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4" r:id="rId4"/>
    <p:sldMasterId id="2147483656" r:id="rId5"/>
    <p:sldMasterId id="2147483658" r:id="rId6"/>
  </p:sldMasterIdLst>
  <p:notesMasterIdLst>
    <p:notesMasterId r:id="rId26"/>
  </p:notesMasterIdLst>
  <p:sldIdLst>
    <p:sldId id="256" r:id="rId7"/>
    <p:sldId id="647" r:id="rId8"/>
    <p:sldId id="656" r:id="rId9"/>
    <p:sldId id="657" r:id="rId10"/>
    <p:sldId id="658" r:id="rId11"/>
    <p:sldId id="660" r:id="rId12"/>
    <p:sldId id="574" r:id="rId13"/>
    <p:sldId id="661" r:id="rId14"/>
    <p:sldId id="646" r:id="rId15"/>
    <p:sldId id="663" r:id="rId16"/>
    <p:sldId id="672" r:id="rId17"/>
    <p:sldId id="673" r:id="rId18"/>
    <p:sldId id="671" r:id="rId19"/>
    <p:sldId id="668" r:id="rId20"/>
    <p:sldId id="642" r:id="rId21"/>
    <p:sldId id="644" r:id="rId22"/>
    <p:sldId id="643" r:id="rId23"/>
    <p:sldId id="648" r:id="rId24"/>
    <p:sldId id="670" r:id="rId25"/>
  </p:sldIdLst>
  <p:sldSz cx="8640763" cy="6483350"/>
  <p:notesSz cx="6808788" cy="9940925"/>
  <p:defaultText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A62CA55-AF62-4925-9A35-8325969F9625}">
          <p14:sldIdLst>
            <p14:sldId id="256"/>
            <p14:sldId id="647"/>
            <p14:sldId id="656"/>
            <p14:sldId id="657"/>
            <p14:sldId id="658"/>
            <p14:sldId id="660"/>
            <p14:sldId id="574"/>
            <p14:sldId id="661"/>
            <p14:sldId id="646"/>
            <p14:sldId id="663"/>
            <p14:sldId id="672"/>
            <p14:sldId id="673"/>
            <p14:sldId id="671"/>
            <p14:sldId id="668"/>
            <p14:sldId id="642"/>
            <p14:sldId id="644"/>
            <p14:sldId id="643"/>
            <p14:sldId id="648"/>
            <p14:sldId id="670"/>
          </p14:sldIdLst>
        </p14:section>
      </p14:sectionLst>
    </p:ext>
    <p:ext uri="{EFAFB233-063F-42B5-8137-9DF3F51BA10A}">
      <p15:sldGuideLst xmlns:p15="http://schemas.microsoft.com/office/powerpoint/2012/main">
        <p15:guide id="1" orient="horz" pos="2042">
          <p15:clr>
            <a:srgbClr val="A4A3A4"/>
          </p15:clr>
        </p15:guide>
        <p15:guide id="2" pos="272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3763" autoAdjust="0"/>
  </p:normalViewPr>
  <p:slideViewPr>
    <p:cSldViewPr snapToGrid="0" snapToObjects="1">
      <p:cViewPr varScale="1">
        <p:scale>
          <a:sx n="94" d="100"/>
          <a:sy n="94" d="100"/>
        </p:scale>
        <p:origin x="460" y="68"/>
      </p:cViewPr>
      <p:guideLst>
        <p:guide orient="horz" pos="2042"/>
        <p:guide pos="2722"/>
      </p:guideLst>
    </p:cSldViewPr>
  </p:slideViewPr>
  <p:notesTextViewPr>
    <p:cViewPr>
      <p:scale>
        <a:sx n="100" d="100"/>
        <a:sy n="100" d="100"/>
      </p:scale>
      <p:origin x="0" y="0"/>
    </p:cViewPr>
  </p:notesTextViewPr>
  <p:notesViewPr>
    <p:cSldViewPr snapToGrid="0" snapToObjects="1">
      <p:cViewPr>
        <p:scale>
          <a:sx n="120" d="100"/>
          <a:sy n="120" d="100"/>
        </p:scale>
        <p:origin x="45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B33A6A30-DA31-4229-AA24-02D56A965F49}" type="datetimeFigureOut">
              <a:rPr lang="en-GB" smtClean="0"/>
              <a:t>01/10/2019</a:t>
            </a:fld>
            <a:endParaRPr lang="en-GB"/>
          </a:p>
        </p:txBody>
      </p:sp>
      <p:sp>
        <p:nvSpPr>
          <p:cNvPr id="4" name="Slide Image Placeholder 3"/>
          <p:cNvSpPr>
            <a:spLocks noGrp="1" noRot="1" noChangeAspect="1"/>
          </p:cNvSpPr>
          <p:nvPr>
            <p:ph type="sldImg" idx="2"/>
          </p:nvPr>
        </p:nvSpPr>
        <p:spPr>
          <a:xfrm>
            <a:off x="1169988" y="1243013"/>
            <a:ext cx="446881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2F9F1785-D3A8-442B-BE05-3A62DB0EB461}" type="slidenum">
              <a:rPr lang="en-GB" smtClean="0"/>
              <a:t>‹#›</a:t>
            </a:fld>
            <a:endParaRPr lang="en-GB"/>
          </a:p>
        </p:txBody>
      </p:sp>
    </p:spTree>
    <p:extLst>
      <p:ext uri="{BB962C8B-B14F-4D97-AF65-F5344CB8AC3E}">
        <p14:creationId xmlns:p14="http://schemas.microsoft.com/office/powerpoint/2010/main" val="2048526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Developed by PCA Champions Group – schools, settings, agencies. </a:t>
            </a:r>
            <a:endParaRPr lang="en-GB" dirty="0"/>
          </a:p>
        </p:txBody>
      </p:sp>
      <p:sp>
        <p:nvSpPr>
          <p:cNvPr id="4" name="Slide Number Placeholder 3"/>
          <p:cNvSpPr>
            <a:spLocks noGrp="1"/>
          </p:cNvSpPr>
          <p:nvPr>
            <p:ph type="sldNum" sz="quarter" idx="10"/>
          </p:nvPr>
        </p:nvSpPr>
        <p:spPr/>
        <p:txBody>
          <a:bodyPr/>
          <a:lstStyle/>
          <a:p>
            <a:fld id="{2F9F1785-D3A8-442B-BE05-3A62DB0EB461}" type="slidenum">
              <a:rPr lang="en-GB" smtClean="0"/>
              <a:t>1</a:t>
            </a:fld>
            <a:endParaRPr lang="en-GB"/>
          </a:p>
        </p:txBody>
      </p:sp>
    </p:spTree>
    <p:extLst>
      <p:ext uri="{BB962C8B-B14F-4D97-AF65-F5344CB8AC3E}">
        <p14:creationId xmlns:p14="http://schemas.microsoft.com/office/powerpoint/2010/main" val="4256605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AB10EA-CF40-4046-8D60-AC0D97EF0DA3}" type="slidenum">
              <a:rPr lang="en-GB" smtClean="0"/>
              <a:t>11</a:t>
            </a:fld>
            <a:endParaRPr lang="en-GB"/>
          </a:p>
        </p:txBody>
      </p:sp>
    </p:spTree>
    <p:extLst>
      <p:ext uri="{BB962C8B-B14F-4D97-AF65-F5344CB8AC3E}">
        <p14:creationId xmlns:p14="http://schemas.microsoft.com/office/powerpoint/2010/main" val="645522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AB10EA-CF40-4046-8D60-AC0D97EF0DA3}" type="slidenum">
              <a:rPr lang="en-GB" smtClean="0"/>
              <a:t>12</a:t>
            </a:fld>
            <a:endParaRPr lang="en-GB"/>
          </a:p>
        </p:txBody>
      </p:sp>
    </p:spTree>
    <p:extLst>
      <p:ext uri="{BB962C8B-B14F-4D97-AF65-F5344CB8AC3E}">
        <p14:creationId xmlns:p14="http://schemas.microsoft.com/office/powerpoint/2010/main" val="578681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ArialMT"/>
              </a:rPr>
              <a:t>Anyone can chair or facilitate the annual review however</a:t>
            </a:r>
          </a:p>
          <a:p>
            <a:r>
              <a:rPr lang="en-GB" sz="1200" dirty="0" smtClean="0">
                <a:solidFill>
                  <a:srgbClr val="000000"/>
                </a:solidFill>
                <a:latin typeface="ArialMT"/>
              </a:rPr>
              <a:t>this is usually undertaken by the SENCO. Reviews are generally most</a:t>
            </a:r>
          </a:p>
          <a:p>
            <a:r>
              <a:rPr lang="en-GB" sz="1200" dirty="0" smtClean="0">
                <a:solidFill>
                  <a:srgbClr val="000000"/>
                </a:solidFill>
                <a:latin typeface="ArialMT"/>
              </a:rPr>
              <a:t>effective when led by the education setting as you know the child well,</a:t>
            </a:r>
          </a:p>
          <a:p>
            <a:r>
              <a:rPr lang="en-GB" sz="1200" dirty="0" smtClean="0">
                <a:solidFill>
                  <a:srgbClr val="000000"/>
                </a:solidFill>
                <a:latin typeface="ArialMT"/>
              </a:rPr>
              <a:t>have the closest contact with them and their family and will have the</a:t>
            </a:r>
          </a:p>
          <a:p>
            <a:r>
              <a:rPr lang="en-GB" sz="1200" dirty="0" smtClean="0">
                <a:solidFill>
                  <a:srgbClr val="000000"/>
                </a:solidFill>
                <a:latin typeface="ArialMT"/>
              </a:rPr>
              <a:t>clearest information about progress and next steps.</a:t>
            </a:r>
            <a:endParaRPr lang="en-GB" dirty="0" smtClean="0"/>
          </a:p>
          <a:p>
            <a:endParaRPr lang="en-GB" dirty="0"/>
          </a:p>
        </p:txBody>
      </p:sp>
      <p:sp>
        <p:nvSpPr>
          <p:cNvPr id="4" name="Slide Number Placeholder 3"/>
          <p:cNvSpPr>
            <a:spLocks noGrp="1"/>
          </p:cNvSpPr>
          <p:nvPr>
            <p:ph type="sldNum" sz="quarter" idx="10"/>
          </p:nvPr>
        </p:nvSpPr>
        <p:spPr/>
        <p:txBody>
          <a:bodyPr/>
          <a:lstStyle/>
          <a:p>
            <a:fld id="{7EAB10EA-CF40-4046-8D60-AC0D97EF0DA3}" type="slidenum">
              <a:rPr lang="en-GB" smtClean="0"/>
              <a:t>13</a:t>
            </a:fld>
            <a:endParaRPr lang="en-GB"/>
          </a:p>
        </p:txBody>
      </p:sp>
    </p:spTree>
    <p:extLst>
      <p:ext uri="{BB962C8B-B14F-4D97-AF65-F5344CB8AC3E}">
        <p14:creationId xmlns:p14="http://schemas.microsoft.com/office/powerpoint/2010/main" val="872448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latin typeface="ArialMT"/>
              </a:rPr>
              <a:t>How this information is recorded within the meeting has no set format and</a:t>
            </a:r>
          </a:p>
          <a:p>
            <a:r>
              <a:rPr lang="en-GB" sz="1200" dirty="0" smtClean="0">
                <a:solidFill>
                  <a:srgbClr val="000000"/>
                </a:solidFill>
                <a:latin typeface="ArialMT"/>
              </a:rPr>
              <a:t>may depend on the structure and content of the meeting. Some of the PCA</a:t>
            </a:r>
          </a:p>
          <a:p>
            <a:r>
              <a:rPr lang="en-GB" sz="1200" dirty="0" smtClean="0">
                <a:solidFill>
                  <a:srgbClr val="000000"/>
                </a:solidFill>
                <a:latin typeface="ArialMT"/>
              </a:rPr>
              <a:t>templates in the Annual Review Resource Toolkit which is available on the</a:t>
            </a:r>
          </a:p>
          <a:p>
            <a:r>
              <a:rPr lang="en-GB" sz="1200" dirty="0" smtClean="0">
                <a:solidFill>
                  <a:srgbClr val="000000"/>
                </a:solidFill>
                <a:latin typeface="ArialMT"/>
              </a:rPr>
              <a:t>intranet, may be useful to consider.</a:t>
            </a:r>
          </a:p>
          <a:p>
            <a:r>
              <a:rPr lang="en-GB" sz="1200" dirty="0" smtClean="0">
                <a:solidFill>
                  <a:srgbClr val="000000"/>
                </a:solidFill>
                <a:latin typeface="ArialMT"/>
              </a:rPr>
              <a:t>Section 2 – Ensure</a:t>
            </a:r>
            <a:r>
              <a:rPr lang="en-GB" sz="1200" baseline="0" dirty="0" smtClean="0">
                <a:solidFill>
                  <a:srgbClr val="000000"/>
                </a:solidFill>
                <a:latin typeface="ArialMT"/>
              </a:rPr>
              <a:t> accurate and understood by all – held central to the further discussions in the meeting. Any changes to Section A should be made on an annotated version of the EHC. </a:t>
            </a:r>
          </a:p>
          <a:p>
            <a:r>
              <a:rPr lang="en-GB" sz="1200" baseline="0" dirty="0" smtClean="0">
                <a:solidFill>
                  <a:srgbClr val="000000"/>
                </a:solidFill>
                <a:latin typeface="ArialMT"/>
              </a:rPr>
              <a:t>Section 3 – Again accurate and understood by all</a:t>
            </a:r>
          </a:p>
          <a:p>
            <a:r>
              <a:rPr lang="en-GB" sz="1200" baseline="0" dirty="0" smtClean="0">
                <a:solidFill>
                  <a:srgbClr val="000000"/>
                </a:solidFill>
                <a:latin typeface="ArialMT"/>
              </a:rPr>
              <a:t>Section 4 and 5  –Using red section as the basis, plus report and further discussion – summary + annotated EHC for changes to outcomes </a:t>
            </a:r>
          </a:p>
          <a:p>
            <a:r>
              <a:rPr lang="en-GB" sz="1200" baseline="0" dirty="0" smtClean="0">
                <a:solidFill>
                  <a:srgbClr val="000000"/>
                </a:solidFill>
                <a:latin typeface="ArialMT"/>
              </a:rPr>
              <a:t>Section 6 - </a:t>
            </a:r>
            <a:r>
              <a:rPr lang="en-GB" sz="1200" dirty="0" smtClean="0">
                <a:solidFill>
                  <a:srgbClr val="000000"/>
                </a:solidFill>
                <a:latin typeface="ArialMT"/>
              </a:rPr>
              <a:t>informed by the views, progress, outcomes and needs already discussed and provide a summary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ArialMT"/>
              </a:rPr>
              <a:t>analysis of if any / what changes in provision are required and why. </a:t>
            </a:r>
            <a:r>
              <a:rPr lang="en-GB" sz="1200" baseline="0" dirty="0" smtClean="0">
                <a:solidFill>
                  <a:srgbClr val="000000"/>
                </a:solidFill>
                <a:latin typeface="ArialMT"/>
              </a:rPr>
              <a:t>– summary + annotated EHC for changes to provision – specified and quantified.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rgbClr val="000000"/>
                </a:solidFill>
                <a:latin typeface="ArialMT"/>
              </a:rPr>
              <a:t>Section 7 – those going into primary phase – Inclusion as the first point consideration. Parent views on future provision. Clear on what’s needed – ‘shopping list’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rgbClr val="000000"/>
                </a:solidFill>
                <a:latin typeface="ArialMT"/>
              </a:rPr>
              <a:t>Section 8 – Anything else- differences in views, gaps, funding (change in provision or funding need to follow from change in need / provision)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rgbClr val="000000"/>
                </a:solidFill>
                <a:latin typeface="ArialMT"/>
              </a:rPr>
              <a:t>Section 9 – maintain, amend or cease the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rgbClr val="000000"/>
              </a:solidFill>
              <a:latin typeface="ArialMT"/>
            </a:endParaRPr>
          </a:p>
          <a:p>
            <a:endParaRPr lang="en-GB" sz="1200" baseline="0" dirty="0" smtClean="0">
              <a:solidFill>
                <a:srgbClr val="000000"/>
              </a:solidFill>
              <a:latin typeface="ArialMT"/>
            </a:endParaRPr>
          </a:p>
          <a:p>
            <a:endParaRPr lang="en-GB" sz="1200" dirty="0" smtClean="0">
              <a:solidFill>
                <a:srgbClr val="000000"/>
              </a:solidFill>
              <a:latin typeface="ArialMT"/>
            </a:endParaRPr>
          </a:p>
          <a:p>
            <a:endParaRPr lang="en-GB" dirty="0"/>
          </a:p>
        </p:txBody>
      </p:sp>
      <p:sp>
        <p:nvSpPr>
          <p:cNvPr id="4" name="Slide Number Placeholder 3"/>
          <p:cNvSpPr>
            <a:spLocks noGrp="1"/>
          </p:cNvSpPr>
          <p:nvPr>
            <p:ph type="sldNum" sz="quarter" idx="10"/>
          </p:nvPr>
        </p:nvSpPr>
        <p:spPr/>
        <p:txBody>
          <a:bodyPr/>
          <a:lstStyle/>
          <a:p>
            <a:fld id="{2F9F1785-D3A8-442B-BE05-3A62DB0EB461}" type="slidenum">
              <a:rPr lang="en-GB" smtClean="0"/>
              <a:t>14</a:t>
            </a:fld>
            <a:endParaRPr lang="en-GB"/>
          </a:p>
        </p:txBody>
      </p:sp>
    </p:spTree>
    <p:extLst>
      <p:ext uri="{BB962C8B-B14F-4D97-AF65-F5344CB8AC3E}">
        <p14:creationId xmlns:p14="http://schemas.microsoft.com/office/powerpoint/2010/main" val="864846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annual review is not the 12 month marker – timeline</a:t>
            </a:r>
            <a:r>
              <a:rPr lang="en-GB" baseline="0" dirty="0" smtClean="0"/>
              <a:t> later in the presentation </a:t>
            </a:r>
            <a:endParaRPr lang="en-GB" dirty="0"/>
          </a:p>
        </p:txBody>
      </p:sp>
      <p:sp>
        <p:nvSpPr>
          <p:cNvPr id="4" name="Slide Number Placeholder 3"/>
          <p:cNvSpPr>
            <a:spLocks noGrp="1"/>
          </p:cNvSpPr>
          <p:nvPr>
            <p:ph type="sldNum" sz="quarter" idx="10"/>
          </p:nvPr>
        </p:nvSpPr>
        <p:spPr/>
        <p:txBody>
          <a:bodyPr/>
          <a:lstStyle/>
          <a:p>
            <a:fld id="{2F9F1785-D3A8-442B-BE05-3A62DB0EB461}" type="slidenum">
              <a:rPr lang="en-GB" smtClean="0"/>
              <a:t>2</a:t>
            </a:fld>
            <a:endParaRPr lang="en-GB"/>
          </a:p>
        </p:txBody>
      </p:sp>
    </p:spTree>
    <p:extLst>
      <p:ext uri="{BB962C8B-B14F-4D97-AF65-F5344CB8AC3E}">
        <p14:creationId xmlns:p14="http://schemas.microsoft.com/office/powerpoint/2010/main" val="1916735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EY do this well. Strength</a:t>
            </a:r>
            <a:r>
              <a:rPr lang="en-GB" baseline="0" dirty="0" smtClean="0"/>
              <a:t> within the sector </a:t>
            </a:r>
            <a:endParaRPr lang="en-GB" dirty="0"/>
          </a:p>
        </p:txBody>
      </p:sp>
      <p:sp>
        <p:nvSpPr>
          <p:cNvPr id="4" name="Slide Number Placeholder 3"/>
          <p:cNvSpPr>
            <a:spLocks noGrp="1"/>
          </p:cNvSpPr>
          <p:nvPr>
            <p:ph type="sldNum" sz="quarter" idx="10"/>
          </p:nvPr>
        </p:nvSpPr>
        <p:spPr/>
        <p:txBody>
          <a:bodyPr/>
          <a:lstStyle/>
          <a:p>
            <a:fld id="{2F9F1785-D3A8-442B-BE05-3A62DB0EB461}" type="slidenum">
              <a:rPr lang="en-GB" smtClean="0"/>
              <a:t>4</a:t>
            </a:fld>
            <a:endParaRPr lang="en-GB"/>
          </a:p>
        </p:txBody>
      </p:sp>
    </p:spTree>
    <p:extLst>
      <p:ext uri="{BB962C8B-B14F-4D97-AF65-F5344CB8AC3E}">
        <p14:creationId xmlns:p14="http://schemas.microsoft.com/office/powerpoint/2010/main" val="4133680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Range of tools</a:t>
            </a:r>
            <a:r>
              <a:rPr lang="en-GB" baseline="0" dirty="0" smtClean="0"/>
              <a:t> and templates – Ideas, flexible, neither prescriptive nor exhaustive. </a:t>
            </a:r>
            <a:endParaRPr lang="en-GB" dirty="0"/>
          </a:p>
        </p:txBody>
      </p:sp>
      <p:sp>
        <p:nvSpPr>
          <p:cNvPr id="4" name="Slide Number Placeholder 3"/>
          <p:cNvSpPr>
            <a:spLocks noGrp="1"/>
          </p:cNvSpPr>
          <p:nvPr>
            <p:ph type="sldNum" sz="quarter" idx="10"/>
          </p:nvPr>
        </p:nvSpPr>
        <p:spPr/>
        <p:txBody>
          <a:bodyPr/>
          <a:lstStyle/>
          <a:p>
            <a:fld id="{2F9F1785-D3A8-442B-BE05-3A62DB0EB461}" type="slidenum">
              <a:rPr lang="en-GB" smtClean="0"/>
              <a:t>5</a:t>
            </a:fld>
            <a:endParaRPr lang="en-GB"/>
          </a:p>
        </p:txBody>
      </p:sp>
    </p:spTree>
    <p:extLst>
      <p:ext uri="{BB962C8B-B14F-4D97-AF65-F5344CB8AC3E}">
        <p14:creationId xmlns:p14="http://schemas.microsoft.com/office/powerpoint/2010/main" val="2675623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MT"/>
              </a:rPr>
              <a:t>Tool </a:t>
            </a:r>
            <a:r>
              <a:rPr lang="en-GB" dirty="0">
                <a:latin typeface="ArialMT"/>
              </a:rPr>
              <a:t>to capture the aspirations, wishes, </a:t>
            </a:r>
            <a:r>
              <a:rPr lang="en-GB" dirty="0" smtClean="0">
                <a:latin typeface="ArialMT"/>
              </a:rPr>
              <a:t>thoughts and </a:t>
            </a:r>
            <a:r>
              <a:rPr lang="en-GB" dirty="0">
                <a:latin typeface="ArialMT"/>
              </a:rPr>
              <a:t>feelings of the child or young person at the centre of the process</a:t>
            </a:r>
            <a:r>
              <a:rPr lang="en-GB" dirty="0" smtClean="0">
                <a:latin typeface="ArialMT"/>
              </a:rPr>
              <a:t>.</a:t>
            </a:r>
          </a:p>
          <a:p>
            <a:endParaRPr lang="en-GB" dirty="0">
              <a:latin typeface="ArialMT"/>
            </a:endParaRPr>
          </a:p>
          <a:p>
            <a:r>
              <a:rPr lang="en-GB" dirty="0">
                <a:latin typeface="Symbol" panose="05050102010706020507" pitchFamily="18" charset="2"/>
              </a:rPr>
              <a:t>• </a:t>
            </a:r>
            <a:r>
              <a:rPr lang="en-GB" dirty="0">
                <a:latin typeface="ArialMT"/>
              </a:rPr>
              <a:t>It includes things like; What's important to me now and in the </a:t>
            </a:r>
            <a:r>
              <a:rPr lang="en-GB" dirty="0" smtClean="0">
                <a:latin typeface="ArialMT"/>
              </a:rPr>
              <a:t>future, </a:t>
            </a:r>
            <a:r>
              <a:rPr lang="en-GB" dirty="0" err="1" smtClean="0">
                <a:latin typeface="ArialMT"/>
              </a:rPr>
              <a:t>Whats</a:t>
            </a:r>
            <a:r>
              <a:rPr lang="en-GB" dirty="0" smtClean="0">
                <a:latin typeface="ArialMT"/>
              </a:rPr>
              <a:t> </a:t>
            </a:r>
            <a:r>
              <a:rPr lang="en-GB" dirty="0">
                <a:latin typeface="ArialMT"/>
              </a:rPr>
              <a:t>working well and not working well, how I communicate </a:t>
            </a:r>
            <a:r>
              <a:rPr lang="en-GB" dirty="0" smtClean="0">
                <a:latin typeface="ArialMT"/>
              </a:rPr>
              <a:t>best, what </a:t>
            </a:r>
            <a:r>
              <a:rPr lang="en-GB" dirty="0">
                <a:latin typeface="ArialMT"/>
              </a:rPr>
              <a:t>is good support for </a:t>
            </a:r>
            <a:r>
              <a:rPr lang="en-GB" dirty="0" smtClean="0">
                <a:latin typeface="ArialMT"/>
              </a:rPr>
              <a:t>me.</a:t>
            </a:r>
          </a:p>
          <a:p>
            <a:endParaRPr lang="en-GB" dirty="0">
              <a:latin typeface="ArialMT"/>
            </a:endParaRPr>
          </a:p>
          <a:p>
            <a:r>
              <a:rPr lang="en-GB" dirty="0" smtClean="0">
                <a:latin typeface="ArialMT"/>
              </a:rPr>
              <a:t>Template but flexible and personalise to what works</a:t>
            </a:r>
          </a:p>
          <a:p>
            <a:endParaRPr lang="en-GB" dirty="0">
              <a:latin typeface="ArialMT"/>
            </a:endParaRPr>
          </a:p>
          <a:p>
            <a:r>
              <a:rPr lang="en-GB" dirty="0" smtClean="0">
                <a:latin typeface="ArialMT"/>
              </a:rPr>
              <a:t>Forms pre meeting report</a:t>
            </a:r>
          </a:p>
          <a:p>
            <a:endParaRPr lang="en-GB" dirty="0">
              <a:latin typeface="ArialMT"/>
            </a:endParaRPr>
          </a:p>
          <a:p>
            <a:r>
              <a:rPr lang="en-GB" dirty="0" smtClean="0">
                <a:latin typeface="ArialMT"/>
              </a:rPr>
              <a:t>Observations,</a:t>
            </a:r>
            <a:r>
              <a:rPr lang="en-GB" baseline="0" dirty="0" smtClean="0">
                <a:latin typeface="ArialMT"/>
              </a:rPr>
              <a:t> </a:t>
            </a:r>
            <a:r>
              <a:rPr lang="en-GB" dirty="0" smtClean="0">
                <a:latin typeface="ArialMT"/>
              </a:rPr>
              <a:t> advocate be specific (like</a:t>
            </a:r>
            <a:r>
              <a:rPr lang="en-GB" baseline="0" dirty="0" smtClean="0">
                <a:latin typeface="ArialMT"/>
              </a:rPr>
              <a:t> fun but what is fun)</a:t>
            </a:r>
            <a:endParaRPr lang="en-GB" dirty="0" smtClean="0">
              <a:latin typeface="ArialMT"/>
            </a:endParaRPr>
          </a:p>
          <a:p>
            <a:endParaRPr lang="en-GB" dirty="0">
              <a:latin typeface="ArialMT"/>
            </a:endParaRPr>
          </a:p>
          <a:p>
            <a:r>
              <a:rPr lang="en-GB" dirty="0" smtClean="0">
                <a:latin typeface="ArialMT"/>
              </a:rPr>
              <a:t>Not a one off </a:t>
            </a:r>
          </a:p>
          <a:p>
            <a:endParaRPr lang="en-GB" dirty="0"/>
          </a:p>
        </p:txBody>
      </p:sp>
      <p:sp>
        <p:nvSpPr>
          <p:cNvPr id="4" name="Slide Number Placeholder 3"/>
          <p:cNvSpPr>
            <a:spLocks noGrp="1"/>
          </p:cNvSpPr>
          <p:nvPr>
            <p:ph type="sldNum" sz="quarter" idx="10"/>
          </p:nvPr>
        </p:nvSpPr>
        <p:spPr/>
        <p:txBody>
          <a:bodyPr/>
          <a:lstStyle/>
          <a:p>
            <a:fld id="{2F9F1785-D3A8-442B-BE05-3A62DB0EB461}" type="slidenum">
              <a:rPr lang="en-GB" smtClean="0"/>
              <a:t>6</a:t>
            </a:fld>
            <a:endParaRPr lang="en-GB"/>
          </a:p>
        </p:txBody>
      </p:sp>
    </p:spTree>
    <p:extLst>
      <p:ext uri="{BB962C8B-B14F-4D97-AF65-F5344CB8AC3E}">
        <p14:creationId xmlns:p14="http://schemas.microsoft.com/office/powerpoint/2010/main" val="1836864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xmlns="" id="{E22BBB47-93B9-4411-8BD3-2E28E21C49E0}"/>
              </a:ext>
            </a:extLst>
          </p:cNvPr>
          <p:cNvSpPr>
            <a:spLocks noGrp="1" noRot="1" noChangeAspect="1" noTextEdit="1"/>
          </p:cNvSpPr>
          <p:nvPr>
            <p:ph type="sldImg"/>
          </p:nvPr>
        </p:nvSpPr>
        <p:spPr>
          <a:ln>
            <a:headEnd/>
            <a:tailEnd/>
          </a:ln>
        </p:spPr>
      </p:sp>
      <p:sp>
        <p:nvSpPr>
          <p:cNvPr id="28674" name="Notes Placeholder 2">
            <a:extLst>
              <a:ext uri="{FF2B5EF4-FFF2-40B4-BE49-F238E27FC236}">
                <a16:creationId xmlns:a16="http://schemas.microsoft.com/office/drawing/2014/main" xmlns="" id="{C022DA81-D756-4B9F-AEB8-2438F9329047}"/>
              </a:ext>
            </a:extLst>
          </p:cNvPr>
          <p:cNvSpPr txBox="1">
            <a:spLocks noGrp="1" noChangeArrowheads="1"/>
          </p:cNvSpPr>
          <p:nvPr>
            <p:ph type="body" idx="1"/>
          </p:nvPr>
        </p:nvSpPr>
        <p:spPr/>
        <p:txBody>
          <a:bodyPr/>
          <a:lstStyle/>
          <a:p>
            <a:r>
              <a:rPr lang="en-GB" sz="1100" dirty="0" smtClean="0">
                <a:solidFill>
                  <a:srgbClr val="000000"/>
                </a:solidFill>
                <a:latin typeface="ArialMT"/>
              </a:rPr>
              <a:t>Should participate as fully as possible in discussions and decisions as part of the annual review process. </a:t>
            </a:r>
          </a:p>
          <a:p>
            <a:endParaRPr lang="en-GB" sz="1100" dirty="0" smtClean="0">
              <a:solidFill>
                <a:srgbClr val="000000"/>
              </a:solidFill>
              <a:latin typeface="ArialMT"/>
              <a:sym typeface="Arial"/>
            </a:endParaRPr>
          </a:p>
          <a:p>
            <a:r>
              <a:rPr lang="en-GB" sz="1100" dirty="0" smtClean="0">
                <a:solidFill>
                  <a:srgbClr val="000000"/>
                </a:solidFill>
                <a:latin typeface="ArialMT"/>
                <a:sym typeface="Arial"/>
              </a:rPr>
              <a:t>Part of pre meeting report </a:t>
            </a:r>
            <a:endParaRPr lang="en-GB" sz="1100" dirty="0">
              <a:solidFill>
                <a:schemeClr val="bg2">
                  <a:lumMod val="75000"/>
                  <a:lumOff val="25000"/>
                </a:schemeClr>
              </a:solidFill>
              <a:latin typeface="Avenir Book" charset="0"/>
              <a:sym typeface="Arial"/>
            </a:endParaRPr>
          </a:p>
        </p:txBody>
      </p:sp>
    </p:spTree>
    <p:extLst>
      <p:ext uri="{BB962C8B-B14F-4D97-AF65-F5344CB8AC3E}">
        <p14:creationId xmlns:p14="http://schemas.microsoft.com/office/powerpoint/2010/main" val="3047528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Arial-BoldMT"/>
              </a:rPr>
              <a:t>is not i</a:t>
            </a:r>
            <a:r>
              <a:rPr lang="en-GB" sz="1200" dirty="0" smtClean="0">
                <a:solidFill>
                  <a:srgbClr val="000000"/>
                </a:solidFill>
                <a:latin typeface="ArialMT"/>
              </a:rPr>
              <a:t>t is not always necessary, appropriate or a good use of time for </a:t>
            </a:r>
            <a:endParaRPr lang="en-GB" sz="1200" dirty="0" smtClean="0">
              <a:solidFill>
                <a:srgbClr val="000000"/>
              </a:solidFill>
              <a:latin typeface="Arial-BoldMT"/>
            </a:endParaRPr>
          </a:p>
          <a:p>
            <a:endParaRPr lang="en-GB" dirty="0"/>
          </a:p>
        </p:txBody>
      </p:sp>
      <p:sp>
        <p:nvSpPr>
          <p:cNvPr id="4" name="Slide Number Placeholder 3"/>
          <p:cNvSpPr>
            <a:spLocks noGrp="1"/>
          </p:cNvSpPr>
          <p:nvPr>
            <p:ph type="sldNum" sz="quarter" idx="10"/>
          </p:nvPr>
        </p:nvSpPr>
        <p:spPr/>
        <p:txBody>
          <a:bodyPr/>
          <a:lstStyle/>
          <a:p>
            <a:fld id="{2F9F1785-D3A8-442B-BE05-3A62DB0EB461}" type="slidenum">
              <a:rPr lang="en-GB" smtClean="0"/>
              <a:t>8</a:t>
            </a:fld>
            <a:endParaRPr lang="en-GB"/>
          </a:p>
        </p:txBody>
      </p:sp>
    </p:spTree>
    <p:extLst>
      <p:ext uri="{BB962C8B-B14F-4D97-AF65-F5344CB8AC3E}">
        <p14:creationId xmlns:p14="http://schemas.microsoft.com/office/powerpoint/2010/main" val="1888244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Section 1 – All information accurate and</a:t>
            </a:r>
            <a:r>
              <a:rPr lang="en-GB" baseline="0" dirty="0" smtClean="0"/>
              <a:t> up to date, includes all involved professionals </a:t>
            </a:r>
          </a:p>
          <a:p>
            <a:r>
              <a:rPr lang="en-GB" baseline="0" dirty="0" smtClean="0"/>
              <a:t>Section 2 – Child, YP and Parents contribution (covered)</a:t>
            </a:r>
          </a:p>
          <a:p>
            <a:r>
              <a:rPr lang="en-GB" baseline="0" dirty="0" smtClean="0"/>
              <a:t>Section 3 – </a:t>
            </a:r>
            <a:r>
              <a:rPr lang="en-GB" baseline="0" dirty="0" err="1" smtClean="0"/>
              <a:t>Stength</a:t>
            </a:r>
            <a:r>
              <a:rPr lang="en-GB" baseline="0" dirty="0" smtClean="0"/>
              <a:t> within EY - Current and previous (key insight for LA to where child is at)</a:t>
            </a:r>
          </a:p>
          <a:p>
            <a:r>
              <a:rPr lang="en-GB" baseline="0" dirty="0" smtClean="0"/>
              <a:t>Section 4 – Detail of progress towards outcomes, recommendation to keep outcomes or changes for discussion.</a:t>
            </a:r>
          </a:p>
          <a:p>
            <a:r>
              <a:rPr lang="en-GB" baseline="0" dirty="0" smtClean="0"/>
              <a:t>Target setting sheet and PATH (PCA tool) can be useful tools</a:t>
            </a:r>
          </a:p>
          <a:p>
            <a:r>
              <a:rPr lang="en-GB" baseline="0" dirty="0" smtClean="0"/>
              <a:t>Section 5 –Needs changes strengths </a:t>
            </a:r>
            <a:r>
              <a:rPr lang="en-GB" baseline="0" dirty="0" err="1" smtClean="0"/>
              <a:t>nad</a:t>
            </a:r>
            <a:r>
              <a:rPr lang="en-GB" baseline="0" dirty="0" smtClean="0"/>
              <a:t> needs to discuss and build upon in the review meeting </a:t>
            </a:r>
          </a:p>
          <a:p>
            <a:endParaRPr lang="en-GB" baseline="0" dirty="0" smtClean="0"/>
          </a:p>
        </p:txBody>
      </p:sp>
      <p:sp>
        <p:nvSpPr>
          <p:cNvPr id="4" name="Slide Number Placeholder 3"/>
          <p:cNvSpPr>
            <a:spLocks noGrp="1"/>
          </p:cNvSpPr>
          <p:nvPr>
            <p:ph type="sldNum" sz="quarter" idx="10"/>
          </p:nvPr>
        </p:nvSpPr>
        <p:spPr/>
        <p:txBody>
          <a:bodyPr/>
          <a:lstStyle/>
          <a:p>
            <a:fld id="{2F9F1785-D3A8-442B-BE05-3A62DB0EB461}" type="slidenum">
              <a:rPr lang="en-GB" smtClean="0"/>
              <a:t>9</a:t>
            </a:fld>
            <a:endParaRPr lang="en-GB"/>
          </a:p>
        </p:txBody>
      </p:sp>
    </p:spTree>
    <p:extLst>
      <p:ext uri="{BB962C8B-B14F-4D97-AF65-F5344CB8AC3E}">
        <p14:creationId xmlns:p14="http://schemas.microsoft.com/office/powerpoint/2010/main" val="1594308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AB10EA-CF40-4046-8D60-AC0D97EF0DA3}" type="slidenum">
              <a:rPr lang="en-GB" smtClean="0"/>
              <a:t>10</a:t>
            </a:fld>
            <a:endParaRPr lang="en-GB"/>
          </a:p>
        </p:txBody>
      </p:sp>
    </p:spTree>
    <p:extLst>
      <p:ext uri="{BB962C8B-B14F-4D97-AF65-F5344CB8AC3E}">
        <p14:creationId xmlns:p14="http://schemas.microsoft.com/office/powerpoint/2010/main" val="1374476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2014041"/>
            <a:ext cx="7344649" cy="1389718"/>
          </a:xfrm>
          <a:prstGeom prst="rect">
            <a:avLst/>
          </a:prstGeom>
        </p:spPr>
        <p:txBody>
          <a:bodyPr lIns="86420" tIns="43210" rIns="86420" bIns="43210"/>
          <a:lstStyle>
            <a:lvl1pPr>
              <a:defRPr>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432038" y="6009106"/>
            <a:ext cx="2016178" cy="360000"/>
          </a:xfrm>
          <a:prstGeom prst="rect">
            <a:avLst/>
          </a:prstGeom>
        </p:spPr>
        <p:txBody>
          <a:bodyPr lIns="86420" tIns="43210" rIns="86420" bIns="43210"/>
          <a:lstStyle>
            <a:lvl1pPr algn="l">
              <a:defRPr sz="1200">
                <a:solidFill>
                  <a:schemeClr val="bg1">
                    <a:lumMod val="50000"/>
                  </a:schemeClr>
                </a:solidFill>
              </a:defRPr>
            </a:lvl1pPr>
          </a:lstStyle>
          <a:p>
            <a:fld id="{8619B5AF-F916-7E40-B97F-969D94D9D1D8}" type="datetimeFigureOut">
              <a:rPr lang="en-US" smtClean="0"/>
              <a:pPr/>
              <a:t>10/1/2019</a:t>
            </a:fld>
            <a:endParaRPr lang="en-US" dirty="0"/>
          </a:p>
        </p:txBody>
      </p:sp>
      <p:sp>
        <p:nvSpPr>
          <p:cNvPr id="5" name="Footer Placeholder 4"/>
          <p:cNvSpPr>
            <a:spLocks noGrp="1"/>
          </p:cNvSpPr>
          <p:nvPr>
            <p:ph type="ftr" sz="quarter" idx="11"/>
          </p:nvPr>
        </p:nvSpPr>
        <p:spPr>
          <a:xfrm>
            <a:off x="2952261" y="6009106"/>
            <a:ext cx="2736242" cy="345178"/>
          </a:xfrm>
          <a:prstGeom prst="rect">
            <a:avLst/>
          </a:prstGeom>
        </p:spPr>
        <p:txBody>
          <a:bodyPr lIns="86420" tIns="43210" rIns="86420" bIns="43210"/>
          <a:lstStyle>
            <a:lvl1pPr algn="ctr">
              <a:defRPr sz="1400">
                <a:solidFill>
                  <a:srgbClr val="7F7F7F"/>
                </a:solidFill>
              </a:defRPr>
            </a:lvl1pPr>
          </a:lstStyle>
          <a:p>
            <a:endParaRPr lang="en-US" dirty="0"/>
          </a:p>
        </p:txBody>
      </p:sp>
      <p:sp>
        <p:nvSpPr>
          <p:cNvPr id="6" name="Slide Number Placeholder 5"/>
          <p:cNvSpPr>
            <a:spLocks noGrp="1"/>
          </p:cNvSpPr>
          <p:nvPr>
            <p:ph type="sldNum" sz="quarter" idx="12"/>
          </p:nvPr>
        </p:nvSpPr>
        <p:spPr>
          <a:xfrm>
            <a:off x="6192547" y="6009106"/>
            <a:ext cx="2016178" cy="345178"/>
          </a:xfrm>
          <a:prstGeom prst="rect">
            <a:avLst/>
          </a:prstGeom>
        </p:spPr>
        <p:txBody>
          <a:bodyPr lIns="86420" tIns="43210" rIns="86420" bIns="43210"/>
          <a:lstStyle>
            <a:lvl1pPr algn="r">
              <a:defRPr sz="1200">
                <a:solidFill>
                  <a:srgbClr val="7F7F7F"/>
                </a:solidFill>
              </a:defRPr>
            </a:lvl1pPr>
          </a:lstStyle>
          <a:p>
            <a:fld id="{C256EE4E-AD89-C844-862D-160FD78C1F6D}" type="slidenum">
              <a:rPr lang="en-US" smtClean="0"/>
              <a:pPr/>
              <a:t>‹#›</a:t>
            </a:fld>
            <a:endParaRPr lang="en-US" dirty="0"/>
          </a:p>
        </p:txBody>
      </p:sp>
    </p:spTree>
    <p:extLst>
      <p:ext uri="{BB962C8B-B14F-4D97-AF65-F5344CB8AC3E}">
        <p14:creationId xmlns:p14="http://schemas.microsoft.com/office/powerpoint/2010/main" val="4098448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109589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053" y="345179"/>
            <a:ext cx="7452658" cy="1253148"/>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594053" y="1725892"/>
            <a:ext cx="7452658" cy="41136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594052" y="6009106"/>
            <a:ext cx="1944172" cy="345178"/>
          </a:xfrm>
          <a:prstGeom prst="rect">
            <a:avLst/>
          </a:prstGeom>
        </p:spPr>
        <p:txBody>
          <a:bodyPr/>
          <a:lstStyle/>
          <a:p>
            <a:fld id="{6570F221-C40B-4206-87B0-DAB44C335FD2}" type="datetimeFigureOut">
              <a:rPr lang="en-GB" smtClean="0"/>
              <a:t>01/10/2019</a:t>
            </a:fld>
            <a:endParaRPr lang="en-GB"/>
          </a:p>
        </p:txBody>
      </p:sp>
      <p:sp>
        <p:nvSpPr>
          <p:cNvPr id="5" name="Footer Placeholder 4"/>
          <p:cNvSpPr>
            <a:spLocks noGrp="1"/>
          </p:cNvSpPr>
          <p:nvPr>
            <p:ph type="ftr" sz="quarter" idx="11"/>
          </p:nvPr>
        </p:nvSpPr>
        <p:spPr>
          <a:xfrm>
            <a:off x="2862253" y="6009106"/>
            <a:ext cx="2916258" cy="345178"/>
          </a:xfrm>
          <a:prstGeom prst="rect">
            <a:avLst/>
          </a:prstGeom>
        </p:spPr>
        <p:txBody>
          <a:bodyPr/>
          <a:lstStyle/>
          <a:p>
            <a:endParaRPr lang="en-GB"/>
          </a:p>
        </p:txBody>
      </p:sp>
      <p:sp>
        <p:nvSpPr>
          <p:cNvPr id="6" name="Slide Number Placeholder 5"/>
          <p:cNvSpPr>
            <a:spLocks noGrp="1"/>
          </p:cNvSpPr>
          <p:nvPr>
            <p:ph type="sldNum" sz="quarter" idx="12"/>
          </p:nvPr>
        </p:nvSpPr>
        <p:spPr>
          <a:xfrm>
            <a:off x="6102539" y="6009106"/>
            <a:ext cx="1944172" cy="345178"/>
          </a:xfrm>
          <a:prstGeom prst="rect">
            <a:avLst/>
          </a:prstGeom>
        </p:spPr>
        <p:txBody>
          <a:bodyPr/>
          <a:lstStyle/>
          <a:p>
            <a:fld id="{CBD73136-0EF1-4490-AEDD-A89C6FE81A76}" type="slidenum">
              <a:rPr lang="en-GB" smtClean="0"/>
              <a:t>‹#›</a:t>
            </a:fld>
            <a:endParaRPr lang="en-GB"/>
          </a:p>
        </p:txBody>
      </p:sp>
    </p:spTree>
    <p:extLst>
      <p:ext uri="{BB962C8B-B14F-4D97-AF65-F5344CB8AC3E}">
        <p14:creationId xmlns:p14="http://schemas.microsoft.com/office/powerpoint/2010/main" val="2692893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428255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2" name="Shape 8">
            <a:extLst>
              <a:ext uri="{FF2B5EF4-FFF2-40B4-BE49-F238E27FC236}">
                <a16:creationId xmlns:a16="http://schemas.microsoft.com/office/drawing/2014/main" xmlns="" id="{86851F4C-2B61-4810-9176-791588A101F8}"/>
              </a:ext>
            </a:extLst>
          </p:cNvPr>
          <p:cNvSpPr txBox="1">
            <a:spLocks noGrp="1" noChangeArrowheads="1"/>
          </p:cNvSpPr>
          <p:nvPr>
            <p:ph type="sldNum" idx="13"/>
          </p:nvPr>
        </p:nvSpPr>
        <p:spPr>
          <a:ln/>
        </p:spPr>
        <p:txBody>
          <a:bodyPr/>
          <a:lstStyle>
            <a:lvl1pPr>
              <a:defRPr/>
            </a:lvl1pPr>
          </a:lstStyle>
          <a:p>
            <a:pPr>
              <a:defRPr/>
            </a:pPr>
            <a:fld id="{BF379D58-FE82-4CB5-AC0A-8DA938907E6A}" type="slidenum">
              <a:rPr lang="en-GB" altLang="en-US"/>
              <a:pPr>
                <a:defRPr/>
              </a:pPr>
              <a:t>‹#›</a:t>
            </a:fld>
            <a:endParaRPr lang="en-US" altLang="en-US"/>
          </a:p>
        </p:txBody>
      </p:sp>
    </p:spTree>
    <p:extLst>
      <p:ext uri="{BB962C8B-B14F-4D97-AF65-F5344CB8AC3E}">
        <p14:creationId xmlns:p14="http://schemas.microsoft.com/office/powerpoint/2010/main" val="1620627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90799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789415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4609365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Powerpoint We're Kirklees_Cove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8624442" cy="6468061"/>
          </a:xfrm>
          <a:prstGeom prst="rect">
            <a:avLst/>
          </a:prstGeom>
        </p:spPr>
      </p:pic>
    </p:spTree>
    <p:extLst>
      <p:ext uri="{BB962C8B-B14F-4D97-AF65-F5344CB8AC3E}">
        <p14:creationId xmlns:p14="http://schemas.microsoft.com/office/powerpoint/2010/main" val="2409138033"/>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8640763" cy="6475735"/>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4082431941"/>
      </p:ext>
    </p:extLst>
  </p:cSld>
  <p:clrMap bg1="lt1" tx1="dk1" bg2="lt2" tx2="dk2" accent1="accent1" accent2="accent2" accent3="accent3" accent4="accent4" accent5="accent5" accent6="accent6" hlink="hlink" folHlink="folHlink"/>
  <p:sldLayoutIdLst>
    <p:sldLayoutId id="2147483651" r:id="rId1"/>
    <p:sldLayoutId id="2147483661" r:id="rId2"/>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10" y="24033"/>
            <a:ext cx="8636342" cy="6469648"/>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3017127372"/>
      </p:ext>
    </p:extLst>
  </p:cSld>
  <p:clrMap bg1="lt1" tx1="dk1" bg2="lt2" tx2="dk2" accent1="accent1" accent2="accent2" accent3="accent3" accent4="accent4" accent5="accent5" accent6="accent6" hlink="hlink" folHlink="folHlink"/>
  <p:sldLayoutIdLst>
    <p:sldLayoutId id="2147483653" r:id="rId1"/>
    <p:sldLayoutId id="2147483660" r:id="rId2"/>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53" y="3048"/>
            <a:ext cx="8644128" cy="6480047"/>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1081423947"/>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10" y="0"/>
            <a:ext cx="8636342" cy="6475735"/>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3577307708"/>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53" y="0"/>
            <a:ext cx="8644128" cy="6486144"/>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1164922901"/>
      </p:ext>
    </p:extLst>
  </p:cSld>
  <p:clrMap bg1="lt1" tx1="dk1" bg2="lt2" tx2="dk2" accent1="accent1" accent2="accent2" accent3="accent3" accent4="accent4" accent5="accent5" accent6="accent6" hlink="hlink" folHlink="folHlink"/>
  <p:sldLayoutIdLst>
    <p:sldLayoutId id="2147483659"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kirklees.gov.uk/beta/special-education/special-education-documents.aspx" TargetMode="External"/><Relationship Id="rId2" Type="http://schemas.openxmlformats.org/officeDocument/2006/relationships/hyperlink" Target="http://intranet.kirklees.gov.uk/Policies-and-procedures/Service/Schools/Special-educational-needs/Guidance-notes,-documents-and-forms.aspx" TargetMode="External"/><Relationship Id="rId1" Type="http://schemas.openxmlformats.org/officeDocument/2006/relationships/slideLayout" Target="../slideLayouts/slideLayout2.xml"/><Relationship Id="rId5" Type="http://schemas.openxmlformats.org/officeDocument/2006/relationships/hyperlink" Target="mailto:forename.surname@kirklees.gov.uk" TargetMode="External"/><Relationship Id="rId4" Type="http://schemas.openxmlformats.org/officeDocument/2006/relationships/hyperlink" Target="mailto:SENACT@kirklees.gov.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EHCP Annual Reviews </a:t>
            </a:r>
            <a:br>
              <a:rPr lang="en-US" dirty="0" smtClean="0"/>
            </a:br>
            <a:r>
              <a:rPr lang="en-US" dirty="0" smtClean="0"/>
              <a:t>EY </a:t>
            </a:r>
            <a:r>
              <a:rPr lang="en-US" dirty="0"/>
              <a:t>SENCO Network</a:t>
            </a:r>
            <a:br>
              <a:rPr lang="en-US" dirty="0"/>
            </a:br>
            <a:endParaRPr lang="en-US" dirty="0">
              <a:solidFill>
                <a:schemeClr val="tx1"/>
              </a:solidFill>
            </a:endParaRPr>
          </a:p>
        </p:txBody>
      </p:sp>
      <p:sp>
        <p:nvSpPr>
          <p:cNvPr id="3" name="Subtitle 2"/>
          <p:cNvSpPr>
            <a:spLocks noGrp="1"/>
          </p:cNvSpPr>
          <p:nvPr>
            <p:ph type="subTitle" idx="4294967295"/>
          </p:nvPr>
        </p:nvSpPr>
        <p:spPr>
          <a:xfrm>
            <a:off x="1296115" y="3673898"/>
            <a:ext cx="6048534" cy="1656856"/>
          </a:xfrm>
          <a:prstGeom prst="rect">
            <a:avLst/>
          </a:prstGeom>
        </p:spPr>
        <p:txBody>
          <a:bodyPr/>
          <a:lstStyle/>
          <a:p>
            <a:pPr marL="0" indent="0" algn="ctr">
              <a:buNone/>
            </a:pPr>
            <a:r>
              <a:rPr lang="en-US" dirty="0" smtClean="0"/>
              <a:t>Vicky Bruce</a:t>
            </a:r>
          </a:p>
          <a:p>
            <a:pPr marL="0" indent="0" algn="ctr">
              <a:buNone/>
            </a:pPr>
            <a:r>
              <a:rPr lang="en-US" dirty="0" smtClean="0"/>
              <a:t>SENDACT Manager </a:t>
            </a:r>
            <a:endParaRPr lang="en-US" dirty="0"/>
          </a:p>
        </p:txBody>
      </p:sp>
    </p:spTree>
    <p:extLst>
      <p:ext uri="{BB962C8B-B14F-4D97-AF65-F5344CB8AC3E}">
        <p14:creationId xmlns:p14="http://schemas.microsoft.com/office/powerpoint/2010/main" val="4001532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9307" y="263769"/>
            <a:ext cx="8011236" cy="5059119"/>
          </a:xfrm>
          <a:prstGeom prst="rect">
            <a:avLst/>
          </a:prstGeom>
        </p:spPr>
      </p:pic>
    </p:spTree>
    <p:extLst>
      <p:ext uri="{BB962C8B-B14F-4D97-AF65-F5344CB8AC3E}">
        <p14:creationId xmlns:p14="http://schemas.microsoft.com/office/powerpoint/2010/main" val="2325784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56288" y="245662"/>
            <a:ext cx="7959663" cy="4822966"/>
          </a:xfrm>
          <a:prstGeom prst="rect">
            <a:avLst/>
          </a:prstGeom>
        </p:spPr>
      </p:pic>
    </p:spTree>
    <p:extLst>
      <p:ext uri="{BB962C8B-B14F-4D97-AF65-F5344CB8AC3E}">
        <p14:creationId xmlns:p14="http://schemas.microsoft.com/office/powerpoint/2010/main" val="923729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7804" y="260420"/>
            <a:ext cx="8204144" cy="4816547"/>
          </a:xfrm>
          <a:prstGeom prst="rect">
            <a:avLst/>
          </a:prstGeom>
        </p:spPr>
      </p:pic>
    </p:spTree>
    <p:extLst>
      <p:ext uri="{BB962C8B-B14F-4D97-AF65-F5344CB8AC3E}">
        <p14:creationId xmlns:p14="http://schemas.microsoft.com/office/powerpoint/2010/main" val="414974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7703" y="566635"/>
            <a:ext cx="8008374" cy="3477875"/>
          </a:xfrm>
          <a:prstGeom prst="rect">
            <a:avLst/>
          </a:prstGeom>
        </p:spPr>
        <p:txBody>
          <a:bodyPr wrap="square">
            <a:spAutoFit/>
          </a:bodyPr>
          <a:lstStyle/>
          <a:p>
            <a:r>
              <a:rPr lang="en-GB" sz="2000" b="1" dirty="0">
                <a:solidFill>
                  <a:srgbClr val="0084A5"/>
                </a:solidFill>
                <a:latin typeface="Arial-BoldMT"/>
              </a:rPr>
              <a:t>The Annual Review Meeting </a:t>
            </a:r>
            <a:r>
              <a:rPr lang="en-GB" sz="2000" b="1" dirty="0" smtClean="0">
                <a:solidFill>
                  <a:srgbClr val="0084A5"/>
                </a:solidFill>
                <a:latin typeface="Arial-BoldMT"/>
              </a:rPr>
              <a:t>Structure</a:t>
            </a:r>
          </a:p>
          <a:p>
            <a:endParaRPr lang="en-GB" sz="2000" b="1" dirty="0">
              <a:solidFill>
                <a:srgbClr val="0084A5"/>
              </a:solidFill>
              <a:latin typeface="Arial-BoldMT"/>
            </a:endParaRPr>
          </a:p>
          <a:p>
            <a:pPr marL="285750" indent="-285750">
              <a:buFont typeface="Arial" panose="020B0604020202020204" pitchFamily="34" charset="0"/>
              <a:buChar char="•"/>
            </a:pPr>
            <a:r>
              <a:rPr lang="en-GB" sz="1800" dirty="0" smtClean="0">
                <a:solidFill>
                  <a:srgbClr val="000000"/>
                </a:solidFill>
                <a:latin typeface="ArialMT"/>
              </a:rPr>
              <a:t>Chaired by the setting and held </a:t>
            </a:r>
            <a:r>
              <a:rPr lang="en-GB" sz="1800" dirty="0">
                <a:solidFill>
                  <a:srgbClr val="000000"/>
                </a:solidFill>
                <a:latin typeface="ArialMT"/>
              </a:rPr>
              <a:t>in a Person centred </a:t>
            </a:r>
            <a:r>
              <a:rPr lang="en-GB" sz="1800" dirty="0" smtClean="0">
                <a:solidFill>
                  <a:srgbClr val="000000"/>
                </a:solidFill>
                <a:latin typeface="ArialMT"/>
              </a:rPr>
              <a:t>manner</a:t>
            </a:r>
          </a:p>
          <a:p>
            <a:pPr marL="285750" indent="-285750">
              <a:buFont typeface="Arial" panose="020B0604020202020204" pitchFamily="34" charset="0"/>
              <a:buChar char="•"/>
            </a:pPr>
            <a:endParaRPr lang="en-GB" sz="1800" dirty="0" smtClean="0">
              <a:solidFill>
                <a:srgbClr val="000000"/>
              </a:solidFill>
              <a:latin typeface="ArialMT"/>
            </a:endParaRPr>
          </a:p>
          <a:p>
            <a:pPr marL="285750" indent="-285750">
              <a:buFont typeface="Arial" panose="020B0604020202020204" pitchFamily="34" charset="0"/>
              <a:buChar char="•"/>
            </a:pPr>
            <a:r>
              <a:rPr lang="en-GB" sz="1800" dirty="0" smtClean="0">
                <a:solidFill>
                  <a:srgbClr val="000000"/>
                </a:solidFill>
                <a:latin typeface="ArialMT"/>
              </a:rPr>
              <a:t>Contributions </a:t>
            </a:r>
            <a:r>
              <a:rPr lang="en-GB" sz="1800" dirty="0">
                <a:solidFill>
                  <a:srgbClr val="000000"/>
                </a:solidFill>
                <a:latin typeface="ArialMT"/>
              </a:rPr>
              <a:t>of the child, young person and parents should be </a:t>
            </a:r>
            <a:r>
              <a:rPr lang="en-GB" sz="1800" dirty="0" smtClean="0">
                <a:solidFill>
                  <a:srgbClr val="000000"/>
                </a:solidFill>
                <a:latin typeface="ArialMT"/>
              </a:rPr>
              <a:t>central to </a:t>
            </a:r>
            <a:r>
              <a:rPr lang="en-GB" sz="1800" dirty="0">
                <a:solidFill>
                  <a:srgbClr val="000000"/>
                </a:solidFill>
                <a:latin typeface="ArialMT"/>
              </a:rPr>
              <a:t>all </a:t>
            </a:r>
            <a:r>
              <a:rPr lang="en-GB" sz="1800" dirty="0" smtClean="0">
                <a:solidFill>
                  <a:srgbClr val="000000"/>
                </a:solidFill>
                <a:latin typeface="ArialMT"/>
              </a:rPr>
              <a:t>discussions</a:t>
            </a:r>
          </a:p>
          <a:p>
            <a:pPr marL="285750" indent="-285750">
              <a:buFont typeface="Arial" panose="020B0604020202020204" pitchFamily="34" charset="0"/>
              <a:buChar char="•"/>
            </a:pPr>
            <a:endParaRPr lang="en-GB" sz="1800" dirty="0" smtClean="0">
              <a:solidFill>
                <a:srgbClr val="000000"/>
              </a:solidFill>
              <a:latin typeface="ArialMT"/>
            </a:endParaRPr>
          </a:p>
          <a:p>
            <a:pPr marL="285750" indent="-285750">
              <a:buFont typeface="Arial" panose="020B0604020202020204" pitchFamily="34" charset="0"/>
              <a:buChar char="•"/>
            </a:pPr>
            <a:r>
              <a:rPr lang="en-GB" sz="1800" dirty="0" smtClean="0">
                <a:solidFill>
                  <a:srgbClr val="000000"/>
                </a:solidFill>
                <a:latin typeface="ArialMT"/>
              </a:rPr>
              <a:t>Focus on </a:t>
            </a:r>
            <a:r>
              <a:rPr lang="en-GB" sz="1800" dirty="0">
                <a:solidFill>
                  <a:srgbClr val="000000"/>
                </a:solidFill>
                <a:latin typeface="ArialMT"/>
              </a:rPr>
              <a:t>progress towards the outcomes in the EHCP, </a:t>
            </a:r>
            <a:r>
              <a:rPr lang="en-GB" sz="1800" dirty="0" smtClean="0">
                <a:solidFill>
                  <a:srgbClr val="000000"/>
                </a:solidFill>
                <a:latin typeface="ArialMT"/>
              </a:rPr>
              <a:t>and any changes needed to the outcomes or to </a:t>
            </a:r>
            <a:r>
              <a:rPr lang="en-GB" sz="1800" dirty="0">
                <a:solidFill>
                  <a:srgbClr val="000000"/>
                </a:solidFill>
                <a:latin typeface="ArialMT"/>
              </a:rPr>
              <a:t>the support in place to </a:t>
            </a:r>
            <a:r>
              <a:rPr lang="en-GB" sz="1800" dirty="0" smtClean="0">
                <a:solidFill>
                  <a:srgbClr val="000000"/>
                </a:solidFill>
                <a:latin typeface="ArialMT"/>
              </a:rPr>
              <a:t>achieve these outcomes</a:t>
            </a:r>
          </a:p>
          <a:p>
            <a:pPr marL="285750" indent="-285750">
              <a:buFont typeface="Arial" panose="020B0604020202020204" pitchFamily="34" charset="0"/>
              <a:buChar char="•"/>
            </a:pPr>
            <a:endParaRPr lang="en-GB" sz="1800" dirty="0" smtClean="0">
              <a:solidFill>
                <a:srgbClr val="000000"/>
              </a:solidFill>
              <a:latin typeface="ArialMT"/>
            </a:endParaRPr>
          </a:p>
          <a:p>
            <a:endParaRPr lang="en-GB" sz="1800" dirty="0">
              <a:solidFill>
                <a:srgbClr val="000000"/>
              </a:solidFill>
              <a:latin typeface="ArialMT"/>
            </a:endParaRPr>
          </a:p>
        </p:txBody>
      </p:sp>
    </p:spTree>
    <p:extLst>
      <p:ext uri="{BB962C8B-B14F-4D97-AF65-F5344CB8AC3E}">
        <p14:creationId xmlns:p14="http://schemas.microsoft.com/office/powerpoint/2010/main" val="4119429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8930" y="298144"/>
            <a:ext cx="8024915" cy="5062924"/>
          </a:xfrm>
          <a:prstGeom prst="rect">
            <a:avLst/>
          </a:prstGeom>
        </p:spPr>
        <p:txBody>
          <a:bodyPr wrap="square">
            <a:spAutoFit/>
          </a:bodyPr>
          <a:lstStyle/>
          <a:p>
            <a:r>
              <a:rPr lang="en-GB" b="1" dirty="0" smtClean="0">
                <a:solidFill>
                  <a:srgbClr val="0084A5"/>
                </a:solidFill>
                <a:latin typeface="Arial-BoldMT"/>
              </a:rPr>
              <a:t>Part 2 and Annotated EHC (Post Meeting Report)</a:t>
            </a:r>
          </a:p>
          <a:p>
            <a:endParaRPr lang="en-GB" b="1" dirty="0" smtClean="0">
              <a:solidFill>
                <a:srgbClr val="000000"/>
              </a:solidFill>
              <a:latin typeface="Arial-BoldMT"/>
            </a:endParaRPr>
          </a:p>
          <a:p>
            <a:pPr marL="285750" indent="-285750">
              <a:buFont typeface="Arial" panose="020B0604020202020204" pitchFamily="34" charset="0"/>
              <a:buChar char="•"/>
            </a:pPr>
            <a:r>
              <a:rPr lang="en-GB" dirty="0" smtClean="0">
                <a:solidFill>
                  <a:srgbClr val="000000"/>
                </a:solidFill>
                <a:latin typeface="ArialMT"/>
              </a:rPr>
              <a:t>Blue Sections - Builds upon </a:t>
            </a:r>
            <a:r>
              <a:rPr lang="en-GB" dirty="0">
                <a:solidFill>
                  <a:srgbClr val="000000"/>
                </a:solidFill>
                <a:latin typeface="ArialMT"/>
              </a:rPr>
              <a:t>the information already collated in the Part 1 report. </a:t>
            </a:r>
            <a:endParaRPr lang="en-GB" dirty="0" smtClean="0">
              <a:solidFill>
                <a:srgbClr val="000000"/>
              </a:solidFill>
              <a:latin typeface="ArialMT"/>
            </a:endParaRPr>
          </a:p>
          <a:p>
            <a:endParaRPr lang="en-GB"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Section 1 - General Information</a:t>
            </a:r>
          </a:p>
          <a:p>
            <a:pPr marL="285750" indent="-285750">
              <a:buFont typeface="Arial" panose="020B0604020202020204" pitchFamily="34" charset="0"/>
              <a:buChar char="•"/>
            </a:pPr>
            <a:r>
              <a:rPr lang="en-GB" dirty="0" smtClean="0">
                <a:solidFill>
                  <a:srgbClr val="000000"/>
                </a:solidFill>
                <a:latin typeface="Arial" panose="020B0604020202020204" pitchFamily="34" charset="0"/>
                <a:cs typeface="Arial" panose="020B0604020202020204" pitchFamily="34" charset="0"/>
              </a:rPr>
              <a:t>Section </a:t>
            </a:r>
            <a:r>
              <a:rPr lang="en-GB" dirty="0">
                <a:solidFill>
                  <a:srgbClr val="000000"/>
                </a:solidFill>
                <a:latin typeface="Arial" panose="020B0604020202020204" pitchFamily="34" charset="0"/>
                <a:cs typeface="Arial" panose="020B0604020202020204" pitchFamily="34" charset="0"/>
              </a:rPr>
              <a:t>2 - Child &amp; Young Person and Parents </a:t>
            </a:r>
            <a:r>
              <a:rPr lang="en-GB" dirty="0" smtClean="0">
                <a:solidFill>
                  <a:srgbClr val="000000"/>
                </a:solidFill>
                <a:latin typeface="Arial" panose="020B0604020202020204" pitchFamily="34" charset="0"/>
                <a:cs typeface="Arial" panose="020B0604020202020204" pitchFamily="34" charset="0"/>
              </a:rPr>
              <a:t>contribution</a:t>
            </a:r>
            <a:r>
              <a:rPr lang="en-GB" dirty="0" smtClean="0">
                <a:solidFill>
                  <a:srgbClr val="EEEEEE"/>
                </a:solidFill>
                <a:latin typeface="Arial" panose="020B0604020202020204" pitchFamily="34" charset="0"/>
                <a:cs typeface="Arial" panose="020B0604020202020204" pitchFamily="34" charset="0"/>
              </a:rPr>
              <a:t>14</a:t>
            </a:r>
            <a:endParaRPr lang="en-GB" dirty="0">
              <a:solidFill>
                <a:srgbClr val="EEEEE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Section 3 - Levels of attainment and progress</a:t>
            </a:r>
          </a:p>
          <a:p>
            <a:pPr marL="285750" indent="-285750">
              <a:buFont typeface="Arial" panose="020B0604020202020204" pitchFamily="34" charset="0"/>
              <a:buChar char="•"/>
            </a:pPr>
            <a:r>
              <a:rPr lang="en-GB" dirty="0" smtClean="0">
                <a:solidFill>
                  <a:srgbClr val="000000"/>
                </a:solidFill>
                <a:latin typeface="Arial" panose="020B0604020202020204" pitchFamily="34" charset="0"/>
                <a:cs typeface="Arial" panose="020B0604020202020204" pitchFamily="34" charset="0"/>
              </a:rPr>
              <a:t>Section </a:t>
            </a:r>
            <a:r>
              <a:rPr lang="en-GB" dirty="0">
                <a:solidFill>
                  <a:srgbClr val="000000"/>
                </a:solidFill>
                <a:latin typeface="Arial" panose="020B0604020202020204" pitchFamily="34" charset="0"/>
                <a:cs typeface="Arial" panose="020B0604020202020204" pitchFamily="34" charset="0"/>
              </a:rPr>
              <a:t>4 - Reviewing the Outcomes</a:t>
            </a:r>
          </a:p>
          <a:p>
            <a:pPr marL="285750" indent="-285750">
              <a:buFont typeface="Arial" panose="020B0604020202020204" pitchFamily="34" charset="0"/>
              <a:buChar char="•"/>
            </a:pPr>
            <a:r>
              <a:rPr lang="en-GB" dirty="0" smtClean="0">
                <a:solidFill>
                  <a:srgbClr val="000000"/>
                </a:solidFill>
                <a:latin typeface="Arial" panose="020B0604020202020204" pitchFamily="34" charset="0"/>
                <a:cs typeface="Arial" panose="020B0604020202020204" pitchFamily="34" charset="0"/>
              </a:rPr>
              <a:t>Section </a:t>
            </a:r>
            <a:r>
              <a:rPr lang="en-GB" dirty="0">
                <a:solidFill>
                  <a:srgbClr val="000000"/>
                </a:solidFill>
                <a:latin typeface="Arial" panose="020B0604020202020204" pitchFamily="34" charset="0"/>
                <a:cs typeface="Arial" panose="020B0604020202020204" pitchFamily="34" charset="0"/>
              </a:rPr>
              <a:t>5 - Special Educational Needs</a:t>
            </a:r>
          </a:p>
          <a:p>
            <a:pPr marL="285750" indent="-285750">
              <a:buFont typeface="Arial" panose="020B0604020202020204" pitchFamily="34" charset="0"/>
              <a:buChar char="•"/>
            </a:pPr>
            <a:r>
              <a:rPr lang="en-GB" dirty="0" smtClean="0">
                <a:solidFill>
                  <a:srgbClr val="000000"/>
                </a:solidFill>
                <a:latin typeface="Arial" panose="020B0604020202020204" pitchFamily="34" charset="0"/>
                <a:cs typeface="Arial" panose="020B0604020202020204" pitchFamily="34" charset="0"/>
              </a:rPr>
              <a:t>Section </a:t>
            </a:r>
            <a:r>
              <a:rPr lang="en-GB" dirty="0">
                <a:solidFill>
                  <a:srgbClr val="000000"/>
                </a:solidFill>
                <a:latin typeface="Arial" panose="020B0604020202020204" pitchFamily="34" charset="0"/>
                <a:cs typeface="Arial" panose="020B0604020202020204" pitchFamily="34" charset="0"/>
              </a:rPr>
              <a:t>6 - Reviewing provision and support</a:t>
            </a:r>
          </a:p>
          <a:p>
            <a:pPr marL="285750" indent="-285750">
              <a:buFont typeface="Arial" panose="020B0604020202020204" pitchFamily="34" charset="0"/>
              <a:buChar char="•"/>
            </a:pPr>
            <a:r>
              <a:rPr lang="en-GB" dirty="0" smtClean="0">
                <a:solidFill>
                  <a:srgbClr val="000000"/>
                </a:solidFill>
                <a:latin typeface="Arial" panose="020B0604020202020204" pitchFamily="34" charset="0"/>
                <a:cs typeface="Arial" panose="020B0604020202020204" pitchFamily="34" charset="0"/>
              </a:rPr>
              <a:t>Section </a:t>
            </a:r>
            <a:r>
              <a:rPr lang="en-GB" dirty="0">
                <a:solidFill>
                  <a:srgbClr val="000000"/>
                </a:solidFill>
                <a:latin typeface="Arial" panose="020B0604020202020204" pitchFamily="34" charset="0"/>
                <a:cs typeface="Arial" panose="020B0604020202020204" pitchFamily="34" charset="0"/>
              </a:rPr>
              <a:t>7 - Change of Phase Review</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Section </a:t>
            </a:r>
            <a:r>
              <a:rPr lang="en-GB" dirty="0">
                <a:latin typeface="Arial" panose="020B0604020202020204" pitchFamily="34" charset="0"/>
                <a:cs typeface="Arial" panose="020B0604020202020204" pitchFamily="34" charset="0"/>
              </a:rPr>
              <a:t>8 - Additional Information</a:t>
            </a: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Section </a:t>
            </a:r>
            <a:r>
              <a:rPr lang="en-GB" dirty="0">
                <a:latin typeface="Arial" panose="020B0604020202020204" pitchFamily="34" charset="0"/>
                <a:cs typeface="Arial" panose="020B0604020202020204" pitchFamily="34" charset="0"/>
              </a:rPr>
              <a:t>9 </a:t>
            </a:r>
            <a:r>
              <a:rPr lang="en-GB" dirty="0" smtClean="0">
                <a:latin typeface="Arial" panose="020B0604020202020204" pitchFamily="34" charset="0"/>
                <a:cs typeface="Arial" panose="020B0604020202020204" pitchFamily="34" charset="0"/>
              </a:rPr>
              <a:t>– Recommendations - to </a:t>
            </a:r>
            <a:r>
              <a:rPr lang="en-GB" dirty="0">
                <a:latin typeface="Arial" panose="020B0604020202020204" pitchFamily="34" charset="0"/>
                <a:cs typeface="Arial" panose="020B0604020202020204" pitchFamily="34" charset="0"/>
              </a:rPr>
              <a:t>maintain, amend or cease </a:t>
            </a:r>
            <a:r>
              <a:rPr lang="en-GB" dirty="0" smtClean="0">
                <a:latin typeface="Arial" panose="020B0604020202020204" pitchFamily="34" charset="0"/>
                <a:cs typeface="Arial" panose="020B0604020202020204" pitchFamily="34" charset="0"/>
              </a:rPr>
              <a:t>the EHCP </a:t>
            </a:r>
          </a:p>
          <a:p>
            <a:endParaRPr lang="en-GB" b="1" dirty="0"/>
          </a:p>
          <a:p>
            <a:r>
              <a:rPr lang="en-GB" dirty="0" smtClean="0">
                <a:latin typeface="Arial" panose="020B0604020202020204" pitchFamily="34" charset="0"/>
                <a:cs typeface="Arial" panose="020B0604020202020204" pitchFamily="34" charset="0"/>
              </a:rPr>
              <a:t>Finalise </a:t>
            </a:r>
            <a:r>
              <a:rPr lang="en-GB" dirty="0">
                <a:latin typeface="Arial" panose="020B0604020202020204" pitchFamily="34" charset="0"/>
                <a:cs typeface="Arial" panose="020B0604020202020204" pitchFamily="34" charset="0"/>
              </a:rPr>
              <a:t>and </a:t>
            </a:r>
            <a:r>
              <a:rPr lang="en-GB" dirty="0" smtClean="0">
                <a:latin typeface="Arial" panose="020B0604020202020204" pitchFamily="34" charset="0"/>
                <a:cs typeface="Arial" panose="020B0604020202020204" pitchFamily="34" charset="0"/>
              </a:rPr>
              <a:t>Submit – Sign and Date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Copies must be sent to the </a:t>
            </a:r>
            <a:r>
              <a:rPr lang="en-GB" dirty="0" smtClean="0">
                <a:latin typeface="Arial" panose="020B0604020202020204" pitchFamily="34" charset="0"/>
                <a:cs typeface="Arial" panose="020B0604020202020204" pitchFamily="34" charset="0"/>
              </a:rPr>
              <a:t>parents and </a:t>
            </a:r>
            <a:r>
              <a:rPr lang="en-GB" dirty="0">
                <a:latin typeface="Arial" panose="020B0604020202020204" pitchFamily="34" charset="0"/>
                <a:cs typeface="Arial" panose="020B0604020202020204" pitchFamily="34" charset="0"/>
              </a:rPr>
              <a:t>to all </a:t>
            </a:r>
            <a:r>
              <a:rPr lang="en-GB" dirty="0" smtClean="0">
                <a:latin typeface="Arial" panose="020B0604020202020204" pitchFamily="34" charset="0"/>
                <a:cs typeface="Arial" panose="020B0604020202020204" pitchFamily="34" charset="0"/>
              </a:rPr>
              <a:t>who were invited/ attended the meeting </a:t>
            </a:r>
            <a:r>
              <a:rPr lang="en-GB" dirty="0">
                <a:latin typeface="Arial" panose="020B0604020202020204" pitchFamily="34" charset="0"/>
                <a:cs typeface="Arial" panose="020B0604020202020204" pitchFamily="34" charset="0"/>
              </a:rPr>
              <a:t>and submitted to the LA </a:t>
            </a:r>
            <a:r>
              <a:rPr lang="en-GB" dirty="0" smtClean="0">
                <a:latin typeface="Arial" panose="020B0604020202020204" pitchFamily="34" charset="0"/>
                <a:cs typeface="Arial" panose="020B0604020202020204" pitchFamily="34" charset="0"/>
              </a:rPr>
              <a:t>2 weeks </a:t>
            </a:r>
            <a:r>
              <a:rPr lang="en-GB" dirty="0">
                <a:latin typeface="Arial" panose="020B0604020202020204" pitchFamily="34" charset="0"/>
                <a:cs typeface="Arial" panose="020B0604020202020204" pitchFamily="34" charset="0"/>
              </a:rPr>
              <a:t>of the review meeting</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3923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307" y="263769"/>
            <a:ext cx="8011236" cy="5059119"/>
          </a:xfrm>
          <a:prstGeom prst="rect">
            <a:avLst/>
          </a:prstGeom>
        </p:spPr>
      </p:pic>
    </p:spTree>
    <p:extLst>
      <p:ext uri="{BB962C8B-B14F-4D97-AF65-F5344CB8AC3E}">
        <p14:creationId xmlns:p14="http://schemas.microsoft.com/office/powerpoint/2010/main" val="3097518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2140" y="218366"/>
            <a:ext cx="8192215" cy="4831306"/>
          </a:xfrm>
          <a:prstGeom prst="rect">
            <a:avLst/>
          </a:prstGeom>
        </p:spPr>
      </p:pic>
    </p:spTree>
    <p:extLst>
      <p:ext uri="{BB962C8B-B14F-4D97-AF65-F5344CB8AC3E}">
        <p14:creationId xmlns:p14="http://schemas.microsoft.com/office/powerpoint/2010/main" val="1268722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0977" y="304847"/>
            <a:ext cx="8040510" cy="4795244"/>
          </a:xfrm>
          <a:prstGeom prst="rect">
            <a:avLst/>
          </a:prstGeom>
        </p:spPr>
      </p:pic>
    </p:spTree>
    <p:extLst>
      <p:ext uri="{BB962C8B-B14F-4D97-AF65-F5344CB8AC3E}">
        <p14:creationId xmlns:p14="http://schemas.microsoft.com/office/powerpoint/2010/main" val="463788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1258" y="328703"/>
            <a:ext cx="8379505" cy="5078313"/>
          </a:xfrm>
          <a:prstGeom prst="rect">
            <a:avLst/>
          </a:prstGeom>
        </p:spPr>
        <p:txBody>
          <a:bodyPr wrap="square">
            <a:spAutoFit/>
          </a:bodyPr>
          <a:lstStyle/>
          <a:p>
            <a:r>
              <a:rPr lang="en-GB" sz="1800" b="1" dirty="0">
                <a:solidFill>
                  <a:srgbClr val="0084A5"/>
                </a:solidFill>
                <a:latin typeface="Arial-BoldMT"/>
              </a:rPr>
              <a:t>Completing the annual review: LA </a:t>
            </a:r>
            <a:r>
              <a:rPr lang="en-GB" sz="1800" b="1" dirty="0" smtClean="0">
                <a:solidFill>
                  <a:srgbClr val="0084A5"/>
                </a:solidFill>
                <a:latin typeface="Arial-BoldMT"/>
              </a:rPr>
              <a:t>Actions</a:t>
            </a:r>
          </a:p>
          <a:p>
            <a:endParaRPr lang="en-GB" sz="1800" b="1" dirty="0">
              <a:solidFill>
                <a:srgbClr val="0084A5"/>
              </a:solidFill>
              <a:latin typeface="Arial-BoldMT"/>
            </a:endParaRPr>
          </a:p>
          <a:p>
            <a:r>
              <a:rPr lang="en-GB" sz="1800" dirty="0">
                <a:solidFill>
                  <a:srgbClr val="000000"/>
                </a:solidFill>
                <a:latin typeface="ArialMT"/>
              </a:rPr>
              <a:t>The 12 month cycle of the EHC is not fulfilled at </a:t>
            </a:r>
            <a:r>
              <a:rPr lang="en-GB" sz="1800" dirty="0" smtClean="0">
                <a:solidFill>
                  <a:srgbClr val="000000"/>
                </a:solidFill>
                <a:latin typeface="ArialMT"/>
              </a:rPr>
              <a:t>the </a:t>
            </a:r>
            <a:r>
              <a:rPr lang="en-GB" sz="1800" dirty="0">
                <a:solidFill>
                  <a:srgbClr val="000000"/>
                </a:solidFill>
                <a:latin typeface="ArialMT"/>
              </a:rPr>
              <a:t>point of the meeting</a:t>
            </a:r>
          </a:p>
          <a:p>
            <a:r>
              <a:rPr lang="en-GB" sz="1800" dirty="0">
                <a:solidFill>
                  <a:srgbClr val="000000"/>
                </a:solidFill>
                <a:latin typeface="ArialMT"/>
              </a:rPr>
              <a:t>being held, the annual review is complete when the LA make one of three</a:t>
            </a:r>
          </a:p>
          <a:p>
            <a:r>
              <a:rPr lang="en-GB" sz="1800" dirty="0">
                <a:solidFill>
                  <a:srgbClr val="000000"/>
                </a:solidFill>
                <a:latin typeface="ArialMT"/>
              </a:rPr>
              <a:t>decisions</a:t>
            </a:r>
            <a:r>
              <a:rPr lang="en-GB" sz="1800" dirty="0" smtClean="0">
                <a:solidFill>
                  <a:srgbClr val="000000"/>
                </a:solidFill>
                <a:latin typeface="ArialMT"/>
              </a:rPr>
              <a:t>:</a:t>
            </a:r>
          </a:p>
          <a:p>
            <a:endParaRPr lang="en-GB" sz="1800" dirty="0">
              <a:solidFill>
                <a:srgbClr val="000000"/>
              </a:solidFill>
              <a:latin typeface="ArialMT"/>
            </a:endParaRPr>
          </a:p>
          <a:p>
            <a:pPr marL="342900" indent="-342900">
              <a:buAutoNum type="arabicPeriod"/>
            </a:pPr>
            <a:r>
              <a:rPr lang="en-GB" sz="1800" dirty="0" smtClean="0">
                <a:solidFill>
                  <a:srgbClr val="000000"/>
                </a:solidFill>
                <a:latin typeface="ArialMT"/>
              </a:rPr>
              <a:t>To </a:t>
            </a:r>
            <a:r>
              <a:rPr lang="en-GB" sz="1800" dirty="0">
                <a:solidFill>
                  <a:srgbClr val="000000"/>
                </a:solidFill>
                <a:latin typeface="ArialMT"/>
              </a:rPr>
              <a:t>maintain the EHC plan </a:t>
            </a:r>
            <a:r>
              <a:rPr lang="en-GB" sz="1800" dirty="0" smtClean="0">
                <a:solidFill>
                  <a:srgbClr val="000000"/>
                </a:solidFill>
                <a:latin typeface="ArialMT"/>
              </a:rPr>
              <a:t>in its </a:t>
            </a:r>
            <a:r>
              <a:rPr lang="en-GB" sz="1800" dirty="0">
                <a:solidFill>
                  <a:srgbClr val="000000"/>
                </a:solidFill>
                <a:latin typeface="ArialMT"/>
              </a:rPr>
              <a:t>current form </a:t>
            </a:r>
            <a:r>
              <a:rPr lang="en-GB" sz="1800" dirty="0" smtClean="0">
                <a:solidFill>
                  <a:srgbClr val="000000"/>
                </a:solidFill>
                <a:latin typeface="ArialMT"/>
              </a:rPr>
              <a:t>– LA will send and Acknowledgement letter </a:t>
            </a:r>
          </a:p>
          <a:p>
            <a:pPr marL="342900" indent="-342900">
              <a:buAutoNum type="arabicPeriod"/>
            </a:pPr>
            <a:endParaRPr lang="en-GB" sz="1800" dirty="0">
              <a:solidFill>
                <a:srgbClr val="000000"/>
              </a:solidFill>
              <a:latin typeface="ArialMT"/>
            </a:endParaRPr>
          </a:p>
          <a:p>
            <a:pPr marL="342900" indent="-342900">
              <a:buAutoNum type="arabicPeriod"/>
            </a:pPr>
            <a:r>
              <a:rPr lang="en-GB" sz="1800" dirty="0" smtClean="0">
                <a:solidFill>
                  <a:srgbClr val="000000"/>
                </a:solidFill>
                <a:latin typeface="ArialMT"/>
              </a:rPr>
              <a:t>To </a:t>
            </a:r>
            <a:r>
              <a:rPr lang="en-GB" sz="1800" dirty="0">
                <a:solidFill>
                  <a:srgbClr val="000000"/>
                </a:solidFill>
                <a:latin typeface="ArialMT"/>
              </a:rPr>
              <a:t>amend the EHC plan </a:t>
            </a:r>
            <a:r>
              <a:rPr lang="en-GB" sz="1800" dirty="0" smtClean="0">
                <a:solidFill>
                  <a:srgbClr val="000000"/>
                </a:solidFill>
                <a:latin typeface="ArialMT"/>
              </a:rPr>
              <a:t>- SENDACT </a:t>
            </a:r>
            <a:r>
              <a:rPr lang="en-GB" sz="1800" dirty="0">
                <a:solidFill>
                  <a:srgbClr val="000000"/>
                </a:solidFill>
                <a:latin typeface="ArialMT"/>
              </a:rPr>
              <a:t>issue an Amendment </a:t>
            </a:r>
            <a:r>
              <a:rPr lang="en-GB" sz="1800" dirty="0" smtClean="0">
                <a:solidFill>
                  <a:srgbClr val="000000"/>
                </a:solidFill>
                <a:latin typeface="ArialMT"/>
              </a:rPr>
              <a:t>Notice detailing the proposed changes to be made (Previously Proposed Amended EHC), followed by Final Amended EHC after consultation. </a:t>
            </a:r>
          </a:p>
          <a:p>
            <a:pPr marL="342900" indent="-342900">
              <a:buAutoNum type="arabicPeriod"/>
            </a:pPr>
            <a:endParaRPr lang="en-GB" sz="1800" dirty="0" smtClean="0">
              <a:solidFill>
                <a:srgbClr val="000000"/>
              </a:solidFill>
              <a:latin typeface="ArialMT"/>
            </a:endParaRPr>
          </a:p>
          <a:p>
            <a:pPr marL="342900" indent="-342900">
              <a:buAutoNum type="arabicPeriod"/>
            </a:pPr>
            <a:r>
              <a:rPr lang="en-GB" sz="1800" dirty="0" smtClean="0">
                <a:solidFill>
                  <a:srgbClr val="000000"/>
                </a:solidFill>
                <a:latin typeface="ArialMT"/>
              </a:rPr>
              <a:t>To </a:t>
            </a:r>
            <a:r>
              <a:rPr lang="en-GB" sz="1800" dirty="0">
                <a:solidFill>
                  <a:srgbClr val="000000"/>
                </a:solidFill>
                <a:latin typeface="ArialMT"/>
              </a:rPr>
              <a:t>cease the EHC plan </a:t>
            </a:r>
            <a:r>
              <a:rPr lang="en-GB" sz="1800" dirty="0" smtClean="0">
                <a:solidFill>
                  <a:srgbClr val="000000"/>
                </a:solidFill>
                <a:latin typeface="ArialMT"/>
              </a:rPr>
              <a:t>– SENDACT issue a proposal to cease the EHCP. </a:t>
            </a:r>
            <a:endParaRPr lang="en-GB" sz="1800" dirty="0">
              <a:solidFill>
                <a:srgbClr val="000000"/>
              </a:solidFill>
              <a:latin typeface="ArialMT"/>
            </a:endParaRPr>
          </a:p>
          <a:p>
            <a:endParaRPr lang="en-GB" sz="1800" b="1" dirty="0">
              <a:solidFill>
                <a:srgbClr val="000000"/>
              </a:solidFill>
              <a:latin typeface="ArialMT"/>
            </a:endParaRPr>
          </a:p>
          <a:p>
            <a:r>
              <a:rPr lang="en-GB" sz="1800" b="1" dirty="0" smtClean="0">
                <a:solidFill>
                  <a:srgbClr val="000000"/>
                </a:solidFill>
                <a:latin typeface="Arial-BoldMT"/>
              </a:rPr>
              <a:t>The </a:t>
            </a:r>
            <a:r>
              <a:rPr lang="en-GB" sz="1800" b="1" dirty="0">
                <a:solidFill>
                  <a:srgbClr val="000000"/>
                </a:solidFill>
                <a:latin typeface="Arial-BoldMT"/>
              </a:rPr>
              <a:t>subsequent annual review cycle starts from the date of </a:t>
            </a:r>
            <a:r>
              <a:rPr lang="en-GB" sz="1800" b="1" dirty="0" smtClean="0">
                <a:solidFill>
                  <a:srgbClr val="000000"/>
                </a:solidFill>
                <a:latin typeface="Arial-BoldMT"/>
              </a:rPr>
              <a:t>the acknowledgment letter or the amendment notice. </a:t>
            </a:r>
          </a:p>
          <a:p>
            <a:endParaRPr lang="en-GB" sz="1800" b="1" dirty="0">
              <a:solidFill>
                <a:srgbClr val="000000"/>
              </a:solidFill>
              <a:latin typeface="Arial-BoldMT"/>
            </a:endParaRPr>
          </a:p>
        </p:txBody>
      </p:sp>
    </p:spTree>
    <p:extLst>
      <p:ext uri="{BB962C8B-B14F-4D97-AF65-F5344CB8AC3E}">
        <p14:creationId xmlns:p14="http://schemas.microsoft.com/office/powerpoint/2010/main" val="2749313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899" y="234675"/>
            <a:ext cx="7970292" cy="5909310"/>
          </a:xfrm>
          <a:prstGeom prst="rect">
            <a:avLst/>
          </a:prstGeom>
        </p:spPr>
        <p:txBody>
          <a:bodyPr wrap="square">
            <a:spAutoFit/>
          </a:bodyPr>
          <a:lstStyle/>
          <a:p>
            <a:r>
              <a:rPr lang="en-GB" sz="1500" b="1" dirty="0" smtClean="0">
                <a:solidFill>
                  <a:srgbClr val="0084A5"/>
                </a:solidFill>
                <a:latin typeface="Arial-BoldMT"/>
              </a:rPr>
              <a:t>Paperwork, Guidance and Toolkit</a:t>
            </a:r>
          </a:p>
          <a:p>
            <a:endParaRPr lang="en-GB" sz="1500" b="1" dirty="0">
              <a:solidFill>
                <a:srgbClr val="0084A5"/>
              </a:solidFill>
              <a:latin typeface="Arial-BoldMT"/>
            </a:endParaRPr>
          </a:p>
          <a:p>
            <a:r>
              <a:rPr lang="en-GB" sz="1500" dirty="0" smtClean="0">
                <a:latin typeface="Arial-BoldMT"/>
              </a:rPr>
              <a:t>Available on the Kirklees Intranet and Internet. </a:t>
            </a:r>
          </a:p>
          <a:p>
            <a:endParaRPr lang="en-GB" sz="1500" dirty="0">
              <a:latin typeface="Arial-BoldMT"/>
            </a:endParaRPr>
          </a:p>
          <a:p>
            <a:r>
              <a:rPr lang="en-GB" sz="1500" dirty="0">
                <a:latin typeface="Arial-BoldMT"/>
                <a:hlinkClick r:id="rId2"/>
              </a:rPr>
              <a:t>http://intranet.kirklees.gov.uk/Policies-and-procedures/Service/Schools/Special-educational-needs/Guidance-notes,-</a:t>
            </a:r>
            <a:r>
              <a:rPr lang="en-GB" sz="1500" dirty="0" smtClean="0">
                <a:latin typeface="Arial-BoldMT"/>
                <a:hlinkClick r:id="rId2"/>
              </a:rPr>
              <a:t>documents-and-forms.aspx</a:t>
            </a:r>
            <a:r>
              <a:rPr lang="en-GB" sz="1500" dirty="0" smtClean="0">
                <a:latin typeface="Arial-BoldMT"/>
              </a:rPr>
              <a:t> </a:t>
            </a:r>
          </a:p>
          <a:p>
            <a:endParaRPr lang="en-GB" sz="1500" dirty="0">
              <a:latin typeface="Arial-BoldMT"/>
            </a:endParaRPr>
          </a:p>
          <a:p>
            <a:r>
              <a:rPr lang="en-GB" sz="1500" dirty="0">
                <a:latin typeface="Arial-BoldMT"/>
                <a:hlinkClick r:id="rId3"/>
              </a:rPr>
              <a:t>https://</a:t>
            </a:r>
            <a:r>
              <a:rPr lang="en-GB" sz="1500" dirty="0" smtClean="0">
                <a:latin typeface="Arial-BoldMT"/>
                <a:hlinkClick r:id="rId3"/>
              </a:rPr>
              <a:t>www.kirklees.gov.uk/beta/special-education/special-education-documents.aspx</a:t>
            </a:r>
            <a:endParaRPr lang="en-GB" sz="1500" dirty="0" smtClean="0">
              <a:latin typeface="Arial-BoldMT"/>
            </a:endParaRPr>
          </a:p>
          <a:p>
            <a:endParaRPr lang="en-GB" sz="1500" dirty="0">
              <a:latin typeface="Arial-BoldMT"/>
            </a:endParaRPr>
          </a:p>
          <a:p>
            <a:r>
              <a:rPr lang="en-GB" sz="1500" dirty="0" smtClean="0">
                <a:latin typeface="Arial-BoldMT"/>
              </a:rPr>
              <a:t>Soon to be available via Business Solutions</a:t>
            </a:r>
          </a:p>
          <a:p>
            <a:endParaRPr lang="en-GB" sz="1500" b="1" dirty="0">
              <a:solidFill>
                <a:srgbClr val="0084A5"/>
              </a:solidFill>
              <a:latin typeface="Arial-BoldMT"/>
            </a:endParaRPr>
          </a:p>
          <a:p>
            <a:r>
              <a:rPr lang="en-GB" sz="1500" b="1" dirty="0" smtClean="0">
                <a:solidFill>
                  <a:srgbClr val="0084A5"/>
                </a:solidFill>
                <a:latin typeface="Arial-BoldMT"/>
              </a:rPr>
              <a:t>SENDACT Contact Details </a:t>
            </a:r>
            <a:endParaRPr lang="en-GB" sz="1500" b="1" dirty="0">
              <a:solidFill>
                <a:srgbClr val="0084A5"/>
              </a:solidFill>
              <a:latin typeface="Arial-BoldMT"/>
            </a:endParaRPr>
          </a:p>
          <a:p>
            <a:endParaRPr lang="en-GB" sz="1500" b="1" dirty="0" smtClean="0">
              <a:solidFill>
                <a:srgbClr val="0084A5"/>
              </a:solidFill>
              <a:latin typeface="Arial-BoldMT"/>
            </a:endParaRPr>
          </a:p>
          <a:p>
            <a:r>
              <a:rPr lang="en-GB" sz="1500" dirty="0" smtClean="0">
                <a:latin typeface="Arial-BoldMT"/>
              </a:rPr>
              <a:t>Victoria Bruce &amp; Katie George – SENDACT Managers</a:t>
            </a:r>
          </a:p>
          <a:p>
            <a:r>
              <a:rPr lang="en-GB" sz="1500" dirty="0" smtClean="0">
                <a:latin typeface="Arial-BoldMT"/>
              </a:rPr>
              <a:t>Tracey McDermott &amp; Alaina McGlade – SENDACT Deputy Mangers </a:t>
            </a:r>
          </a:p>
          <a:p>
            <a:endParaRPr lang="en-GB" sz="1500" dirty="0">
              <a:latin typeface="Arial-BoldMT"/>
            </a:endParaRPr>
          </a:p>
          <a:p>
            <a:r>
              <a:rPr lang="en-GB" sz="1500" dirty="0" smtClean="0">
                <a:latin typeface="Arial-BoldMT"/>
                <a:hlinkClick r:id="rId4"/>
              </a:rPr>
              <a:t>SENACT@kirklees.gov.uk</a:t>
            </a:r>
            <a:r>
              <a:rPr lang="en-GB" sz="1500" dirty="0" smtClean="0">
                <a:latin typeface="Arial-BoldMT"/>
              </a:rPr>
              <a:t> 			</a:t>
            </a:r>
            <a:r>
              <a:rPr lang="en-GB" sz="1500" i="1" dirty="0" smtClean="0">
                <a:latin typeface="Arial-BoldMT"/>
                <a:hlinkClick r:id="rId5"/>
              </a:rPr>
              <a:t>forename.surname</a:t>
            </a:r>
            <a:r>
              <a:rPr lang="en-GB" sz="1500" dirty="0" smtClean="0">
                <a:latin typeface="Arial-BoldMT"/>
                <a:hlinkClick r:id="rId5"/>
              </a:rPr>
              <a:t>@kirklees.gov.uk</a:t>
            </a:r>
            <a:r>
              <a:rPr lang="en-GB" sz="1500" dirty="0" smtClean="0">
                <a:latin typeface="Arial-BoldMT"/>
              </a:rPr>
              <a:t> </a:t>
            </a:r>
          </a:p>
          <a:p>
            <a:endParaRPr lang="en-GB" sz="1500" dirty="0">
              <a:latin typeface="Arial-BoldMT"/>
            </a:endParaRPr>
          </a:p>
          <a:p>
            <a:r>
              <a:rPr lang="en-GB" sz="1500" dirty="0" smtClean="0">
                <a:latin typeface="Arial-BoldMT"/>
              </a:rPr>
              <a:t>01484 456888</a:t>
            </a:r>
          </a:p>
          <a:p>
            <a:endParaRPr lang="en-GB" sz="1500" dirty="0">
              <a:latin typeface="Arial-BoldMT"/>
            </a:endParaRPr>
          </a:p>
          <a:p>
            <a:r>
              <a:rPr lang="en-GB" sz="1500" dirty="0" smtClean="0">
                <a:latin typeface="Arial-BoldMT"/>
              </a:rPr>
              <a:t>Each setting is linked to an area team (Areas 1-5) this is determined based the admissions areas the setting is in </a:t>
            </a:r>
            <a:r>
              <a:rPr lang="en-GB" sz="1500" i="1" dirty="0" smtClean="0">
                <a:latin typeface="Arial-BoldMT"/>
              </a:rPr>
              <a:t>(Currently being updated before distribution). </a:t>
            </a:r>
          </a:p>
          <a:p>
            <a:endParaRPr lang="en-GB" sz="1600" dirty="0">
              <a:latin typeface="Arial-BoldMT"/>
            </a:endParaRPr>
          </a:p>
          <a:p>
            <a:endParaRPr lang="en-GB" sz="1600" dirty="0">
              <a:latin typeface="Arial-BoldMT"/>
            </a:endParaRPr>
          </a:p>
          <a:p>
            <a:endParaRPr lang="en-GB" sz="1600" dirty="0">
              <a:latin typeface="Arial-BoldMT"/>
            </a:endParaRPr>
          </a:p>
        </p:txBody>
      </p:sp>
    </p:spTree>
    <p:extLst>
      <p:ext uri="{BB962C8B-B14F-4D97-AF65-F5344CB8AC3E}">
        <p14:creationId xmlns:p14="http://schemas.microsoft.com/office/powerpoint/2010/main" val="2604823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700" y="1082589"/>
            <a:ext cx="8396063" cy="3477875"/>
          </a:xfrm>
          <a:prstGeom prst="rect">
            <a:avLst/>
          </a:prstGeom>
        </p:spPr>
        <p:txBody>
          <a:bodyPr wrap="square">
            <a:spAutoFit/>
          </a:bodyPr>
          <a:lstStyle/>
          <a:p>
            <a:r>
              <a:rPr lang="en-GB" sz="2000" dirty="0">
                <a:solidFill>
                  <a:srgbClr val="0084A5"/>
                </a:solidFill>
                <a:latin typeface="DIN-Black"/>
              </a:rPr>
              <a:t>What is an </a:t>
            </a:r>
            <a:r>
              <a:rPr lang="en-GB" sz="2000" b="1" dirty="0">
                <a:solidFill>
                  <a:srgbClr val="0084A5"/>
                </a:solidFill>
                <a:latin typeface="Arial-BoldMT"/>
              </a:rPr>
              <a:t>Annual Review</a:t>
            </a:r>
            <a:r>
              <a:rPr lang="en-GB" sz="2000" b="1" dirty="0" smtClean="0">
                <a:solidFill>
                  <a:srgbClr val="0084A5"/>
                </a:solidFill>
                <a:latin typeface="Arial-BoldMT"/>
              </a:rPr>
              <a:t>?</a:t>
            </a:r>
          </a:p>
          <a:p>
            <a:endParaRPr lang="en-GB" sz="2000" b="1" dirty="0">
              <a:solidFill>
                <a:srgbClr val="0084A5"/>
              </a:solidFill>
              <a:latin typeface="Arial-BoldMT"/>
            </a:endParaRPr>
          </a:p>
          <a:p>
            <a:pPr marL="285750" indent="-285750">
              <a:buFont typeface="Arial" panose="020B0604020202020204" pitchFamily="34" charset="0"/>
              <a:buChar char="•"/>
            </a:pPr>
            <a:r>
              <a:rPr lang="en-GB" sz="1800" dirty="0" smtClean="0">
                <a:solidFill>
                  <a:srgbClr val="000000"/>
                </a:solidFill>
                <a:latin typeface="DIN-Regular"/>
              </a:rPr>
              <a:t>EHC Plans</a:t>
            </a:r>
            <a:r>
              <a:rPr lang="en-GB" sz="1800" dirty="0" smtClean="0">
                <a:solidFill>
                  <a:srgbClr val="000000"/>
                </a:solidFill>
                <a:latin typeface="ArialMT"/>
              </a:rPr>
              <a:t> </a:t>
            </a:r>
            <a:r>
              <a:rPr lang="en-GB" sz="1800" dirty="0">
                <a:solidFill>
                  <a:srgbClr val="000000"/>
                </a:solidFill>
                <a:latin typeface="ArialMT"/>
              </a:rPr>
              <a:t>must be reviewed </a:t>
            </a:r>
            <a:r>
              <a:rPr lang="en-GB" sz="1800" dirty="0" smtClean="0">
                <a:solidFill>
                  <a:srgbClr val="000000"/>
                </a:solidFill>
                <a:latin typeface="ArialMT"/>
              </a:rPr>
              <a:t>at least </a:t>
            </a:r>
            <a:r>
              <a:rPr lang="en-GB" sz="1800" dirty="0">
                <a:solidFill>
                  <a:srgbClr val="000000"/>
                </a:solidFill>
                <a:latin typeface="ArialMT"/>
              </a:rPr>
              <a:t>once a </a:t>
            </a:r>
            <a:r>
              <a:rPr lang="en-GB" sz="1800" dirty="0" smtClean="0">
                <a:solidFill>
                  <a:srgbClr val="000000"/>
                </a:solidFill>
                <a:latin typeface="ArialMT"/>
              </a:rPr>
              <a:t>year to ensure the plan is</a:t>
            </a:r>
          </a:p>
          <a:p>
            <a:pPr marL="717850" lvl="1" indent="-285750">
              <a:buFont typeface="Arial" panose="020B0604020202020204" pitchFamily="34" charset="0"/>
              <a:buChar char="•"/>
            </a:pPr>
            <a:r>
              <a:rPr lang="en-GB" sz="1800" dirty="0" smtClean="0">
                <a:solidFill>
                  <a:srgbClr val="000000"/>
                </a:solidFill>
                <a:latin typeface="ArialMT"/>
              </a:rPr>
              <a:t>up </a:t>
            </a:r>
            <a:r>
              <a:rPr lang="en-GB" sz="1800" dirty="0">
                <a:solidFill>
                  <a:srgbClr val="000000"/>
                </a:solidFill>
                <a:latin typeface="ArialMT"/>
              </a:rPr>
              <a:t>to date </a:t>
            </a:r>
            <a:endParaRPr lang="en-GB" sz="1800" dirty="0" smtClean="0">
              <a:solidFill>
                <a:srgbClr val="000000"/>
              </a:solidFill>
              <a:latin typeface="ArialMT"/>
            </a:endParaRPr>
          </a:p>
          <a:p>
            <a:pPr marL="717850" lvl="1" indent="-285750">
              <a:buFont typeface="Arial" panose="020B0604020202020204" pitchFamily="34" charset="0"/>
              <a:buChar char="•"/>
            </a:pPr>
            <a:r>
              <a:rPr lang="en-GB" sz="1800" dirty="0" smtClean="0">
                <a:solidFill>
                  <a:srgbClr val="000000"/>
                </a:solidFill>
                <a:latin typeface="ArialMT"/>
              </a:rPr>
              <a:t>continues </a:t>
            </a:r>
            <a:r>
              <a:rPr lang="en-GB" sz="1800" dirty="0">
                <a:solidFill>
                  <a:srgbClr val="000000"/>
                </a:solidFill>
                <a:latin typeface="ArialMT"/>
              </a:rPr>
              <a:t>to provide the </a:t>
            </a:r>
            <a:r>
              <a:rPr lang="en-GB" sz="1800" dirty="0" smtClean="0">
                <a:solidFill>
                  <a:srgbClr val="000000"/>
                </a:solidFill>
                <a:latin typeface="ArialMT"/>
              </a:rPr>
              <a:t>right support </a:t>
            </a:r>
          </a:p>
          <a:p>
            <a:pPr marL="717850" lvl="1" indent="-285750">
              <a:buFont typeface="Arial" panose="020B0604020202020204" pitchFamily="34" charset="0"/>
              <a:buChar char="•"/>
            </a:pPr>
            <a:endParaRPr lang="en-GB" sz="1800" dirty="0">
              <a:solidFill>
                <a:srgbClr val="000000"/>
              </a:solidFill>
              <a:latin typeface="ArialMT"/>
            </a:endParaRPr>
          </a:p>
          <a:p>
            <a:pPr marL="285750" indent="-285750">
              <a:buFont typeface="Arial" panose="020B0604020202020204" pitchFamily="34" charset="0"/>
              <a:buChar char="•"/>
            </a:pPr>
            <a:r>
              <a:rPr lang="en-GB" sz="1800" dirty="0" smtClean="0">
                <a:solidFill>
                  <a:srgbClr val="000000"/>
                </a:solidFill>
                <a:latin typeface="ArialMT"/>
              </a:rPr>
              <a:t>Annual review </a:t>
            </a:r>
            <a:r>
              <a:rPr lang="en-GB" sz="1800" dirty="0">
                <a:solidFill>
                  <a:srgbClr val="000000"/>
                </a:solidFill>
                <a:latin typeface="ArialMT"/>
              </a:rPr>
              <a:t>preparation and meeting is undertaken within the </a:t>
            </a:r>
            <a:r>
              <a:rPr lang="en-GB" sz="1800" dirty="0" smtClean="0">
                <a:solidFill>
                  <a:srgbClr val="000000"/>
                </a:solidFill>
                <a:latin typeface="ArialMT"/>
              </a:rPr>
              <a:t>setting</a:t>
            </a:r>
          </a:p>
          <a:p>
            <a:pPr marL="285750" indent="-285750">
              <a:buFont typeface="Arial" panose="020B0604020202020204" pitchFamily="34" charset="0"/>
              <a:buChar char="•"/>
            </a:pPr>
            <a:r>
              <a:rPr lang="en-GB" sz="1800" dirty="0" smtClean="0">
                <a:solidFill>
                  <a:srgbClr val="000000"/>
                </a:solidFill>
                <a:latin typeface="ArialMT"/>
              </a:rPr>
              <a:t>The 12 month annual review process is complete </a:t>
            </a:r>
            <a:r>
              <a:rPr lang="en-GB" sz="1800" dirty="0">
                <a:solidFill>
                  <a:srgbClr val="000000"/>
                </a:solidFill>
                <a:latin typeface="ArialMT"/>
              </a:rPr>
              <a:t>when the LA makes one of </a:t>
            </a:r>
            <a:r>
              <a:rPr lang="en-GB" sz="1800" dirty="0" smtClean="0">
                <a:solidFill>
                  <a:srgbClr val="000000"/>
                </a:solidFill>
                <a:latin typeface="ArialMT"/>
              </a:rPr>
              <a:t>three decisions:</a:t>
            </a:r>
          </a:p>
          <a:p>
            <a:pPr marL="1207099" lvl="2" indent="-342900">
              <a:buFont typeface="+mj-lt"/>
              <a:buAutoNum type="arabicPeriod"/>
            </a:pPr>
            <a:r>
              <a:rPr lang="en-GB" sz="1800" dirty="0" smtClean="0">
                <a:solidFill>
                  <a:srgbClr val="000000"/>
                </a:solidFill>
                <a:latin typeface="ArialMT"/>
              </a:rPr>
              <a:t>To </a:t>
            </a:r>
            <a:r>
              <a:rPr lang="en-GB" sz="1800" dirty="0">
                <a:solidFill>
                  <a:srgbClr val="000000"/>
                </a:solidFill>
                <a:latin typeface="ArialMT"/>
              </a:rPr>
              <a:t>maintain the EHC plan in its current </a:t>
            </a:r>
            <a:r>
              <a:rPr lang="en-GB" sz="1800" dirty="0" smtClean="0">
                <a:solidFill>
                  <a:srgbClr val="000000"/>
                </a:solidFill>
                <a:latin typeface="ArialMT"/>
              </a:rPr>
              <a:t>form</a:t>
            </a:r>
          </a:p>
          <a:p>
            <a:pPr marL="1207099" lvl="2" indent="-342900">
              <a:buFont typeface="+mj-lt"/>
              <a:buAutoNum type="arabicPeriod"/>
            </a:pPr>
            <a:r>
              <a:rPr lang="en-GB" sz="1800" dirty="0" smtClean="0">
                <a:solidFill>
                  <a:srgbClr val="000000"/>
                </a:solidFill>
                <a:latin typeface="ArialMT"/>
              </a:rPr>
              <a:t>To </a:t>
            </a:r>
            <a:r>
              <a:rPr lang="en-GB" sz="1800" dirty="0">
                <a:solidFill>
                  <a:srgbClr val="000000"/>
                </a:solidFill>
                <a:latin typeface="ArialMT"/>
              </a:rPr>
              <a:t>amend the EHC plan </a:t>
            </a:r>
            <a:endParaRPr lang="en-GB" sz="1800" dirty="0" smtClean="0">
              <a:solidFill>
                <a:srgbClr val="000000"/>
              </a:solidFill>
              <a:latin typeface="ArialMT"/>
            </a:endParaRPr>
          </a:p>
          <a:p>
            <a:pPr marL="1207099" lvl="2" indent="-342900">
              <a:buFont typeface="+mj-lt"/>
              <a:buAutoNum type="arabicPeriod"/>
            </a:pPr>
            <a:r>
              <a:rPr lang="en-GB" sz="1800" dirty="0" smtClean="0">
                <a:solidFill>
                  <a:srgbClr val="000000"/>
                </a:solidFill>
                <a:latin typeface="ArialMT"/>
              </a:rPr>
              <a:t>To </a:t>
            </a:r>
            <a:r>
              <a:rPr lang="en-GB" sz="1800" dirty="0">
                <a:solidFill>
                  <a:srgbClr val="000000"/>
                </a:solidFill>
                <a:latin typeface="ArialMT"/>
              </a:rPr>
              <a:t>cease the EHC </a:t>
            </a:r>
            <a:r>
              <a:rPr lang="en-GB" sz="1800" dirty="0" smtClean="0">
                <a:solidFill>
                  <a:srgbClr val="000000"/>
                </a:solidFill>
                <a:latin typeface="ArialMT"/>
              </a:rPr>
              <a:t>plan</a:t>
            </a:r>
            <a:endParaRPr lang="en-GB" dirty="0"/>
          </a:p>
        </p:txBody>
      </p:sp>
    </p:spTree>
    <p:extLst>
      <p:ext uri="{BB962C8B-B14F-4D97-AF65-F5344CB8AC3E}">
        <p14:creationId xmlns:p14="http://schemas.microsoft.com/office/powerpoint/2010/main" val="3460219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972" y="772733"/>
            <a:ext cx="8023538" cy="2646878"/>
          </a:xfrm>
          <a:prstGeom prst="rect">
            <a:avLst/>
          </a:prstGeom>
        </p:spPr>
        <p:txBody>
          <a:bodyPr wrap="square">
            <a:spAutoFit/>
          </a:bodyPr>
          <a:lstStyle/>
          <a:p>
            <a:r>
              <a:rPr lang="en-GB" sz="2000" b="1" dirty="0">
                <a:solidFill>
                  <a:srgbClr val="0084A5"/>
                </a:solidFill>
                <a:latin typeface="Arial-BoldMT"/>
              </a:rPr>
              <a:t>Legislation and Local </a:t>
            </a:r>
            <a:r>
              <a:rPr lang="en-GB" sz="2000" b="1" dirty="0" smtClean="0">
                <a:solidFill>
                  <a:srgbClr val="0084A5"/>
                </a:solidFill>
                <a:latin typeface="Arial-BoldMT"/>
              </a:rPr>
              <a:t>Guidance</a:t>
            </a:r>
          </a:p>
          <a:p>
            <a:endParaRPr lang="en-GB" sz="2000" b="1" dirty="0">
              <a:solidFill>
                <a:srgbClr val="0084A5"/>
              </a:solidFill>
              <a:latin typeface="Arial-BoldMT"/>
            </a:endParaRPr>
          </a:p>
          <a:p>
            <a:r>
              <a:rPr lang="en-GB" sz="1800" dirty="0">
                <a:solidFill>
                  <a:srgbClr val="000000"/>
                </a:solidFill>
                <a:latin typeface="ArialMT"/>
              </a:rPr>
              <a:t>All those involved in the annual review process must be familiar with the</a:t>
            </a:r>
          </a:p>
          <a:p>
            <a:r>
              <a:rPr lang="en-GB" sz="1800" dirty="0">
                <a:solidFill>
                  <a:srgbClr val="000000"/>
                </a:solidFill>
                <a:latin typeface="ArialMT"/>
              </a:rPr>
              <a:t>following national legislation and guidance</a:t>
            </a:r>
            <a:r>
              <a:rPr lang="en-GB" sz="1800" dirty="0" smtClean="0">
                <a:solidFill>
                  <a:srgbClr val="000000"/>
                </a:solidFill>
                <a:latin typeface="ArialMT"/>
              </a:rPr>
              <a:t>.</a:t>
            </a:r>
          </a:p>
          <a:p>
            <a:endParaRPr lang="en-GB" sz="1800" dirty="0">
              <a:solidFill>
                <a:srgbClr val="000000"/>
              </a:solidFill>
              <a:latin typeface="ArialMT"/>
            </a:endParaRPr>
          </a:p>
          <a:p>
            <a:pPr marL="285750" indent="-285750">
              <a:buFont typeface="Arial" panose="020B0604020202020204" pitchFamily="34" charset="0"/>
              <a:buChar char="•"/>
            </a:pPr>
            <a:r>
              <a:rPr lang="en-GB" sz="1800" dirty="0" smtClean="0">
                <a:solidFill>
                  <a:srgbClr val="000000"/>
                </a:solidFill>
                <a:latin typeface="ArialMT"/>
              </a:rPr>
              <a:t>Children </a:t>
            </a:r>
            <a:r>
              <a:rPr lang="en-GB" sz="1800" dirty="0">
                <a:solidFill>
                  <a:srgbClr val="000000"/>
                </a:solidFill>
                <a:latin typeface="ArialMT"/>
              </a:rPr>
              <a:t>and Families Act (</a:t>
            </a:r>
            <a:r>
              <a:rPr lang="en-GB" sz="1800" dirty="0" smtClean="0">
                <a:solidFill>
                  <a:srgbClr val="000000"/>
                </a:solidFill>
                <a:latin typeface="ArialMT"/>
              </a:rPr>
              <a:t>2014)</a:t>
            </a:r>
          </a:p>
          <a:p>
            <a:pPr marL="285750" indent="-285750">
              <a:buFont typeface="Arial" panose="020B0604020202020204" pitchFamily="34" charset="0"/>
              <a:buChar char="•"/>
            </a:pPr>
            <a:r>
              <a:rPr lang="en-GB" sz="1800" dirty="0" smtClean="0">
                <a:solidFill>
                  <a:srgbClr val="000000"/>
                </a:solidFill>
                <a:latin typeface="ArialMT"/>
              </a:rPr>
              <a:t>SEND </a:t>
            </a:r>
            <a:r>
              <a:rPr lang="en-GB" sz="1800" dirty="0">
                <a:solidFill>
                  <a:srgbClr val="000000"/>
                </a:solidFill>
                <a:latin typeface="ArialMT"/>
              </a:rPr>
              <a:t>Regulations </a:t>
            </a:r>
            <a:r>
              <a:rPr lang="en-GB" sz="1800" dirty="0" smtClean="0">
                <a:solidFill>
                  <a:srgbClr val="000000"/>
                </a:solidFill>
                <a:latin typeface="ArialMT"/>
              </a:rPr>
              <a:t>2014</a:t>
            </a:r>
          </a:p>
          <a:p>
            <a:pPr marL="285750" indent="-285750">
              <a:buFont typeface="Arial" panose="020B0604020202020204" pitchFamily="34" charset="0"/>
              <a:buChar char="•"/>
            </a:pPr>
            <a:r>
              <a:rPr lang="en-GB" sz="1800" dirty="0">
                <a:solidFill>
                  <a:srgbClr val="000000"/>
                </a:solidFill>
                <a:latin typeface="ArialMT"/>
              </a:rPr>
              <a:t>S</a:t>
            </a:r>
            <a:r>
              <a:rPr lang="en-GB" sz="1800" dirty="0" smtClean="0">
                <a:solidFill>
                  <a:srgbClr val="000000"/>
                </a:solidFill>
                <a:latin typeface="ArialMT"/>
              </a:rPr>
              <a:t>pecial </a:t>
            </a:r>
            <a:r>
              <a:rPr lang="en-GB" sz="1800" dirty="0">
                <a:solidFill>
                  <a:srgbClr val="000000"/>
                </a:solidFill>
                <a:latin typeface="ArialMT"/>
              </a:rPr>
              <a:t>educational needs and disability Code of Practice: 0 - 25 </a:t>
            </a:r>
            <a:r>
              <a:rPr lang="en-GB" sz="1800" dirty="0" smtClean="0">
                <a:solidFill>
                  <a:srgbClr val="000000"/>
                </a:solidFill>
                <a:latin typeface="ArialMT"/>
              </a:rPr>
              <a:t>years (January </a:t>
            </a:r>
            <a:r>
              <a:rPr lang="en-GB" sz="1800" dirty="0">
                <a:solidFill>
                  <a:srgbClr val="000000"/>
                </a:solidFill>
                <a:latin typeface="ArialMT"/>
              </a:rPr>
              <a:t>2015)</a:t>
            </a:r>
            <a:endParaRPr lang="en-GB" dirty="0"/>
          </a:p>
        </p:txBody>
      </p:sp>
    </p:spTree>
    <p:extLst>
      <p:ext uri="{BB962C8B-B14F-4D97-AF65-F5344CB8AC3E}">
        <p14:creationId xmlns:p14="http://schemas.microsoft.com/office/powerpoint/2010/main" val="2767218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577" y="1275678"/>
            <a:ext cx="8281116" cy="2923877"/>
          </a:xfrm>
          <a:prstGeom prst="rect">
            <a:avLst/>
          </a:prstGeom>
        </p:spPr>
        <p:txBody>
          <a:bodyPr wrap="square">
            <a:spAutoFit/>
          </a:bodyPr>
          <a:lstStyle/>
          <a:p>
            <a:r>
              <a:rPr lang="en-GB" sz="2000" b="1" dirty="0">
                <a:solidFill>
                  <a:srgbClr val="0084A5"/>
                </a:solidFill>
                <a:latin typeface="Arial-BoldMT"/>
              </a:rPr>
              <a:t>Participation and Person Centred Approaches (</a:t>
            </a:r>
            <a:r>
              <a:rPr lang="en-GB" sz="2000" b="1" dirty="0" smtClean="0">
                <a:solidFill>
                  <a:srgbClr val="0084A5"/>
                </a:solidFill>
                <a:latin typeface="Arial-BoldMT"/>
              </a:rPr>
              <a:t>PCA) Principles</a:t>
            </a:r>
          </a:p>
          <a:p>
            <a:endParaRPr lang="en-GB" sz="2000" b="1" dirty="0">
              <a:solidFill>
                <a:srgbClr val="0084A5"/>
              </a:solidFill>
              <a:latin typeface="Arial-BoldMT"/>
            </a:endParaRPr>
          </a:p>
          <a:p>
            <a:pPr marL="285750" indent="-285750">
              <a:buFont typeface="Arial" panose="020B0604020202020204" pitchFamily="34" charset="0"/>
              <a:buChar char="•"/>
            </a:pPr>
            <a:r>
              <a:rPr lang="en-GB" sz="1800" dirty="0" smtClean="0">
                <a:solidFill>
                  <a:srgbClr val="000000"/>
                </a:solidFill>
                <a:latin typeface="ArialMT"/>
              </a:rPr>
              <a:t>Child</a:t>
            </a:r>
            <a:r>
              <a:rPr lang="en-GB" sz="1800" dirty="0">
                <a:solidFill>
                  <a:srgbClr val="000000"/>
                </a:solidFill>
                <a:latin typeface="ArialMT"/>
              </a:rPr>
              <a:t>, young person </a:t>
            </a:r>
            <a:r>
              <a:rPr lang="en-GB" sz="1800" dirty="0" smtClean="0">
                <a:solidFill>
                  <a:srgbClr val="000000"/>
                </a:solidFill>
                <a:latin typeface="ArialMT"/>
              </a:rPr>
              <a:t>and family </a:t>
            </a:r>
            <a:r>
              <a:rPr lang="en-GB" sz="1800" dirty="0">
                <a:solidFill>
                  <a:srgbClr val="000000"/>
                </a:solidFill>
                <a:latin typeface="ArialMT"/>
              </a:rPr>
              <a:t>at the centre of the EHC assessment and review </a:t>
            </a:r>
            <a:r>
              <a:rPr lang="en-GB" sz="1800" dirty="0" smtClean="0">
                <a:solidFill>
                  <a:srgbClr val="000000"/>
                </a:solidFill>
                <a:latin typeface="ArialMT"/>
              </a:rPr>
              <a:t>process. </a:t>
            </a:r>
          </a:p>
          <a:p>
            <a:pPr marL="285750" indent="-285750">
              <a:buFont typeface="Arial" panose="020B0604020202020204" pitchFamily="34" charset="0"/>
              <a:buChar char="•"/>
            </a:pPr>
            <a:endParaRPr lang="en-GB" sz="1800" dirty="0" smtClean="0">
              <a:solidFill>
                <a:srgbClr val="000000"/>
              </a:solidFill>
              <a:latin typeface="ArialMT"/>
            </a:endParaRPr>
          </a:p>
          <a:p>
            <a:pPr marL="285750" indent="-285750">
              <a:buFont typeface="Arial" panose="020B0604020202020204" pitchFamily="34" charset="0"/>
              <a:buChar char="•"/>
            </a:pPr>
            <a:r>
              <a:rPr lang="en-GB" sz="1800" dirty="0" smtClean="0">
                <a:solidFill>
                  <a:srgbClr val="000000"/>
                </a:solidFill>
                <a:latin typeface="ArialMT"/>
              </a:rPr>
              <a:t>Choice </a:t>
            </a:r>
            <a:r>
              <a:rPr lang="en-GB" sz="1800" dirty="0">
                <a:solidFill>
                  <a:srgbClr val="000000"/>
                </a:solidFill>
                <a:latin typeface="ArialMT"/>
              </a:rPr>
              <a:t>and control over </a:t>
            </a:r>
            <a:r>
              <a:rPr lang="en-GB" sz="1800" dirty="0" smtClean="0">
                <a:solidFill>
                  <a:srgbClr val="000000"/>
                </a:solidFill>
                <a:latin typeface="ArialMT"/>
              </a:rPr>
              <a:t>their lives </a:t>
            </a:r>
            <a:r>
              <a:rPr lang="en-GB" sz="1800" dirty="0">
                <a:solidFill>
                  <a:srgbClr val="000000"/>
                </a:solidFill>
                <a:latin typeface="ArialMT"/>
              </a:rPr>
              <a:t>and </a:t>
            </a:r>
            <a:r>
              <a:rPr lang="en-GB" sz="1800" dirty="0" smtClean="0">
                <a:solidFill>
                  <a:srgbClr val="000000"/>
                </a:solidFill>
                <a:latin typeface="ArialMT"/>
              </a:rPr>
              <a:t>support.</a:t>
            </a:r>
          </a:p>
          <a:p>
            <a:endParaRPr lang="en-GB" sz="1800" dirty="0" smtClean="0">
              <a:solidFill>
                <a:srgbClr val="000000"/>
              </a:solidFill>
              <a:latin typeface="ArialMT"/>
            </a:endParaRPr>
          </a:p>
          <a:p>
            <a:pPr marL="285750" indent="-285750">
              <a:buFont typeface="Arial" panose="020B0604020202020204" pitchFamily="34" charset="0"/>
              <a:buChar char="•"/>
            </a:pPr>
            <a:r>
              <a:rPr lang="en-GB" sz="1800" dirty="0" smtClean="0">
                <a:solidFill>
                  <a:srgbClr val="000000"/>
                </a:solidFill>
                <a:latin typeface="ArialMT"/>
              </a:rPr>
              <a:t>Includes what the child is able to do, what is important to them (now and in the future) and thinks about what support they might need in order to reach their potential. </a:t>
            </a:r>
          </a:p>
        </p:txBody>
      </p:sp>
    </p:spTree>
    <p:extLst>
      <p:ext uri="{BB962C8B-B14F-4D97-AF65-F5344CB8AC3E}">
        <p14:creationId xmlns:p14="http://schemas.microsoft.com/office/powerpoint/2010/main" val="2585422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6486" y="249984"/>
            <a:ext cx="7717507" cy="1461939"/>
          </a:xfrm>
          <a:prstGeom prst="rect">
            <a:avLst/>
          </a:prstGeom>
        </p:spPr>
        <p:txBody>
          <a:bodyPr wrap="square">
            <a:spAutoFit/>
          </a:bodyPr>
          <a:lstStyle/>
          <a:p>
            <a:r>
              <a:rPr lang="en-GB" sz="1800" b="1" dirty="0">
                <a:solidFill>
                  <a:srgbClr val="0084A5"/>
                </a:solidFill>
                <a:latin typeface="Arial-BoldMT"/>
              </a:rPr>
              <a:t>Participation and Person Centred Approaches (PCA</a:t>
            </a:r>
            <a:r>
              <a:rPr lang="en-GB" sz="1800" b="1" dirty="0" smtClean="0">
                <a:solidFill>
                  <a:srgbClr val="0084A5"/>
                </a:solidFill>
                <a:latin typeface="Arial-BoldMT"/>
              </a:rPr>
              <a:t>)- Annual Review  Toolkit</a:t>
            </a:r>
          </a:p>
          <a:p>
            <a:endParaRPr lang="en-GB" sz="1800" b="1" dirty="0">
              <a:solidFill>
                <a:srgbClr val="0084A5"/>
              </a:solidFill>
              <a:latin typeface="Arial-BoldMT"/>
            </a:endParaRPr>
          </a:p>
          <a:p>
            <a:endParaRPr lang="en-GB" sz="1800" b="1" dirty="0">
              <a:solidFill>
                <a:srgbClr val="0084A5"/>
              </a:solidFill>
              <a:latin typeface="Arial-BoldMT"/>
            </a:endParaRPr>
          </a:p>
          <a:p>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9967" y="920306"/>
            <a:ext cx="2623527" cy="191326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52" y="3137070"/>
            <a:ext cx="2911771" cy="215854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9967" y="3189860"/>
            <a:ext cx="2836330" cy="205296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3933" y="924913"/>
            <a:ext cx="2853360" cy="2106706"/>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138" y="1052834"/>
            <a:ext cx="2450158" cy="1850865"/>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08053" y="3194601"/>
            <a:ext cx="2769571" cy="1888344"/>
          </a:xfrm>
          <a:prstGeom prst="rect">
            <a:avLst/>
          </a:prstGeom>
        </p:spPr>
      </p:pic>
    </p:spTree>
    <p:extLst>
      <p:ext uri="{BB962C8B-B14F-4D97-AF65-F5344CB8AC3E}">
        <p14:creationId xmlns:p14="http://schemas.microsoft.com/office/powerpoint/2010/main" val="4225274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749965"/>
            <a:ext cx="5747358" cy="3603671"/>
          </a:xfrm>
          <a:prstGeom prst="rect">
            <a:avLst/>
          </a:prstGeom>
        </p:spPr>
      </p:pic>
      <p:pic>
        <p:nvPicPr>
          <p:cNvPr id="3" name="Picture 2"/>
          <p:cNvPicPr>
            <a:picLocks noChangeAspect="1"/>
          </p:cNvPicPr>
          <p:nvPr/>
        </p:nvPicPr>
        <p:blipFill>
          <a:blip r:embed="rId4"/>
          <a:stretch>
            <a:fillRect/>
          </a:stretch>
        </p:blipFill>
        <p:spPr>
          <a:xfrm>
            <a:off x="5594031" y="749965"/>
            <a:ext cx="2902958" cy="3603672"/>
          </a:xfrm>
          <a:prstGeom prst="rect">
            <a:avLst/>
          </a:prstGeom>
        </p:spPr>
      </p:pic>
    </p:spTree>
    <p:extLst>
      <p:ext uri="{BB962C8B-B14F-4D97-AF65-F5344CB8AC3E}">
        <p14:creationId xmlns:p14="http://schemas.microsoft.com/office/powerpoint/2010/main" val="1166711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478" y="847197"/>
            <a:ext cx="8504285" cy="3508653"/>
          </a:xfrm>
          <a:prstGeom prst="rect">
            <a:avLst/>
          </a:prstGeom>
        </p:spPr>
        <p:txBody>
          <a:bodyPr wrap="square">
            <a:spAutoFit/>
          </a:bodyPr>
          <a:lstStyle/>
          <a:p>
            <a:r>
              <a:rPr lang="en-GB" sz="2000" b="1" dirty="0">
                <a:solidFill>
                  <a:srgbClr val="0084A5"/>
                </a:solidFill>
                <a:latin typeface="Arial-BoldMT"/>
              </a:rPr>
              <a:t>Participation and Person Centred Approaches (PCA</a:t>
            </a:r>
            <a:r>
              <a:rPr lang="en-GB" sz="2000" b="1" dirty="0" smtClean="0">
                <a:solidFill>
                  <a:srgbClr val="0084A5"/>
                </a:solidFill>
                <a:latin typeface="Arial-BoldMT"/>
              </a:rPr>
              <a:t>): Contribution </a:t>
            </a:r>
            <a:r>
              <a:rPr lang="en-GB" sz="2000" b="1" dirty="0">
                <a:solidFill>
                  <a:srgbClr val="0084A5"/>
                </a:solidFill>
                <a:latin typeface="Arial-BoldMT"/>
              </a:rPr>
              <a:t>and Participation of Parents and </a:t>
            </a:r>
            <a:r>
              <a:rPr lang="en-GB" sz="2000" b="1" dirty="0" smtClean="0">
                <a:solidFill>
                  <a:srgbClr val="0084A5"/>
                </a:solidFill>
                <a:latin typeface="Arial-BoldMT"/>
              </a:rPr>
              <a:t>Carers</a:t>
            </a:r>
          </a:p>
          <a:p>
            <a:endParaRPr lang="en-GB" sz="2000" b="1" dirty="0">
              <a:solidFill>
                <a:srgbClr val="0084A5"/>
              </a:solidFill>
              <a:latin typeface="Arial-BoldMT"/>
            </a:endParaRPr>
          </a:p>
          <a:p>
            <a:pPr marL="285750" indent="-285750">
              <a:buFont typeface="Arial" panose="020B0604020202020204" pitchFamily="34" charset="0"/>
              <a:buChar char="•"/>
            </a:pPr>
            <a:r>
              <a:rPr lang="en-GB" sz="1800" dirty="0" smtClean="0">
                <a:solidFill>
                  <a:srgbClr val="000000"/>
                </a:solidFill>
                <a:latin typeface="ArialMT"/>
              </a:rPr>
              <a:t>Individual </a:t>
            </a:r>
            <a:r>
              <a:rPr lang="en-GB" sz="1800" dirty="0">
                <a:solidFill>
                  <a:srgbClr val="000000"/>
                </a:solidFill>
                <a:latin typeface="ArialMT"/>
              </a:rPr>
              <a:t>to each </a:t>
            </a:r>
            <a:r>
              <a:rPr lang="en-GB" sz="1800" dirty="0" smtClean="0">
                <a:solidFill>
                  <a:srgbClr val="000000"/>
                </a:solidFill>
                <a:latin typeface="ArialMT"/>
              </a:rPr>
              <a:t>family</a:t>
            </a:r>
          </a:p>
          <a:p>
            <a:pPr marL="285750" indent="-285750">
              <a:buFont typeface="Arial" panose="020B0604020202020204" pitchFamily="34" charset="0"/>
              <a:buChar char="•"/>
            </a:pPr>
            <a:endParaRPr lang="en-GB" sz="1800" dirty="0" smtClean="0">
              <a:solidFill>
                <a:srgbClr val="000000"/>
              </a:solidFill>
              <a:latin typeface="ArialMT"/>
            </a:endParaRPr>
          </a:p>
          <a:p>
            <a:pPr marL="285750" indent="-285750">
              <a:buFont typeface="Arial" panose="020B0604020202020204" pitchFamily="34" charset="0"/>
              <a:buChar char="•"/>
            </a:pPr>
            <a:r>
              <a:rPr lang="en-GB" sz="1800" dirty="0" smtClean="0">
                <a:solidFill>
                  <a:srgbClr val="000000"/>
                </a:solidFill>
                <a:latin typeface="ArialMT"/>
              </a:rPr>
              <a:t>Typically </a:t>
            </a:r>
            <a:r>
              <a:rPr lang="en-GB" sz="1800" dirty="0">
                <a:solidFill>
                  <a:srgbClr val="000000"/>
                </a:solidFill>
                <a:latin typeface="ArialMT"/>
              </a:rPr>
              <a:t>this would </a:t>
            </a:r>
            <a:r>
              <a:rPr lang="en-GB" sz="1800" dirty="0" smtClean="0">
                <a:solidFill>
                  <a:srgbClr val="000000"/>
                </a:solidFill>
                <a:latin typeface="ArialMT"/>
              </a:rPr>
              <a:t>include:</a:t>
            </a:r>
          </a:p>
          <a:p>
            <a:pPr marL="717850" lvl="1" indent="-285750">
              <a:buFont typeface="Arial" panose="020B0604020202020204" pitchFamily="34" charset="0"/>
              <a:buChar char="•"/>
            </a:pPr>
            <a:r>
              <a:rPr lang="en-GB" sz="1800" dirty="0" err="1" smtClean="0">
                <a:solidFill>
                  <a:srgbClr val="000000"/>
                </a:solidFill>
                <a:latin typeface="ArialMT"/>
              </a:rPr>
              <a:t>whats</a:t>
            </a:r>
            <a:r>
              <a:rPr lang="en-GB" sz="1800" dirty="0" smtClean="0">
                <a:solidFill>
                  <a:srgbClr val="000000"/>
                </a:solidFill>
                <a:latin typeface="ArialMT"/>
              </a:rPr>
              <a:t> </a:t>
            </a:r>
            <a:r>
              <a:rPr lang="en-GB" sz="1800" dirty="0">
                <a:solidFill>
                  <a:srgbClr val="000000"/>
                </a:solidFill>
                <a:latin typeface="ArialMT"/>
              </a:rPr>
              <a:t>going </a:t>
            </a:r>
            <a:r>
              <a:rPr lang="en-GB" sz="1800" dirty="0" smtClean="0">
                <a:solidFill>
                  <a:srgbClr val="000000"/>
                </a:solidFill>
                <a:latin typeface="ArialMT"/>
              </a:rPr>
              <a:t>well &amp; not </a:t>
            </a:r>
            <a:r>
              <a:rPr lang="en-GB" sz="1800" dirty="0">
                <a:solidFill>
                  <a:srgbClr val="000000"/>
                </a:solidFill>
                <a:latin typeface="ArialMT"/>
              </a:rPr>
              <a:t>so </a:t>
            </a:r>
            <a:r>
              <a:rPr lang="en-GB" sz="1800" dirty="0" smtClean="0">
                <a:solidFill>
                  <a:srgbClr val="000000"/>
                </a:solidFill>
                <a:latin typeface="ArialMT"/>
              </a:rPr>
              <a:t>well</a:t>
            </a:r>
          </a:p>
          <a:p>
            <a:pPr marL="717850" lvl="1" indent="-285750">
              <a:buFont typeface="Arial" panose="020B0604020202020204" pitchFamily="34" charset="0"/>
              <a:buChar char="•"/>
            </a:pPr>
            <a:r>
              <a:rPr lang="en-GB" sz="1800" dirty="0" smtClean="0">
                <a:solidFill>
                  <a:srgbClr val="000000"/>
                </a:solidFill>
                <a:latin typeface="ArialMT"/>
              </a:rPr>
              <a:t>what </a:t>
            </a:r>
            <a:r>
              <a:rPr lang="en-GB" sz="1800" dirty="0">
                <a:solidFill>
                  <a:srgbClr val="000000"/>
                </a:solidFill>
                <a:latin typeface="ArialMT"/>
              </a:rPr>
              <a:t>could make things </a:t>
            </a:r>
            <a:r>
              <a:rPr lang="en-GB" sz="1800" dirty="0" smtClean="0">
                <a:solidFill>
                  <a:srgbClr val="000000"/>
                </a:solidFill>
                <a:latin typeface="ArialMT"/>
              </a:rPr>
              <a:t>better</a:t>
            </a:r>
          </a:p>
          <a:p>
            <a:pPr marL="717850" lvl="1" indent="-285750">
              <a:buFont typeface="Arial" panose="020B0604020202020204" pitchFamily="34" charset="0"/>
              <a:buChar char="•"/>
            </a:pPr>
            <a:r>
              <a:rPr lang="en-GB" sz="1800" dirty="0">
                <a:solidFill>
                  <a:srgbClr val="000000"/>
                </a:solidFill>
                <a:latin typeface="ArialMT"/>
              </a:rPr>
              <a:t>a</a:t>
            </a:r>
            <a:r>
              <a:rPr lang="en-GB" sz="1800" dirty="0" smtClean="0">
                <a:solidFill>
                  <a:srgbClr val="000000"/>
                </a:solidFill>
                <a:latin typeface="ArialMT"/>
              </a:rPr>
              <a:t>ny </a:t>
            </a:r>
            <a:r>
              <a:rPr lang="en-GB" sz="1800" dirty="0">
                <a:solidFill>
                  <a:srgbClr val="000000"/>
                </a:solidFill>
                <a:latin typeface="ArialMT"/>
              </a:rPr>
              <a:t>changes in their </a:t>
            </a:r>
            <a:r>
              <a:rPr lang="en-GB" sz="1800" dirty="0" smtClean="0">
                <a:solidFill>
                  <a:srgbClr val="000000"/>
                </a:solidFill>
                <a:latin typeface="ArialMT"/>
              </a:rPr>
              <a:t>goals and </a:t>
            </a:r>
            <a:r>
              <a:rPr lang="en-GB" sz="1800" dirty="0">
                <a:solidFill>
                  <a:srgbClr val="000000"/>
                </a:solidFill>
                <a:latin typeface="ArialMT"/>
              </a:rPr>
              <a:t>aspirations for their </a:t>
            </a:r>
            <a:r>
              <a:rPr lang="en-GB" sz="1800" dirty="0" smtClean="0">
                <a:solidFill>
                  <a:srgbClr val="000000"/>
                </a:solidFill>
                <a:latin typeface="ArialMT"/>
              </a:rPr>
              <a:t>child</a:t>
            </a:r>
          </a:p>
          <a:p>
            <a:endParaRPr lang="en-GB" sz="1800" dirty="0" smtClean="0">
              <a:solidFill>
                <a:srgbClr val="000000"/>
              </a:solidFill>
              <a:latin typeface="ArialMT"/>
            </a:endParaRPr>
          </a:p>
          <a:p>
            <a:r>
              <a:rPr lang="en-GB" sz="1800" dirty="0" smtClean="0">
                <a:solidFill>
                  <a:srgbClr val="000000"/>
                </a:solidFill>
                <a:latin typeface="ArialMT"/>
              </a:rPr>
              <a:t>Parents </a:t>
            </a:r>
            <a:r>
              <a:rPr lang="en-GB" sz="1800" dirty="0">
                <a:solidFill>
                  <a:srgbClr val="000000"/>
                </a:solidFill>
                <a:latin typeface="ArialMT"/>
              </a:rPr>
              <a:t>and Carers should always be invited, encouraged and supported to</a:t>
            </a:r>
          </a:p>
          <a:p>
            <a:r>
              <a:rPr lang="en-GB" sz="1800" dirty="0">
                <a:solidFill>
                  <a:srgbClr val="000000"/>
                </a:solidFill>
                <a:latin typeface="ArialMT"/>
              </a:rPr>
              <a:t>attend, contribute and participate at the annual review meeting.</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475260" cy="5416868"/>
          </a:xfrm>
          <a:prstGeom prst="rect">
            <a:avLst/>
          </a:prstGeom>
        </p:spPr>
        <p:txBody>
          <a:bodyPr wrap="square">
            <a:spAutoFit/>
          </a:bodyPr>
          <a:lstStyle/>
          <a:p>
            <a:r>
              <a:rPr lang="en-GB" sz="2000" b="1" dirty="0">
                <a:solidFill>
                  <a:srgbClr val="0084A5"/>
                </a:solidFill>
                <a:latin typeface="Arial-BoldMT"/>
              </a:rPr>
              <a:t>Annual Review Preparation: Planning the </a:t>
            </a:r>
            <a:r>
              <a:rPr lang="en-GB" sz="2000" b="1" dirty="0" smtClean="0">
                <a:solidFill>
                  <a:srgbClr val="0084A5"/>
                </a:solidFill>
                <a:latin typeface="Arial-BoldMT"/>
              </a:rPr>
              <a:t>Meeting</a:t>
            </a:r>
          </a:p>
          <a:p>
            <a:endParaRPr lang="en-GB" sz="2000" b="1" dirty="0">
              <a:solidFill>
                <a:srgbClr val="0084A5"/>
              </a:solidFill>
              <a:latin typeface="Arial-BoldMT"/>
            </a:endParaRPr>
          </a:p>
          <a:p>
            <a:pPr marL="285750" indent="-285750">
              <a:buFont typeface="Arial" panose="020B0604020202020204" pitchFamily="34" charset="0"/>
              <a:buChar char="•"/>
            </a:pPr>
            <a:r>
              <a:rPr lang="en-GB" dirty="0" smtClean="0">
                <a:solidFill>
                  <a:srgbClr val="000000"/>
                </a:solidFill>
                <a:latin typeface="Arial-BoldMT"/>
              </a:rPr>
              <a:t>Meeting scheduled so </a:t>
            </a:r>
            <a:r>
              <a:rPr lang="en-GB" dirty="0">
                <a:solidFill>
                  <a:srgbClr val="000000"/>
                </a:solidFill>
                <a:latin typeface="Arial-BoldMT"/>
              </a:rPr>
              <a:t>that it is held and the paperwork submitted </a:t>
            </a:r>
            <a:r>
              <a:rPr lang="en-GB" dirty="0" smtClean="0">
                <a:solidFill>
                  <a:srgbClr val="000000"/>
                </a:solidFill>
                <a:latin typeface="Arial-BoldMT"/>
              </a:rPr>
              <a:t>to the </a:t>
            </a:r>
            <a:r>
              <a:rPr lang="en-GB" dirty="0">
                <a:solidFill>
                  <a:srgbClr val="000000"/>
                </a:solidFill>
                <a:latin typeface="Arial-BoldMT"/>
              </a:rPr>
              <a:t>LA by the 11 month </a:t>
            </a:r>
            <a:r>
              <a:rPr lang="en-GB" dirty="0" smtClean="0">
                <a:solidFill>
                  <a:srgbClr val="000000"/>
                </a:solidFill>
                <a:latin typeface="Arial-BoldMT"/>
              </a:rPr>
              <a:t>point.</a:t>
            </a:r>
          </a:p>
          <a:p>
            <a:endParaRPr lang="en-GB" dirty="0" smtClean="0">
              <a:solidFill>
                <a:srgbClr val="000000"/>
              </a:solidFill>
              <a:latin typeface="Arial-BoldMT"/>
            </a:endParaRPr>
          </a:p>
          <a:p>
            <a:pPr marL="285750" indent="-285750">
              <a:buFont typeface="Arial" panose="020B0604020202020204" pitchFamily="34" charset="0"/>
              <a:buChar char="•"/>
            </a:pPr>
            <a:r>
              <a:rPr lang="en-GB" dirty="0" smtClean="0">
                <a:solidFill>
                  <a:srgbClr val="000000"/>
                </a:solidFill>
                <a:latin typeface="ArialMT"/>
              </a:rPr>
              <a:t>Include the child and families when deciding who </a:t>
            </a:r>
            <a:r>
              <a:rPr lang="en-GB" dirty="0">
                <a:solidFill>
                  <a:srgbClr val="000000"/>
                </a:solidFill>
                <a:latin typeface="ArialMT"/>
              </a:rPr>
              <a:t>to invite to the </a:t>
            </a:r>
            <a:r>
              <a:rPr lang="en-GB" dirty="0" smtClean="0">
                <a:solidFill>
                  <a:srgbClr val="000000"/>
                </a:solidFill>
                <a:latin typeface="ArialMT"/>
              </a:rPr>
              <a:t>meeting.</a:t>
            </a:r>
          </a:p>
          <a:p>
            <a:endParaRPr lang="en-GB" dirty="0" smtClean="0">
              <a:solidFill>
                <a:srgbClr val="000000"/>
              </a:solidFill>
              <a:latin typeface="ArialMT"/>
            </a:endParaRPr>
          </a:p>
          <a:p>
            <a:pPr marL="285750" indent="-285750">
              <a:buFont typeface="Arial" panose="020B0604020202020204" pitchFamily="34" charset="0"/>
              <a:buChar char="•"/>
            </a:pPr>
            <a:r>
              <a:rPr lang="en-GB" dirty="0" smtClean="0">
                <a:solidFill>
                  <a:srgbClr val="000000"/>
                </a:solidFill>
                <a:latin typeface="ArialMT"/>
              </a:rPr>
              <a:t>Invites must be sent at least two weeks before the meeting and must include the child, </a:t>
            </a:r>
            <a:r>
              <a:rPr lang="en-GB" dirty="0">
                <a:solidFill>
                  <a:srgbClr val="000000"/>
                </a:solidFill>
                <a:latin typeface="ArialMT"/>
              </a:rPr>
              <a:t>parents or carers, </a:t>
            </a:r>
            <a:r>
              <a:rPr lang="en-GB" dirty="0" smtClean="0">
                <a:solidFill>
                  <a:srgbClr val="000000"/>
                </a:solidFill>
                <a:latin typeface="ArialMT"/>
              </a:rPr>
              <a:t>the local </a:t>
            </a:r>
            <a:r>
              <a:rPr lang="en-GB" dirty="0">
                <a:solidFill>
                  <a:srgbClr val="000000"/>
                </a:solidFill>
                <a:latin typeface="ArialMT"/>
              </a:rPr>
              <a:t>authority (SENDACT), any </a:t>
            </a:r>
            <a:r>
              <a:rPr lang="en-GB" dirty="0" smtClean="0">
                <a:solidFill>
                  <a:srgbClr val="000000"/>
                </a:solidFill>
                <a:latin typeface="ArialMT"/>
              </a:rPr>
              <a:t>involved education</a:t>
            </a:r>
            <a:r>
              <a:rPr lang="en-GB" dirty="0">
                <a:solidFill>
                  <a:srgbClr val="000000"/>
                </a:solidFill>
                <a:latin typeface="ArialMT"/>
              </a:rPr>
              <a:t>, health and social </a:t>
            </a:r>
            <a:r>
              <a:rPr lang="en-GB" dirty="0" smtClean="0">
                <a:solidFill>
                  <a:srgbClr val="000000"/>
                </a:solidFill>
                <a:latin typeface="ArialMT"/>
              </a:rPr>
              <a:t>care professionals</a:t>
            </a:r>
          </a:p>
          <a:p>
            <a:pPr marL="285750" indent="-285750">
              <a:buFont typeface="Arial" panose="020B0604020202020204" pitchFamily="34" charset="0"/>
              <a:buChar char="•"/>
            </a:pPr>
            <a:endParaRPr lang="en-GB" dirty="0">
              <a:solidFill>
                <a:srgbClr val="000000"/>
              </a:solidFill>
              <a:latin typeface="ArialMT"/>
            </a:endParaRPr>
          </a:p>
          <a:p>
            <a:pPr marL="285750" indent="-285750">
              <a:buFont typeface="Arial" panose="020B0604020202020204" pitchFamily="34" charset="0"/>
              <a:buChar char="•"/>
            </a:pPr>
            <a:r>
              <a:rPr lang="en-GB" dirty="0">
                <a:solidFill>
                  <a:srgbClr val="000000"/>
                </a:solidFill>
                <a:latin typeface="Arial-BoldMT"/>
              </a:rPr>
              <a:t>Consider combining with other meetings </a:t>
            </a:r>
            <a:r>
              <a:rPr lang="en-GB" dirty="0" err="1">
                <a:solidFill>
                  <a:srgbClr val="000000"/>
                </a:solidFill>
                <a:latin typeface="Arial-BoldMT"/>
              </a:rPr>
              <a:t>eg</a:t>
            </a:r>
            <a:r>
              <a:rPr lang="en-GB" dirty="0">
                <a:solidFill>
                  <a:srgbClr val="000000"/>
                </a:solidFill>
                <a:latin typeface="Arial-BoldMT"/>
              </a:rPr>
              <a:t> Child in Need, </a:t>
            </a:r>
            <a:r>
              <a:rPr lang="en-GB" dirty="0" smtClean="0">
                <a:solidFill>
                  <a:srgbClr val="000000"/>
                </a:solidFill>
                <a:latin typeface="Arial-BoldMT"/>
              </a:rPr>
              <a:t>TAF </a:t>
            </a:r>
            <a:r>
              <a:rPr lang="en-GB" dirty="0">
                <a:solidFill>
                  <a:srgbClr val="000000"/>
                </a:solidFill>
                <a:latin typeface="Arial-BoldMT"/>
              </a:rPr>
              <a:t>review. </a:t>
            </a:r>
          </a:p>
          <a:p>
            <a:endParaRPr lang="en-GB" dirty="0" smtClean="0">
              <a:solidFill>
                <a:srgbClr val="000000"/>
              </a:solidFill>
              <a:latin typeface="ArialMT"/>
            </a:endParaRPr>
          </a:p>
          <a:p>
            <a:pPr marL="285750" indent="-285750">
              <a:buFont typeface="Arial" panose="020B0604020202020204" pitchFamily="34" charset="0"/>
              <a:buChar char="•"/>
            </a:pPr>
            <a:r>
              <a:rPr lang="en-GB" dirty="0" smtClean="0">
                <a:solidFill>
                  <a:srgbClr val="000000"/>
                </a:solidFill>
                <a:latin typeface="Arial-BoldMT"/>
              </a:rPr>
              <a:t>Advice (reports) </a:t>
            </a:r>
            <a:r>
              <a:rPr lang="en-GB" dirty="0">
                <a:solidFill>
                  <a:srgbClr val="000000"/>
                </a:solidFill>
                <a:latin typeface="Arial-BoldMT"/>
              </a:rPr>
              <a:t>and information about the child or </a:t>
            </a:r>
            <a:r>
              <a:rPr lang="en-GB" dirty="0" smtClean="0">
                <a:solidFill>
                  <a:srgbClr val="000000"/>
                </a:solidFill>
                <a:latin typeface="Arial-BoldMT"/>
              </a:rPr>
              <a:t>young person </a:t>
            </a:r>
            <a:r>
              <a:rPr lang="en-GB" dirty="0">
                <a:solidFill>
                  <a:srgbClr val="000000"/>
                </a:solidFill>
                <a:latin typeface="Arial-BoldMT"/>
              </a:rPr>
              <a:t>in advance of the meeting from all parties. </a:t>
            </a:r>
            <a:endParaRPr lang="en-GB" dirty="0" smtClean="0">
              <a:solidFill>
                <a:srgbClr val="000000"/>
              </a:solidFill>
              <a:latin typeface="Arial-BoldMT"/>
            </a:endParaRPr>
          </a:p>
          <a:p>
            <a:endParaRPr lang="en-GB" dirty="0">
              <a:solidFill>
                <a:srgbClr val="000000"/>
              </a:solidFill>
              <a:latin typeface="Arial-BoldMT"/>
            </a:endParaRPr>
          </a:p>
          <a:p>
            <a:pPr marL="285750" indent="-285750">
              <a:buFont typeface="Arial" panose="020B0604020202020204" pitchFamily="34" charset="0"/>
              <a:buChar char="•"/>
            </a:pPr>
            <a:r>
              <a:rPr lang="en-GB" dirty="0" smtClean="0">
                <a:solidFill>
                  <a:srgbClr val="000000"/>
                </a:solidFill>
                <a:latin typeface="Arial-BoldMT"/>
              </a:rPr>
              <a:t>LA invite is a statutory requirement although attendance by the LA is not required. SENDACT will attend only priority reviews. </a:t>
            </a:r>
          </a:p>
          <a:p>
            <a:endParaRPr lang="en-GB" dirty="0">
              <a:solidFill>
                <a:srgbClr val="000000"/>
              </a:solidFill>
              <a:latin typeface="Arial-BoldMT"/>
            </a:endParaRPr>
          </a:p>
          <a:p>
            <a:pPr marL="285750" indent="-285750">
              <a:buFont typeface="Arial" panose="020B0604020202020204" pitchFamily="34" charset="0"/>
              <a:buChar char="•"/>
            </a:pPr>
            <a:r>
              <a:rPr lang="en-GB" dirty="0" smtClean="0">
                <a:solidFill>
                  <a:srgbClr val="000000"/>
                </a:solidFill>
                <a:latin typeface="ArialMT"/>
              </a:rPr>
              <a:t>SENDACT can </a:t>
            </a:r>
            <a:r>
              <a:rPr lang="en-GB" dirty="0">
                <a:solidFill>
                  <a:srgbClr val="000000"/>
                </a:solidFill>
                <a:latin typeface="ArialMT"/>
              </a:rPr>
              <a:t>provide support and advice in </a:t>
            </a:r>
            <a:r>
              <a:rPr lang="en-GB" dirty="0" smtClean="0">
                <a:solidFill>
                  <a:srgbClr val="000000"/>
                </a:solidFill>
                <a:latin typeface="ArialMT"/>
              </a:rPr>
              <a:t>advance or </a:t>
            </a:r>
            <a:r>
              <a:rPr lang="en-GB" dirty="0">
                <a:solidFill>
                  <a:srgbClr val="000000"/>
                </a:solidFill>
                <a:latin typeface="ArialMT"/>
              </a:rPr>
              <a:t>following the meeting.</a:t>
            </a:r>
            <a:endParaRPr lang="en-GB" dirty="0"/>
          </a:p>
        </p:txBody>
      </p:sp>
    </p:spTree>
    <p:extLst>
      <p:ext uri="{BB962C8B-B14F-4D97-AF65-F5344CB8AC3E}">
        <p14:creationId xmlns:p14="http://schemas.microsoft.com/office/powerpoint/2010/main" val="3367684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377394"/>
            <a:ext cx="7521678" cy="5062924"/>
          </a:xfrm>
          <a:prstGeom prst="rect">
            <a:avLst/>
          </a:prstGeom>
        </p:spPr>
        <p:txBody>
          <a:bodyPr wrap="square">
            <a:spAutoFit/>
          </a:bodyPr>
          <a:lstStyle/>
          <a:p>
            <a:r>
              <a:rPr lang="en-GB" b="1" dirty="0" smtClean="0">
                <a:solidFill>
                  <a:srgbClr val="0084A5"/>
                </a:solidFill>
                <a:latin typeface="Arial-BoldMT"/>
              </a:rPr>
              <a:t>The </a:t>
            </a:r>
            <a:r>
              <a:rPr lang="en-GB" b="1" dirty="0">
                <a:solidFill>
                  <a:srgbClr val="0084A5"/>
                </a:solidFill>
                <a:latin typeface="Arial-BoldMT"/>
              </a:rPr>
              <a:t>Annual Review </a:t>
            </a:r>
            <a:r>
              <a:rPr lang="en-GB" b="1" dirty="0" smtClean="0">
                <a:solidFill>
                  <a:srgbClr val="0084A5"/>
                </a:solidFill>
                <a:latin typeface="Arial-BoldMT"/>
              </a:rPr>
              <a:t>Report Part 1 and Part 2 </a:t>
            </a:r>
          </a:p>
          <a:p>
            <a:endParaRPr lang="en-GB" b="1" dirty="0" smtClean="0">
              <a:solidFill>
                <a:srgbClr val="0084A5"/>
              </a:solidFill>
              <a:latin typeface="Arial-BoldMT"/>
            </a:endParaRPr>
          </a:p>
          <a:p>
            <a:pPr marL="285750" indent="-285750">
              <a:buFont typeface="Arial" panose="020B0604020202020204" pitchFamily="34" charset="0"/>
              <a:buChar char="•"/>
            </a:pPr>
            <a:r>
              <a:rPr lang="en-GB" dirty="0" smtClean="0">
                <a:solidFill>
                  <a:srgbClr val="000000"/>
                </a:solidFill>
                <a:latin typeface="Arial-BoldMT"/>
              </a:rPr>
              <a:t>No longer two separate reports </a:t>
            </a:r>
          </a:p>
          <a:p>
            <a:pPr marL="285750" indent="-285750">
              <a:buFont typeface="Arial" panose="020B0604020202020204" pitchFamily="34" charset="0"/>
              <a:buChar char="•"/>
            </a:pPr>
            <a:r>
              <a:rPr lang="en-GB" dirty="0" smtClean="0">
                <a:solidFill>
                  <a:srgbClr val="000000"/>
                </a:solidFill>
                <a:latin typeface="Arial-BoldMT"/>
              </a:rPr>
              <a:t>Merged into one document</a:t>
            </a:r>
          </a:p>
          <a:p>
            <a:pPr marL="717850" lvl="1" indent="-285750">
              <a:buFont typeface="Arial" panose="020B0604020202020204" pitchFamily="34" charset="0"/>
              <a:buChar char="•"/>
            </a:pPr>
            <a:r>
              <a:rPr lang="en-GB" dirty="0" smtClean="0">
                <a:solidFill>
                  <a:srgbClr val="000000"/>
                </a:solidFill>
                <a:latin typeface="Arial-BoldMT"/>
              </a:rPr>
              <a:t>Part 1 (red sections) – pre meeting report</a:t>
            </a:r>
          </a:p>
          <a:p>
            <a:pPr marL="717850" lvl="1" indent="-285750">
              <a:buFont typeface="Arial" panose="020B0604020202020204" pitchFamily="34" charset="0"/>
              <a:buChar char="•"/>
            </a:pPr>
            <a:r>
              <a:rPr lang="en-GB" dirty="0" smtClean="0">
                <a:solidFill>
                  <a:srgbClr val="000000"/>
                </a:solidFill>
                <a:latin typeface="Arial-BoldMT"/>
              </a:rPr>
              <a:t>Part 2 (blue sections) – post meeting report </a:t>
            </a:r>
          </a:p>
          <a:p>
            <a:pPr lvl="1"/>
            <a:endParaRPr lang="en-GB" dirty="0" smtClean="0">
              <a:solidFill>
                <a:srgbClr val="000000"/>
              </a:solidFill>
              <a:latin typeface="Arial-BoldMT"/>
            </a:endParaRPr>
          </a:p>
          <a:p>
            <a:r>
              <a:rPr lang="en-GB" b="1" dirty="0" smtClean="0">
                <a:solidFill>
                  <a:srgbClr val="0084A5"/>
                </a:solidFill>
                <a:latin typeface="Arial-BoldMT"/>
              </a:rPr>
              <a:t>Part 1</a:t>
            </a:r>
          </a:p>
          <a:p>
            <a:endParaRPr lang="en-GB" dirty="0">
              <a:solidFill>
                <a:srgbClr val="000000"/>
              </a:solidFill>
              <a:latin typeface="Arial-BoldMT"/>
            </a:endParaRPr>
          </a:p>
          <a:p>
            <a:pPr marL="285750" indent="-285750">
              <a:buFont typeface="Arial" panose="020B0604020202020204" pitchFamily="34" charset="0"/>
              <a:buChar char="•"/>
            </a:pPr>
            <a:r>
              <a:rPr lang="en-GB" dirty="0" smtClean="0">
                <a:solidFill>
                  <a:srgbClr val="000000"/>
                </a:solidFill>
                <a:latin typeface="Arial-BoldMT"/>
              </a:rPr>
              <a:t>Section </a:t>
            </a:r>
            <a:r>
              <a:rPr lang="en-GB" dirty="0">
                <a:solidFill>
                  <a:srgbClr val="000000"/>
                </a:solidFill>
                <a:latin typeface="Arial-BoldMT"/>
              </a:rPr>
              <a:t>1 </a:t>
            </a:r>
            <a:r>
              <a:rPr lang="en-GB" dirty="0" smtClean="0">
                <a:solidFill>
                  <a:srgbClr val="000000"/>
                </a:solidFill>
                <a:latin typeface="Arial-BoldMT"/>
              </a:rPr>
              <a:t>– General Information </a:t>
            </a:r>
            <a:endParaRPr lang="en-GB" dirty="0">
              <a:solidFill>
                <a:srgbClr val="000000"/>
              </a:solidFill>
              <a:latin typeface="Arial-BoldMT"/>
            </a:endParaRPr>
          </a:p>
          <a:p>
            <a:pPr marL="285750" indent="-285750">
              <a:buFont typeface="Arial" panose="020B0604020202020204" pitchFamily="34" charset="0"/>
              <a:buChar char="•"/>
            </a:pPr>
            <a:r>
              <a:rPr lang="en-GB" dirty="0" smtClean="0">
                <a:solidFill>
                  <a:srgbClr val="000000"/>
                </a:solidFill>
                <a:latin typeface="Arial-BoldMT"/>
              </a:rPr>
              <a:t>Section </a:t>
            </a:r>
            <a:r>
              <a:rPr lang="en-GB" dirty="0">
                <a:solidFill>
                  <a:srgbClr val="000000"/>
                </a:solidFill>
                <a:latin typeface="Arial-BoldMT"/>
              </a:rPr>
              <a:t>2 - Child &amp; Young Person and Parents contribution</a:t>
            </a:r>
          </a:p>
          <a:p>
            <a:pPr marL="285750" indent="-285750">
              <a:buFont typeface="Arial" panose="020B0604020202020204" pitchFamily="34" charset="0"/>
              <a:buChar char="•"/>
            </a:pPr>
            <a:r>
              <a:rPr lang="en-GB" dirty="0" smtClean="0">
                <a:solidFill>
                  <a:srgbClr val="000000"/>
                </a:solidFill>
                <a:latin typeface="Arial-BoldMT"/>
              </a:rPr>
              <a:t>Section </a:t>
            </a:r>
            <a:r>
              <a:rPr lang="en-GB" dirty="0">
                <a:solidFill>
                  <a:srgbClr val="000000"/>
                </a:solidFill>
                <a:latin typeface="Arial-BoldMT"/>
              </a:rPr>
              <a:t>3 </a:t>
            </a:r>
            <a:r>
              <a:rPr lang="en-GB" dirty="0" smtClean="0">
                <a:solidFill>
                  <a:srgbClr val="000000"/>
                </a:solidFill>
                <a:latin typeface="Arial-BoldMT"/>
              </a:rPr>
              <a:t>– Development &amp; Progress</a:t>
            </a:r>
            <a:endParaRPr lang="en-GB" dirty="0">
              <a:solidFill>
                <a:srgbClr val="000000"/>
              </a:solidFill>
              <a:latin typeface="Arial-BoldMT"/>
            </a:endParaRPr>
          </a:p>
          <a:p>
            <a:pPr marL="285750" indent="-285750">
              <a:buFont typeface="Arial" panose="020B0604020202020204" pitchFamily="34" charset="0"/>
              <a:buChar char="•"/>
            </a:pPr>
            <a:r>
              <a:rPr lang="en-GB" dirty="0" smtClean="0">
                <a:solidFill>
                  <a:srgbClr val="000000"/>
                </a:solidFill>
                <a:latin typeface="Arial-BoldMT"/>
              </a:rPr>
              <a:t>Section </a:t>
            </a:r>
            <a:r>
              <a:rPr lang="en-GB" dirty="0">
                <a:solidFill>
                  <a:srgbClr val="000000"/>
                </a:solidFill>
                <a:latin typeface="Arial-BoldMT"/>
              </a:rPr>
              <a:t>4 - Reviewing </a:t>
            </a:r>
            <a:r>
              <a:rPr lang="en-GB" dirty="0" smtClean="0">
                <a:solidFill>
                  <a:srgbClr val="000000"/>
                </a:solidFill>
                <a:latin typeface="Arial-BoldMT"/>
              </a:rPr>
              <a:t>Outcomes </a:t>
            </a:r>
            <a:endParaRPr lang="en-GB" dirty="0">
              <a:solidFill>
                <a:srgbClr val="000000"/>
              </a:solidFill>
              <a:latin typeface="Arial-BoldMT"/>
            </a:endParaRPr>
          </a:p>
          <a:p>
            <a:pPr marL="285750" indent="-285750">
              <a:buFont typeface="Arial" panose="020B0604020202020204" pitchFamily="34" charset="0"/>
              <a:buChar char="•"/>
            </a:pPr>
            <a:r>
              <a:rPr lang="en-GB" dirty="0" smtClean="0">
                <a:solidFill>
                  <a:srgbClr val="000000"/>
                </a:solidFill>
                <a:latin typeface="Arial-BoldMT"/>
              </a:rPr>
              <a:t>Section </a:t>
            </a:r>
            <a:r>
              <a:rPr lang="en-GB" dirty="0">
                <a:solidFill>
                  <a:srgbClr val="000000"/>
                </a:solidFill>
                <a:latin typeface="Arial-BoldMT"/>
              </a:rPr>
              <a:t>5 - Special Educational </a:t>
            </a:r>
            <a:r>
              <a:rPr lang="en-GB" dirty="0" smtClean="0">
                <a:solidFill>
                  <a:srgbClr val="000000"/>
                </a:solidFill>
                <a:latin typeface="Arial-BoldMT"/>
              </a:rPr>
              <a:t>Needs</a:t>
            </a:r>
          </a:p>
          <a:p>
            <a:endParaRPr lang="en-GB" b="1" dirty="0">
              <a:solidFill>
                <a:srgbClr val="000000"/>
              </a:solidFill>
              <a:latin typeface="Arial-BoldMT"/>
            </a:endParaRPr>
          </a:p>
          <a:p>
            <a:r>
              <a:rPr lang="en-GB" dirty="0" smtClean="0">
                <a:solidFill>
                  <a:srgbClr val="000000"/>
                </a:solidFill>
                <a:latin typeface="Arial-BoldMT"/>
              </a:rPr>
              <a:t>Sections 6-9 – Not required for Part 1 report </a:t>
            </a:r>
            <a:endParaRPr lang="en-GB" dirty="0">
              <a:solidFill>
                <a:srgbClr val="000000"/>
              </a:solidFill>
              <a:latin typeface="Arial-BoldMT"/>
            </a:endParaRPr>
          </a:p>
          <a:p>
            <a:endParaRPr lang="en-GB" b="1" dirty="0" smtClean="0">
              <a:solidFill>
                <a:srgbClr val="000000"/>
              </a:solidFill>
              <a:latin typeface="Arial-BoldMT"/>
            </a:endParaRPr>
          </a:p>
          <a:p>
            <a:r>
              <a:rPr lang="en-GB" dirty="0" smtClean="0">
                <a:solidFill>
                  <a:srgbClr val="000000"/>
                </a:solidFill>
                <a:latin typeface="ArialMT"/>
              </a:rPr>
              <a:t>Copies </a:t>
            </a:r>
            <a:r>
              <a:rPr lang="en-GB" dirty="0">
                <a:solidFill>
                  <a:srgbClr val="000000"/>
                </a:solidFill>
                <a:latin typeface="ArialMT"/>
              </a:rPr>
              <a:t>must be sent to </a:t>
            </a:r>
            <a:r>
              <a:rPr lang="en-GB" dirty="0" smtClean="0">
                <a:solidFill>
                  <a:srgbClr val="000000"/>
                </a:solidFill>
                <a:latin typeface="ArialMT"/>
              </a:rPr>
              <a:t>the parents and all </a:t>
            </a:r>
            <a:r>
              <a:rPr lang="en-GB" dirty="0">
                <a:solidFill>
                  <a:srgbClr val="000000"/>
                </a:solidFill>
                <a:latin typeface="ArialMT"/>
              </a:rPr>
              <a:t>who </a:t>
            </a:r>
            <a:r>
              <a:rPr lang="en-GB" dirty="0" smtClean="0">
                <a:solidFill>
                  <a:srgbClr val="000000"/>
                </a:solidFill>
                <a:latin typeface="ArialMT"/>
              </a:rPr>
              <a:t>are invited </a:t>
            </a:r>
            <a:r>
              <a:rPr lang="en-GB" dirty="0">
                <a:solidFill>
                  <a:srgbClr val="000000"/>
                </a:solidFill>
                <a:latin typeface="ArialMT"/>
              </a:rPr>
              <a:t>to attend the review </a:t>
            </a:r>
            <a:r>
              <a:rPr lang="en-GB" dirty="0" smtClean="0">
                <a:solidFill>
                  <a:srgbClr val="000000"/>
                </a:solidFill>
                <a:latin typeface="ArialMT"/>
              </a:rPr>
              <a:t>meeting.</a:t>
            </a:r>
            <a:endParaRPr lang="en-GB" dirty="0"/>
          </a:p>
        </p:txBody>
      </p:sp>
    </p:spTree>
    <p:extLst>
      <p:ext uri="{BB962C8B-B14F-4D97-AF65-F5344CB8AC3E}">
        <p14:creationId xmlns:p14="http://schemas.microsoft.com/office/powerpoint/2010/main" val="2137492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ce Based Working 21.6.19.potx" id="{BE04A2A3-F801-4692-8B8F-85DC690BBA79}" vid="{8C6040B2-EA26-430D-AF7F-B5AE6B31C6D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ce Based Working 21.6.19.potx" id="{BE04A2A3-F801-4692-8B8F-85DC690BBA79}" vid="{F79E5296-02B0-4C00-9CBA-B71E72CB137F}"/>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ce Based Working 21.6.19.potx" id="{BE04A2A3-F801-4692-8B8F-85DC690BBA79}" vid="{8AF8A5F1-871B-4D21-B758-898573F49AC1}"/>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ce Based Working 21.6.19.potx" id="{BE04A2A3-F801-4692-8B8F-85DC690BBA79}" vid="{C6279589-1E63-4C40-A54A-D08268C9CC9D}"/>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ce Based Working 21.6.19.potx" id="{BE04A2A3-F801-4692-8B8F-85DC690BBA79}" vid="{D3BBDCDE-9F90-4A67-B1EC-4E1FD216A945}"/>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ce Based Working 21.6.19.potx" id="{BE04A2A3-F801-4692-8B8F-85DC690BBA79}" vid="{937373C9-96DA-47E8-813B-AB8C054FD11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Place Based Working 21.6.19</Template>
  <TotalTime>668</TotalTime>
  <Words>1465</Words>
  <Application>Microsoft Office PowerPoint</Application>
  <PresentationFormat>Custom</PresentationFormat>
  <Paragraphs>189</Paragraphs>
  <Slides>19</Slides>
  <Notes>13</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19</vt:i4>
      </vt:variant>
    </vt:vector>
  </HeadingPairs>
  <TitlesOfParts>
    <vt:vector size="33" baseType="lpstr">
      <vt:lpstr>Arial</vt:lpstr>
      <vt:lpstr>Arial-BoldMT</vt:lpstr>
      <vt:lpstr>ArialMT</vt:lpstr>
      <vt:lpstr>Avenir Book</vt:lpstr>
      <vt:lpstr>Calibri</vt:lpstr>
      <vt:lpstr>DIN-Black</vt:lpstr>
      <vt:lpstr>DIN-Regular</vt:lpstr>
      <vt:lpstr>Symbol</vt:lpstr>
      <vt:lpstr>Office Theme</vt:lpstr>
      <vt:lpstr>1_Office Theme</vt:lpstr>
      <vt:lpstr>2_Office Theme</vt:lpstr>
      <vt:lpstr>3_Office Theme</vt:lpstr>
      <vt:lpstr>4_Office Theme</vt:lpstr>
      <vt:lpstr>5_Office Theme</vt:lpstr>
      <vt:lpstr>EHCP Annual Reviews  EY SENCO Network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Kirklees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Based Working</dc:title>
  <dc:creator>Carl Whistlecraft</dc:creator>
  <cp:lastModifiedBy>Sharon Jagger</cp:lastModifiedBy>
  <cp:revision>53</cp:revision>
  <cp:lastPrinted>2019-08-19T08:42:56Z</cp:lastPrinted>
  <dcterms:created xsi:type="dcterms:W3CDTF">2019-08-13T08:49:27Z</dcterms:created>
  <dcterms:modified xsi:type="dcterms:W3CDTF">2019-10-01T06:25:04Z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2127eb8-1c2a-4c17-86cc-a5ba0926d1f9_Enabled">
    <vt:lpwstr>True</vt:lpwstr>
  </property>
  <property fmtid="{D5CDD505-2E9C-101B-9397-08002B2CF9AE}" pid="3" name="MSIP_Label_22127eb8-1c2a-4c17-86cc-a5ba0926d1f9_SiteId">
    <vt:lpwstr>61d0734f-7fce-4063-b638-09ac5ad5a43f</vt:lpwstr>
  </property>
  <property fmtid="{D5CDD505-2E9C-101B-9397-08002B2CF9AE}" pid="4" name="MSIP_Label_22127eb8-1c2a-4c17-86cc-a5ba0926d1f9_Owner">
    <vt:lpwstr>Rachel.Spencer-Henshall@kirklees.gov.uk</vt:lpwstr>
  </property>
  <property fmtid="{D5CDD505-2E9C-101B-9397-08002B2CF9AE}" pid="5" name="MSIP_Label_22127eb8-1c2a-4c17-86cc-a5ba0926d1f9_SetDate">
    <vt:lpwstr>2019-06-20T09:31:29.9372318Z</vt:lpwstr>
  </property>
  <property fmtid="{D5CDD505-2E9C-101B-9397-08002B2CF9AE}" pid="6" name="MSIP_Label_22127eb8-1c2a-4c17-86cc-a5ba0926d1f9_Name">
    <vt:lpwstr>Official</vt:lpwstr>
  </property>
  <property fmtid="{D5CDD505-2E9C-101B-9397-08002B2CF9AE}" pid="7" name="MSIP_Label_22127eb8-1c2a-4c17-86cc-a5ba0926d1f9_Application">
    <vt:lpwstr>Microsoft Azure Information Protection</vt:lpwstr>
  </property>
  <property fmtid="{D5CDD505-2E9C-101B-9397-08002B2CF9AE}" pid="8" name="MSIP_Label_22127eb8-1c2a-4c17-86cc-a5ba0926d1f9_Extended_MSFT_Method">
    <vt:lpwstr>Automatic</vt:lpwstr>
  </property>
  <property fmtid="{D5CDD505-2E9C-101B-9397-08002B2CF9AE}" pid="9" name="Sensitivity">
    <vt:lpwstr>Official</vt:lpwstr>
  </property>
</Properties>
</file>