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4" r:id="rId3"/>
    <p:sldMasterId id="2147483656" r:id="rId4"/>
    <p:sldMasterId id="2147483658" r:id="rId5"/>
    <p:sldMasterId id="2147483667" r:id="rId6"/>
    <p:sldMasterId id="2147483669" r:id="rId7"/>
    <p:sldMasterId id="2147483672" r:id="rId8"/>
  </p:sldMasterIdLst>
  <p:notesMasterIdLst>
    <p:notesMasterId r:id="rId69"/>
  </p:notesMasterIdLst>
  <p:handoutMasterIdLst>
    <p:handoutMasterId r:id="rId70"/>
  </p:handoutMasterIdLst>
  <p:sldIdLst>
    <p:sldId id="262" r:id="rId9"/>
    <p:sldId id="266" r:id="rId10"/>
    <p:sldId id="267" r:id="rId11"/>
    <p:sldId id="268" r:id="rId12"/>
    <p:sldId id="269" r:id="rId13"/>
    <p:sldId id="270" r:id="rId14"/>
    <p:sldId id="271" r:id="rId15"/>
    <p:sldId id="304" r:id="rId16"/>
    <p:sldId id="272" r:id="rId17"/>
    <p:sldId id="273" r:id="rId18"/>
    <p:sldId id="274" r:id="rId19"/>
    <p:sldId id="275" r:id="rId20"/>
    <p:sldId id="276" r:id="rId21"/>
    <p:sldId id="277" r:id="rId22"/>
    <p:sldId id="278" r:id="rId23"/>
    <p:sldId id="298" r:id="rId24"/>
    <p:sldId id="307" r:id="rId25"/>
    <p:sldId id="308" r:id="rId26"/>
    <p:sldId id="309" r:id="rId27"/>
    <p:sldId id="310" r:id="rId28"/>
    <p:sldId id="260" r:id="rId29"/>
    <p:sldId id="261" r:id="rId30"/>
    <p:sldId id="311" r:id="rId31"/>
    <p:sldId id="256" r:id="rId32"/>
    <p:sldId id="257" r:id="rId33"/>
    <p:sldId id="259" r:id="rId34"/>
    <p:sldId id="258" r:id="rId35"/>
    <p:sldId id="305" r:id="rId36"/>
    <p:sldId id="265" r:id="rId37"/>
    <p:sldId id="306" r:id="rId38"/>
    <p:sldId id="263" r:id="rId39"/>
    <p:sldId id="264" r:id="rId40"/>
    <p:sldId id="295" r:id="rId41"/>
    <p:sldId id="300" r:id="rId42"/>
    <p:sldId id="301" r:id="rId43"/>
    <p:sldId id="287" r:id="rId44"/>
    <p:sldId id="288" r:id="rId45"/>
    <p:sldId id="296" r:id="rId46"/>
    <p:sldId id="289" r:id="rId47"/>
    <p:sldId id="290" r:id="rId48"/>
    <p:sldId id="312" r:id="rId49"/>
    <p:sldId id="313" r:id="rId50"/>
    <p:sldId id="314" r:id="rId51"/>
    <p:sldId id="315" r:id="rId52"/>
    <p:sldId id="316" r:id="rId53"/>
    <p:sldId id="317" r:id="rId54"/>
    <p:sldId id="318" r:id="rId55"/>
    <p:sldId id="319" r:id="rId56"/>
    <p:sldId id="320" r:id="rId57"/>
    <p:sldId id="321" r:id="rId58"/>
    <p:sldId id="281" r:id="rId59"/>
    <p:sldId id="322" r:id="rId60"/>
    <p:sldId id="302" r:id="rId61"/>
    <p:sldId id="291" r:id="rId62"/>
    <p:sldId id="292" r:id="rId63"/>
    <p:sldId id="299" r:id="rId64"/>
    <p:sldId id="293" r:id="rId65"/>
    <p:sldId id="280" r:id="rId66"/>
    <p:sldId id="294" r:id="rId67"/>
    <p:sldId id="303" r:id="rId68"/>
  </p:sldIdLst>
  <p:sldSz cx="8640763" cy="6483350"/>
  <p:notesSz cx="6808788" cy="9940925"/>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snapToObjects="1">
      <p:cViewPr varScale="1">
        <p:scale>
          <a:sx n="86" d="100"/>
          <a:sy n="86" d="100"/>
        </p:scale>
        <p:origin x="88" y="68"/>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E5873-6784-43FC-9109-B1C4535E0C9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434C8000-281D-48F1-8ECE-434BED535FBC}">
      <dgm:prSet phldrT="[Text]" custT="1"/>
      <dgm:spPr>
        <a:ln>
          <a:solidFill>
            <a:schemeClr val="bg1"/>
          </a:solidFill>
        </a:ln>
      </dgm:spPr>
      <dgm:t>
        <a:bodyPr/>
        <a:lstStyle/>
        <a:p>
          <a:r>
            <a:rPr lang="en-GB" sz="2000" b="1" dirty="0">
              <a:latin typeface="+mj-lt"/>
            </a:rPr>
            <a:t>MODERATE</a:t>
          </a:r>
        </a:p>
        <a:p>
          <a:r>
            <a:rPr lang="en-GB" sz="1600" b="0" dirty="0">
              <a:latin typeface="Berlin Sans FB"/>
            </a:rPr>
            <a:t>•</a:t>
          </a:r>
          <a:r>
            <a:rPr lang="en-GB" sz="1600" b="1" dirty="0">
              <a:latin typeface="Berlin Sans FB"/>
            </a:rPr>
            <a:t> </a:t>
          </a:r>
          <a:r>
            <a:rPr lang="en-GB" sz="1600" b="0" dirty="0">
              <a:latin typeface="+mj-lt"/>
            </a:rPr>
            <a:t>Ring fenced intervention</a:t>
          </a:r>
        </a:p>
      </dgm:t>
    </dgm:pt>
    <dgm:pt modelId="{C7F00008-64AA-461A-B726-353666E25F9E}" type="parTrans" cxnId="{D269A5BC-FD70-4453-8C52-BB56AFC94A89}">
      <dgm:prSet/>
      <dgm:spPr/>
      <dgm:t>
        <a:bodyPr/>
        <a:lstStyle/>
        <a:p>
          <a:endParaRPr lang="en-GB"/>
        </a:p>
      </dgm:t>
    </dgm:pt>
    <dgm:pt modelId="{5E7F21B9-0DE0-4D3B-BB76-97821A8D0CCC}" type="sibTrans" cxnId="{D269A5BC-FD70-4453-8C52-BB56AFC94A89}">
      <dgm:prSet/>
      <dgm:spPr/>
      <dgm:t>
        <a:bodyPr/>
        <a:lstStyle/>
        <a:p>
          <a:endParaRPr lang="en-GB"/>
        </a:p>
      </dgm:t>
    </dgm:pt>
    <dgm:pt modelId="{2A5195A6-1888-4B8F-BF23-6E1D6A3D3DE4}">
      <dgm:prSet phldrT="[Text]"/>
      <dgm:spPr>
        <a:ln>
          <a:solidFill>
            <a:schemeClr val="bg1"/>
          </a:solidFill>
        </a:ln>
      </dgm:spPr>
      <dgm:t>
        <a:bodyPr/>
        <a:lstStyle/>
        <a:p>
          <a:r>
            <a:rPr lang="en-GB" b="1" dirty="0">
              <a:latin typeface="+mj-lt"/>
            </a:rPr>
            <a:t>Assessment</a:t>
          </a:r>
        </a:p>
      </dgm:t>
    </dgm:pt>
    <dgm:pt modelId="{34F676B5-C8EE-4270-BAC4-E9E1F72D2467}" type="parTrans" cxnId="{A3DD379B-C364-42B8-9762-4EA4E01D080D}">
      <dgm:prSet/>
      <dgm:spPr>
        <a:ln>
          <a:solidFill>
            <a:schemeClr val="bg1"/>
          </a:solidFill>
        </a:ln>
      </dgm:spPr>
      <dgm:t>
        <a:bodyPr/>
        <a:lstStyle/>
        <a:p>
          <a:endParaRPr lang="en-GB"/>
        </a:p>
      </dgm:t>
    </dgm:pt>
    <dgm:pt modelId="{C8EC7140-5DB6-4DFB-A913-AC101C8AABAE}" type="sibTrans" cxnId="{A3DD379B-C364-42B8-9762-4EA4E01D080D}">
      <dgm:prSet/>
      <dgm:spPr/>
      <dgm:t>
        <a:bodyPr/>
        <a:lstStyle/>
        <a:p>
          <a:endParaRPr lang="en-GB"/>
        </a:p>
      </dgm:t>
    </dgm:pt>
    <dgm:pt modelId="{F776B0C8-1745-4B0C-A5CF-7C168414EBB5}">
      <dgm:prSet phldrT="[Text]" custT="1"/>
      <dgm:spPr>
        <a:ln>
          <a:solidFill>
            <a:schemeClr val="bg1"/>
          </a:solidFill>
        </a:ln>
      </dgm:spPr>
      <dgm:t>
        <a:bodyPr/>
        <a:lstStyle/>
        <a:p>
          <a:r>
            <a:rPr lang="en-GB" sz="2000" b="1" dirty="0">
              <a:latin typeface="+mj-lt"/>
            </a:rPr>
            <a:t>SEVERLEY COMPLEX</a:t>
          </a:r>
          <a:endParaRPr lang="en-GB" sz="1600" b="1" dirty="0">
            <a:latin typeface="+mj-lt"/>
          </a:endParaRPr>
        </a:p>
        <a:p>
          <a:r>
            <a:rPr lang="en-GB" sz="1600" b="0" dirty="0">
              <a:latin typeface="Berlin Sans FB"/>
            </a:rPr>
            <a:t>• </a:t>
          </a:r>
          <a:r>
            <a:rPr lang="en-GB" sz="1300" dirty="0">
              <a:latin typeface="+mj-lt"/>
            </a:rPr>
            <a:t>Contribute to MSP/EHCP</a:t>
          </a:r>
        </a:p>
        <a:p>
          <a:r>
            <a:rPr lang="en-GB" sz="1300" b="0" dirty="0">
              <a:latin typeface="Berlin Sans FB"/>
            </a:rPr>
            <a:t>• </a:t>
          </a:r>
          <a:r>
            <a:rPr lang="en-GB" sz="1300" dirty="0">
              <a:latin typeface="+mj-lt"/>
            </a:rPr>
            <a:t>Annual reviews</a:t>
          </a:r>
        </a:p>
        <a:p>
          <a:r>
            <a:rPr lang="en-GB" sz="1300" b="0" dirty="0">
              <a:latin typeface="Berlin Sans FB"/>
            </a:rPr>
            <a:t>• </a:t>
          </a:r>
          <a:r>
            <a:rPr lang="en-GB" sz="1300" dirty="0">
              <a:latin typeface="+mj-lt"/>
            </a:rPr>
            <a:t>Therapy programme</a:t>
          </a:r>
        </a:p>
        <a:p>
          <a:r>
            <a:rPr lang="en-GB" sz="1300" b="0" dirty="0">
              <a:latin typeface="Berlin Sans FB"/>
            </a:rPr>
            <a:t>• </a:t>
          </a:r>
          <a:r>
            <a:rPr lang="en-GB" sz="1300" dirty="0">
              <a:latin typeface="+mj-lt"/>
            </a:rPr>
            <a:t>Equipment</a:t>
          </a:r>
        </a:p>
        <a:p>
          <a:r>
            <a:rPr lang="en-GB" sz="1300" b="0" dirty="0">
              <a:latin typeface="Berlin Sans FB"/>
            </a:rPr>
            <a:t>• </a:t>
          </a:r>
          <a:r>
            <a:rPr lang="en-GB" sz="1300" dirty="0">
              <a:latin typeface="+mj-lt"/>
            </a:rPr>
            <a:t>Block of intervent</a:t>
          </a:r>
          <a:r>
            <a:rPr lang="en-GB" sz="1600" dirty="0">
              <a:latin typeface="+mj-lt"/>
            </a:rPr>
            <a:t>ion</a:t>
          </a:r>
        </a:p>
      </dgm:t>
    </dgm:pt>
    <dgm:pt modelId="{408AAF82-72AF-47E3-98CE-DC950F016AA2}" type="parTrans" cxnId="{52AFD6A4-078C-44D1-B7CB-8A4ECE63B33A}">
      <dgm:prSet/>
      <dgm:spPr>
        <a:ln>
          <a:solidFill>
            <a:schemeClr val="bg1"/>
          </a:solidFill>
        </a:ln>
      </dgm:spPr>
      <dgm:t>
        <a:bodyPr/>
        <a:lstStyle/>
        <a:p>
          <a:endParaRPr lang="en-GB"/>
        </a:p>
      </dgm:t>
    </dgm:pt>
    <dgm:pt modelId="{6C390FFB-5D00-4F6B-BB9B-4083EC636D30}" type="sibTrans" cxnId="{52AFD6A4-078C-44D1-B7CB-8A4ECE63B33A}">
      <dgm:prSet/>
      <dgm:spPr/>
      <dgm:t>
        <a:bodyPr/>
        <a:lstStyle/>
        <a:p>
          <a:endParaRPr lang="en-GB"/>
        </a:p>
      </dgm:t>
    </dgm:pt>
    <dgm:pt modelId="{87B164B0-8F87-4DF2-ACFE-1016BE016218}">
      <dgm:prSet phldrT="[Text]" custT="1"/>
      <dgm:spPr>
        <a:ln>
          <a:solidFill>
            <a:schemeClr val="bg1"/>
          </a:solidFill>
        </a:ln>
      </dgm:spPr>
      <dgm:t>
        <a:bodyPr/>
        <a:lstStyle/>
        <a:p>
          <a:r>
            <a:rPr lang="en-GB" sz="2400" b="1" dirty="0">
              <a:latin typeface="+mj-lt"/>
            </a:rPr>
            <a:t>End episode of care</a:t>
          </a:r>
        </a:p>
      </dgm:t>
    </dgm:pt>
    <dgm:pt modelId="{E8AA75B9-3EB4-445E-937A-1F1AD979A746}" type="parTrans" cxnId="{E31B9242-DE08-4AD9-9DAC-77EECB7A695D}">
      <dgm:prSet/>
      <dgm:spPr>
        <a:ln>
          <a:solidFill>
            <a:schemeClr val="bg1"/>
          </a:solidFill>
        </a:ln>
      </dgm:spPr>
      <dgm:t>
        <a:bodyPr/>
        <a:lstStyle/>
        <a:p>
          <a:endParaRPr lang="en-GB"/>
        </a:p>
      </dgm:t>
    </dgm:pt>
    <dgm:pt modelId="{F2620A97-AAAB-4AA7-AF0D-FD7CB4315A98}" type="sibTrans" cxnId="{E31B9242-DE08-4AD9-9DAC-77EECB7A695D}">
      <dgm:prSet/>
      <dgm:spPr/>
      <dgm:t>
        <a:bodyPr/>
        <a:lstStyle/>
        <a:p>
          <a:endParaRPr lang="en-GB"/>
        </a:p>
      </dgm:t>
    </dgm:pt>
    <dgm:pt modelId="{776E1AF0-99E1-462A-9EBD-01FE91CD8704}">
      <dgm:prSet phldrT="[Text]" custT="1"/>
      <dgm:spPr>
        <a:ln>
          <a:solidFill>
            <a:schemeClr val="bg1"/>
          </a:solidFill>
        </a:ln>
      </dgm:spPr>
      <dgm:t>
        <a:bodyPr/>
        <a:lstStyle/>
        <a:p>
          <a:pPr algn="ctr"/>
          <a:r>
            <a:rPr lang="en-GB" sz="2200" b="1" dirty="0">
              <a:latin typeface="+mj-lt"/>
            </a:rPr>
            <a:t>MILD</a:t>
          </a:r>
        </a:p>
        <a:p>
          <a:pPr algn="ctr"/>
          <a:r>
            <a:rPr lang="en-GB" sz="1600" b="0" dirty="0">
              <a:latin typeface="Berlin Sans FB"/>
            </a:rPr>
            <a:t>•</a:t>
          </a:r>
          <a:r>
            <a:rPr lang="en-GB" sz="2200" b="1" dirty="0">
              <a:latin typeface="Berlin Sans FB"/>
            </a:rPr>
            <a:t> </a:t>
          </a:r>
          <a:r>
            <a:rPr lang="en-GB" sz="1600" dirty="0">
              <a:latin typeface="+mj-lt"/>
            </a:rPr>
            <a:t>Advice and discharge</a:t>
          </a:r>
        </a:p>
        <a:p>
          <a:pPr algn="l"/>
          <a:r>
            <a:rPr lang="en-GB" sz="1600" b="0" dirty="0">
              <a:latin typeface="+mj-lt"/>
            </a:rPr>
            <a:t>      </a:t>
          </a:r>
          <a:r>
            <a:rPr lang="en-GB" sz="1600" b="0" dirty="0">
              <a:latin typeface="Berlin Sans FB"/>
            </a:rPr>
            <a:t>• </a:t>
          </a:r>
          <a:r>
            <a:rPr lang="en-GB" sz="1600" dirty="0">
              <a:latin typeface="+mj-lt"/>
            </a:rPr>
            <a:t>Onward referral/signpost</a:t>
          </a:r>
        </a:p>
      </dgm:t>
    </dgm:pt>
    <dgm:pt modelId="{715789DE-360F-4F8D-8931-2D77A2D3C5EE}" type="parTrans" cxnId="{3E0BE8A1-D229-48B0-95AC-85D4272BAAFB}">
      <dgm:prSet/>
      <dgm:spPr>
        <a:ln>
          <a:solidFill>
            <a:schemeClr val="bg1"/>
          </a:solidFill>
        </a:ln>
      </dgm:spPr>
      <dgm:t>
        <a:bodyPr/>
        <a:lstStyle/>
        <a:p>
          <a:endParaRPr lang="en-GB"/>
        </a:p>
      </dgm:t>
    </dgm:pt>
    <dgm:pt modelId="{98B1C368-4D1D-441D-852F-6EB266D0368F}" type="sibTrans" cxnId="{3E0BE8A1-D229-48B0-95AC-85D4272BAAFB}">
      <dgm:prSet/>
      <dgm:spPr/>
      <dgm:t>
        <a:bodyPr/>
        <a:lstStyle/>
        <a:p>
          <a:endParaRPr lang="en-GB"/>
        </a:p>
      </dgm:t>
    </dgm:pt>
    <dgm:pt modelId="{8ED341FB-52E9-4695-AC15-E9E1EE5A7D39}" type="pres">
      <dgm:prSet presAssocID="{065E5873-6784-43FC-9109-B1C4535E0C97}" presName="cycle" presStyleCnt="0">
        <dgm:presLayoutVars>
          <dgm:chMax val="1"/>
          <dgm:dir/>
          <dgm:animLvl val="ctr"/>
          <dgm:resizeHandles val="exact"/>
        </dgm:presLayoutVars>
      </dgm:prSet>
      <dgm:spPr/>
    </dgm:pt>
    <dgm:pt modelId="{F288907F-FE7D-45BD-B658-A905EE2FB136}" type="pres">
      <dgm:prSet presAssocID="{434C8000-281D-48F1-8ECE-434BED535FBC}" presName="centerShape" presStyleLbl="node0" presStyleIdx="0" presStyleCnt="1" custScaleX="190960" custScaleY="90308"/>
      <dgm:spPr>
        <a:prstGeom prst="rect">
          <a:avLst/>
        </a:prstGeom>
      </dgm:spPr>
    </dgm:pt>
    <dgm:pt modelId="{C1CA1B7E-ED4C-4D4A-9AA3-D32AC3F21F68}" type="pres">
      <dgm:prSet presAssocID="{34F676B5-C8EE-4270-BAC4-E9E1F72D2467}" presName="Name9" presStyleLbl="parChTrans1D2" presStyleIdx="0" presStyleCnt="4"/>
      <dgm:spPr/>
    </dgm:pt>
    <dgm:pt modelId="{0B062C2F-6F36-4060-9015-B718D359959C}" type="pres">
      <dgm:prSet presAssocID="{34F676B5-C8EE-4270-BAC4-E9E1F72D2467}" presName="connTx" presStyleLbl="parChTrans1D2" presStyleIdx="0" presStyleCnt="4"/>
      <dgm:spPr/>
    </dgm:pt>
    <dgm:pt modelId="{DF3A4951-CF2C-4B29-B10D-6879F1BE598C}" type="pres">
      <dgm:prSet presAssocID="{2A5195A6-1888-4B8F-BF23-6E1D6A3D3DE4}" presName="node" presStyleLbl="node1" presStyleIdx="0" presStyleCnt="4" custScaleX="248393" custScaleY="38504">
        <dgm:presLayoutVars>
          <dgm:bulletEnabled val="1"/>
        </dgm:presLayoutVars>
      </dgm:prSet>
      <dgm:spPr>
        <a:prstGeom prst="rect">
          <a:avLst/>
        </a:prstGeom>
      </dgm:spPr>
    </dgm:pt>
    <dgm:pt modelId="{ADD61935-31BA-44C2-AD27-19917312B219}" type="pres">
      <dgm:prSet presAssocID="{408AAF82-72AF-47E3-98CE-DC950F016AA2}" presName="Name9" presStyleLbl="parChTrans1D2" presStyleIdx="1" presStyleCnt="4"/>
      <dgm:spPr/>
    </dgm:pt>
    <dgm:pt modelId="{A0D459FC-3A03-4512-A856-64EC1A8BE8AA}" type="pres">
      <dgm:prSet presAssocID="{408AAF82-72AF-47E3-98CE-DC950F016AA2}" presName="connTx" presStyleLbl="parChTrans1D2" presStyleIdx="1" presStyleCnt="4"/>
      <dgm:spPr/>
    </dgm:pt>
    <dgm:pt modelId="{9BE667E8-4537-4B7B-B577-4D7B253E4DDC}" type="pres">
      <dgm:prSet presAssocID="{F776B0C8-1745-4B0C-A5CF-7C168414EBB5}" presName="node" presStyleLbl="node1" presStyleIdx="1" presStyleCnt="4" custScaleX="168937" custScaleY="212827" custRadScaleRad="184715" custRadScaleInc="-875">
        <dgm:presLayoutVars>
          <dgm:bulletEnabled val="1"/>
        </dgm:presLayoutVars>
      </dgm:prSet>
      <dgm:spPr>
        <a:prstGeom prst="rect">
          <a:avLst/>
        </a:prstGeom>
      </dgm:spPr>
    </dgm:pt>
    <dgm:pt modelId="{CC209240-8F3A-452B-895C-9270F3320899}" type="pres">
      <dgm:prSet presAssocID="{E8AA75B9-3EB4-445E-937A-1F1AD979A746}" presName="Name9" presStyleLbl="parChTrans1D2" presStyleIdx="2" presStyleCnt="4"/>
      <dgm:spPr/>
    </dgm:pt>
    <dgm:pt modelId="{56E92868-F2F8-4F04-9517-B7A5820B7423}" type="pres">
      <dgm:prSet presAssocID="{E8AA75B9-3EB4-445E-937A-1F1AD979A746}" presName="connTx" presStyleLbl="parChTrans1D2" presStyleIdx="2" presStyleCnt="4"/>
      <dgm:spPr/>
    </dgm:pt>
    <dgm:pt modelId="{DEB4EB0F-81BA-404C-A483-C62EBC763D35}" type="pres">
      <dgm:prSet presAssocID="{87B164B0-8F87-4DF2-ACFE-1016BE016218}" presName="node" presStyleLbl="node1" presStyleIdx="2" presStyleCnt="4" custScaleX="225740" custScaleY="45864" custRadScaleRad="102586" custRadScaleInc="0">
        <dgm:presLayoutVars>
          <dgm:bulletEnabled val="1"/>
        </dgm:presLayoutVars>
      </dgm:prSet>
      <dgm:spPr>
        <a:prstGeom prst="rect">
          <a:avLst/>
        </a:prstGeom>
      </dgm:spPr>
    </dgm:pt>
    <dgm:pt modelId="{7B48330C-992C-4A41-A36A-0771EA83A930}" type="pres">
      <dgm:prSet presAssocID="{715789DE-360F-4F8D-8931-2D77A2D3C5EE}" presName="Name9" presStyleLbl="parChTrans1D2" presStyleIdx="3" presStyleCnt="4"/>
      <dgm:spPr/>
    </dgm:pt>
    <dgm:pt modelId="{79E0DCEA-607F-4BD2-AF59-C33DB5748D67}" type="pres">
      <dgm:prSet presAssocID="{715789DE-360F-4F8D-8931-2D77A2D3C5EE}" presName="connTx" presStyleLbl="parChTrans1D2" presStyleIdx="3" presStyleCnt="4"/>
      <dgm:spPr/>
    </dgm:pt>
    <dgm:pt modelId="{D6B616EB-377D-4A5E-AEBD-FDBD67B5783D}" type="pres">
      <dgm:prSet presAssocID="{776E1AF0-99E1-462A-9EBD-01FE91CD8704}" presName="node" presStyleLbl="node1" presStyleIdx="3" presStyleCnt="4" custScaleX="227692" custScaleY="105474" custRadScaleRad="187175" custRadScaleInc="-2230">
        <dgm:presLayoutVars>
          <dgm:bulletEnabled val="1"/>
        </dgm:presLayoutVars>
      </dgm:prSet>
      <dgm:spPr>
        <a:prstGeom prst="rect">
          <a:avLst/>
        </a:prstGeom>
      </dgm:spPr>
    </dgm:pt>
  </dgm:ptLst>
  <dgm:cxnLst>
    <dgm:cxn modelId="{406FC207-FAEF-4DBD-8448-89090144534B}" type="presOf" srcId="{F776B0C8-1745-4B0C-A5CF-7C168414EBB5}" destId="{9BE667E8-4537-4B7B-B577-4D7B253E4DDC}" srcOrd="0" destOrd="0" presId="urn:microsoft.com/office/officeart/2005/8/layout/radial1"/>
    <dgm:cxn modelId="{F8ED000D-0D8C-4B5E-A3E3-B17E05048B4C}" type="presOf" srcId="{434C8000-281D-48F1-8ECE-434BED535FBC}" destId="{F288907F-FE7D-45BD-B658-A905EE2FB136}" srcOrd="0" destOrd="0" presId="urn:microsoft.com/office/officeart/2005/8/layout/radial1"/>
    <dgm:cxn modelId="{6BC35814-4361-4A17-AC0D-797C728CD59E}" type="presOf" srcId="{2A5195A6-1888-4B8F-BF23-6E1D6A3D3DE4}" destId="{DF3A4951-CF2C-4B29-B10D-6879F1BE598C}" srcOrd="0" destOrd="0" presId="urn:microsoft.com/office/officeart/2005/8/layout/radial1"/>
    <dgm:cxn modelId="{6F34AE35-2B22-462C-8BE1-CC3027EC8CB9}" type="presOf" srcId="{408AAF82-72AF-47E3-98CE-DC950F016AA2}" destId="{A0D459FC-3A03-4512-A856-64EC1A8BE8AA}" srcOrd="1" destOrd="0" presId="urn:microsoft.com/office/officeart/2005/8/layout/radial1"/>
    <dgm:cxn modelId="{4ECDC33D-5A2C-4006-9F03-384872582D8A}" type="presOf" srcId="{408AAF82-72AF-47E3-98CE-DC950F016AA2}" destId="{ADD61935-31BA-44C2-AD27-19917312B219}" srcOrd="0" destOrd="0" presId="urn:microsoft.com/office/officeart/2005/8/layout/radial1"/>
    <dgm:cxn modelId="{55A3363E-8101-4686-8DB9-052A2B3C7952}" type="presOf" srcId="{715789DE-360F-4F8D-8931-2D77A2D3C5EE}" destId="{7B48330C-992C-4A41-A36A-0771EA83A930}" srcOrd="0" destOrd="0" presId="urn:microsoft.com/office/officeart/2005/8/layout/radial1"/>
    <dgm:cxn modelId="{E31B9242-DE08-4AD9-9DAC-77EECB7A695D}" srcId="{434C8000-281D-48F1-8ECE-434BED535FBC}" destId="{87B164B0-8F87-4DF2-ACFE-1016BE016218}" srcOrd="2" destOrd="0" parTransId="{E8AA75B9-3EB4-445E-937A-1F1AD979A746}" sibTransId="{F2620A97-AAAB-4AA7-AF0D-FD7CB4315A98}"/>
    <dgm:cxn modelId="{D3C4814F-A46A-46BB-8FEB-785E1F2413DC}" type="presOf" srcId="{E8AA75B9-3EB4-445E-937A-1F1AD979A746}" destId="{56E92868-F2F8-4F04-9517-B7A5820B7423}" srcOrd="1" destOrd="0" presId="urn:microsoft.com/office/officeart/2005/8/layout/radial1"/>
    <dgm:cxn modelId="{6A727C7B-D7CC-42DA-89C4-B9936DFDFEFA}" type="presOf" srcId="{065E5873-6784-43FC-9109-B1C4535E0C97}" destId="{8ED341FB-52E9-4695-AC15-E9E1EE5A7D39}" srcOrd="0" destOrd="0" presId="urn:microsoft.com/office/officeart/2005/8/layout/radial1"/>
    <dgm:cxn modelId="{A3DD379B-C364-42B8-9762-4EA4E01D080D}" srcId="{434C8000-281D-48F1-8ECE-434BED535FBC}" destId="{2A5195A6-1888-4B8F-BF23-6E1D6A3D3DE4}" srcOrd="0" destOrd="0" parTransId="{34F676B5-C8EE-4270-BAC4-E9E1F72D2467}" sibTransId="{C8EC7140-5DB6-4DFB-A913-AC101C8AABAE}"/>
    <dgm:cxn modelId="{3E0BE8A1-D229-48B0-95AC-85D4272BAAFB}" srcId="{434C8000-281D-48F1-8ECE-434BED535FBC}" destId="{776E1AF0-99E1-462A-9EBD-01FE91CD8704}" srcOrd="3" destOrd="0" parTransId="{715789DE-360F-4F8D-8931-2D77A2D3C5EE}" sibTransId="{98B1C368-4D1D-441D-852F-6EB266D0368F}"/>
    <dgm:cxn modelId="{52AFD6A4-078C-44D1-B7CB-8A4ECE63B33A}" srcId="{434C8000-281D-48F1-8ECE-434BED535FBC}" destId="{F776B0C8-1745-4B0C-A5CF-7C168414EBB5}" srcOrd="1" destOrd="0" parTransId="{408AAF82-72AF-47E3-98CE-DC950F016AA2}" sibTransId="{6C390FFB-5D00-4F6B-BB9B-4083EC636D30}"/>
    <dgm:cxn modelId="{9CD907A8-3963-41DB-99EB-A18750068101}" type="presOf" srcId="{E8AA75B9-3EB4-445E-937A-1F1AD979A746}" destId="{CC209240-8F3A-452B-895C-9270F3320899}" srcOrd="0" destOrd="0" presId="urn:microsoft.com/office/officeart/2005/8/layout/radial1"/>
    <dgm:cxn modelId="{0C6B4DB8-0A0C-4A10-8077-28E20BA50831}" type="presOf" srcId="{776E1AF0-99E1-462A-9EBD-01FE91CD8704}" destId="{D6B616EB-377D-4A5E-AEBD-FDBD67B5783D}" srcOrd="0" destOrd="0" presId="urn:microsoft.com/office/officeart/2005/8/layout/radial1"/>
    <dgm:cxn modelId="{D269A5BC-FD70-4453-8C52-BB56AFC94A89}" srcId="{065E5873-6784-43FC-9109-B1C4535E0C97}" destId="{434C8000-281D-48F1-8ECE-434BED535FBC}" srcOrd="0" destOrd="0" parTransId="{C7F00008-64AA-461A-B726-353666E25F9E}" sibTransId="{5E7F21B9-0DE0-4D3B-BB76-97821A8D0CCC}"/>
    <dgm:cxn modelId="{3236AAC0-3D95-4255-B6EF-23B639A53F37}" type="presOf" srcId="{87B164B0-8F87-4DF2-ACFE-1016BE016218}" destId="{DEB4EB0F-81BA-404C-A483-C62EBC763D35}" srcOrd="0" destOrd="0" presId="urn:microsoft.com/office/officeart/2005/8/layout/radial1"/>
    <dgm:cxn modelId="{CB7115D2-5C33-4CDA-9631-7BFFE35E72A4}" type="presOf" srcId="{34F676B5-C8EE-4270-BAC4-E9E1F72D2467}" destId="{C1CA1B7E-ED4C-4D4A-9AA3-D32AC3F21F68}" srcOrd="0" destOrd="0" presId="urn:microsoft.com/office/officeart/2005/8/layout/radial1"/>
    <dgm:cxn modelId="{A8002ADD-F7A4-4A5F-8E32-B5DE301C46A7}" type="presOf" srcId="{34F676B5-C8EE-4270-BAC4-E9E1F72D2467}" destId="{0B062C2F-6F36-4060-9015-B718D359959C}" srcOrd="1" destOrd="0" presId="urn:microsoft.com/office/officeart/2005/8/layout/radial1"/>
    <dgm:cxn modelId="{847093EB-98CC-47BC-A6F3-8BECE113AC42}" type="presOf" srcId="{715789DE-360F-4F8D-8931-2D77A2D3C5EE}" destId="{79E0DCEA-607F-4BD2-AF59-C33DB5748D67}" srcOrd="1" destOrd="0" presId="urn:microsoft.com/office/officeart/2005/8/layout/radial1"/>
    <dgm:cxn modelId="{8B48F6E5-167F-48B6-9E4D-E44EB090E0E6}" type="presParOf" srcId="{8ED341FB-52E9-4695-AC15-E9E1EE5A7D39}" destId="{F288907F-FE7D-45BD-B658-A905EE2FB136}" srcOrd="0" destOrd="0" presId="urn:microsoft.com/office/officeart/2005/8/layout/radial1"/>
    <dgm:cxn modelId="{AC021885-B1FB-484F-B2E2-E155984494DA}" type="presParOf" srcId="{8ED341FB-52E9-4695-AC15-E9E1EE5A7D39}" destId="{C1CA1B7E-ED4C-4D4A-9AA3-D32AC3F21F68}" srcOrd="1" destOrd="0" presId="urn:microsoft.com/office/officeart/2005/8/layout/radial1"/>
    <dgm:cxn modelId="{3D55AABC-D624-4013-B53B-A4A089508B0E}" type="presParOf" srcId="{C1CA1B7E-ED4C-4D4A-9AA3-D32AC3F21F68}" destId="{0B062C2F-6F36-4060-9015-B718D359959C}" srcOrd="0" destOrd="0" presId="urn:microsoft.com/office/officeart/2005/8/layout/radial1"/>
    <dgm:cxn modelId="{612954ED-DF08-4BB8-9B0D-1B414DA3E1AD}" type="presParOf" srcId="{8ED341FB-52E9-4695-AC15-E9E1EE5A7D39}" destId="{DF3A4951-CF2C-4B29-B10D-6879F1BE598C}" srcOrd="2" destOrd="0" presId="urn:microsoft.com/office/officeart/2005/8/layout/radial1"/>
    <dgm:cxn modelId="{869FDA81-ACC7-4E1D-B078-731E53BB9D08}" type="presParOf" srcId="{8ED341FB-52E9-4695-AC15-E9E1EE5A7D39}" destId="{ADD61935-31BA-44C2-AD27-19917312B219}" srcOrd="3" destOrd="0" presId="urn:microsoft.com/office/officeart/2005/8/layout/radial1"/>
    <dgm:cxn modelId="{6D2E7936-8936-4605-A357-733EECFCB42B}" type="presParOf" srcId="{ADD61935-31BA-44C2-AD27-19917312B219}" destId="{A0D459FC-3A03-4512-A856-64EC1A8BE8AA}" srcOrd="0" destOrd="0" presId="urn:microsoft.com/office/officeart/2005/8/layout/radial1"/>
    <dgm:cxn modelId="{0A201B05-A41D-4A78-A634-34021EB9872E}" type="presParOf" srcId="{8ED341FB-52E9-4695-AC15-E9E1EE5A7D39}" destId="{9BE667E8-4537-4B7B-B577-4D7B253E4DDC}" srcOrd="4" destOrd="0" presId="urn:microsoft.com/office/officeart/2005/8/layout/radial1"/>
    <dgm:cxn modelId="{44A3ADCC-0DA4-4060-8EAF-EC058FDE6834}" type="presParOf" srcId="{8ED341FB-52E9-4695-AC15-E9E1EE5A7D39}" destId="{CC209240-8F3A-452B-895C-9270F3320899}" srcOrd="5" destOrd="0" presId="urn:microsoft.com/office/officeart/2005/8/layout/radial1"/>
    <dgm:cxn modelId="{8D6FC22A-9056-4788-AF6F-1F4E6E5EB8BC}" type="presParOf" srcId="{CC209240-8F3A-452B-895C-9270F3320899}" destId="{56E92868-F2F8-4F04-9517-B7A5820B7423}" srcOrd="0" destOrd="0" presId="urn:microsoft.com/office/officeart/2005/8/layout/radial1"/>
    <dgm:cxn modelId="{A66E7E12-76EC-4BA8-8A94-0B095CD0D906}" type="presParOf" srcId="{8ED341FB-52E9-4695-AC15-E9E1EE5A7D39}" destId="{DEB4EB0F-81BA-404C-A483-C62EBC763D35}" srcOrd="6" destOrd="0" presId="urn:microsoft.com/office/officeart/2005/8/layout/radial1"/>
    <dgm:cxn modelId="{BBE9019D-2500-4153-9FC9-611723C48792}" type="presParOf" srcId="{8ED341FB-52E9-4695-AC15-E9E1EE5A7D39}" destId="{7B48330C-992C-4A41-A36A-0771EA83A930}" srcOrd="7" destOrd="0" presId="urn:microsoft.com/office/officeart/2005/8/layout/radial1"/>
    <dgm:cxn modelId="{4C6E6483-BED1-4154-BE18-5656E0162C11}" type="presParOf" srcId="{7B48330C-992C-4A41-A36A-0771EA83A930}" destId="{79E0DCEA-607F-4BD2-AF59-C33DB5748D67}" srcOrd="0" destOrd="0" presId="urn:microsoft.com/office/officeart/2005/8/layout/radial1"/>
    <dgm:cxn modelId="{FA84B0AA-F25A-4DC5-A71A-40D1CCBF9453}" type="presParOf" srcId="{8ED341FB-52E9-4695-AC15-E9E1EE5A7D39}" destId="{D6B616EB-377D-4A5E-AEBD-FDBD67B5783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8907F-FE7D-45BD-B658-A905EE2FB136}">
      <dsp:nvSpPr>
        <dsp:cNvPr id="0" name=""/>
        <dsp:cNvSpPr/>
      </dsp:nvSpPr>
      <dsp:spPr>
        <a:xfrm>
          <a:off x="3062027" y="1536761"/>
          <a:ext cx="2182796" cy="1032279"/>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j-lt"/>
            </a:rPr>
            <a:t>MODERATE</a:t>
          </a:r>
        </a:p>
        <a:p>
          <a:pPr marL="0" lvl="0" indent="0" algn="ctr" defTabSz="889000">
            <a:lnSpc>
              <a:spcPct val="90000"/>
            </a:lnSpc>
            <a:spcBef>
              <a:spcPct val="0"/>
            </a:spcBef>
            <a:spcAft>
              <a:spcPct val="35000"/>
            </a:spcAft>
            <a:buNone/>
          </a:pPr>
          <a:r>
            <a:rPr lang="en-GB" sz="1600" b="0" kern="1200" dirty="0">
              <a:latin typeface="Berlin Sans FB"/>
            </a:rPr>
            <a:t>•</a:t>
          </a:r>
          <a:r>
            <a:rPr lang="en-GB" sz="1600" b="1" kern="1200" dirty="0">
              <a:latin typeface="Berlin Sans FB"/>
            </a:rPr>
            <a:t> </a:t>
          </a:r>
          <a:r>
            <a:rPr lang="en-GB" sz="1600" b="0" kern="1200" dirty="0">
              <a:latin typeface="+mj-lt"/>
            </a:rPr>
            <a:t>Ring fenced intervention</a:t>
          </a:r>
        </a:p>
      </dsp:txBody>
      <dsp:txXfrm>
        <a:off x="3062027" y="1536761"/>
        <a:ext cx="2182796" cy="1032279"/>
      </dsp:txXfrm>
    </dsp:sp>
    <dsp:sp modelId="{C1CA1B7E-ED4C-4D4A-9AA3-D32AC3F21F68}">
      <dsp:nvSpPr>
        <dsp:cNvPr id="0" name=""/>
        <dsp:cNvSpPr/>
      </dsp:nvSpPr>
      <dsp:spPr>
        <a:xfrm rot="16200000">
          <a:off x="3777710" y="1148139"/>
          <a:ext cx="751430" cy="25812"/>
        </a:xfrm>
        <a:custGeom>
          <a:avLst/>
          <a:gdLst/>
          <a:ahLst/>
          <a:cxnLst/>
          <a:rect l="0" t="0" r="0" b="0"/>
          <a:pathLst>
            <a:path>
              <a:moveTo>
                <a:pt x="0" y="12906"/>
              </a:moveTo>
              <a:lnTo>
                <a:pt x="751430" y="1290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34639" y="1142260"/>
        <a:ext cx="37571" cy="37571"/>
      </dsp:txXfrm>
    </dsp:sp>
    <dsp:sp modelId="{DF3A4951-CF2C-4B29-B10D-6879F1BE598C}">
      <dsp:nvSpPr>
        <dsp:cNvPr id="0" name=""/>
        <dsp:cNvSpPr/>
      </dsp:nvSpPr>
      <dsp:spPr>
        <a:xfrm>
          <a:off x="2733778" y="345205"/>
          <a:ext cx="2839293" cy="440125"/>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j-lt"/>
            </a:rPr>
            <a:t>Assessment</a:t>
          </a:r>
        </a:p>
      </dsp:txBody>
      <dsp:txXfrm>
        <a:off x="2733778" y="345205"/>
        <a:ext cx="2839293" cy="440125"/>
      </dsp:txXfrm>
    </dsp:sp>
    <dsp:sp modelId="{ADD61935-31BA-44C2-AD27-19917312B219}">
      <dsp:nvSpPr>
        <dsp:cNvPr id="0" name=""/>
        <dsp:cNvSpPr/>
      </dsp:nvSpPr>
      <dsp:spPr>
        <a:xfrm rot="21576375">
          <a:off x="5244700" y="2030120"/>
          <a:ext cx="691033" cy="25812"/>
        </a:xfrm>
        <a:custGeom>
          <a:avLst/>
          <a:gdLst/>
          <a:ahLst/>
          <a:cxnLst/>
          <a:rect l="0" t="0" r="0" b="0"/>
          <a:pathLst>
            <a:path>
              <a:moveTo>
                <a:pt x="0" y="12906"/>
              </a:moveTo>
              <a:lnTo>
                <a:pt x="691033" y="1290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72941" y="2025750"/>
        <a:ext cx="34551" cy="34551"/>
      </dsp:txXfrm>
    </dsp:sp>
    <dsp:sp modelId="{9BE667E8-4537-4B7B-B577-4D7B253E4DDC}">
      <dsp:nvSpPr>
        <dsp:cNvPr id="0" name=""/>
        <dsp:cNvSpPr/>
      </dsp:nvSpPr>
      <dsp:spPr>
        <a:xfrm>
          <a:off x="5935711" y="817641"/>
          <a:ext cx="1931059" cy="2432750"/>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j-lt"/>
            </a:rPr>
            <a:t>SEVERLEY COMPLEX</a:t>
          </a:r>
          <a:endParaRPr lang="en-GB" sz="1600" b="1" kern="1200" dirty="0">
            <a:latin typeface="+mj-lt"/>
          </a:endParaRPr>
        </a:p>
        <a:p>
          <a:pPr marL="0" lvl="0" indent="0" algn="ctr" defTabSz="889000">
            <a:lnSpc>
              <a:spcPct val="90000"/>
            </a:lnSpc>
            <a:spcBef>
              <a:spcPct val="0"/>
            </a:spcBef>
            <a:spcAft>
              <a:spcPct val="35000"/>
            </a:spcAft>
            <a:buNone/>
          </a:pPr>
          <a:r>
            <a:rPr lang="en-GB" sz="1600" b="0" kern="1200" dirty="0">
              <a:latin typeface="Berlin Sans FB"/>
            </a:rPr>
            <a:t>• </a:t>
          </a:r>
          <a:r>
            <a:rPr lang="en-GB" sz="1300" kern="1200" dirty="0">
              <a:latin typeface="+mj-lt"/>
            </a:rPr>
            <a:t>Contribute to MSP/EHCP</a:t>
          </a:r>
        </a:p>
        <a:p>
          <a:pPr marL="0" lvl="0" indent="0" algn="ctr" defTabSz="889000">
            <a:lnSpc>
              <a:spcPct val="90000"/>
            </a:lnSpc>
            <a:spcBef>
              <a:spcPct val="0"/>
            </a:spcBef>
            <a:spcAft>
              <a:spcPct val="35000"/>
            </a:spcAft>
            <a:buNone/>
          </a:pPr>
          <a:r>
            <a:rPr lang="en-GB" sz="1300" b="0" kern="1200" dirty="0">
              <a:latin typeface="Berlin Sans FB"/>
            </a:rPr>
            <a:t>• </a:t>
          </a:r>
          <a:r>
            <a:rPr lang="en-GB" sz="1300" kern="1200" dirty="0">
              <a:latin typeface="+mj-lt"/>
            </a:rPr>
            <a:t>Annual reviews</a:t>
          </a:r>
        </a:p>
        <a:p>
          <a:pPr marL="0" lvl="0" indent="0" algn="ctr" defTabSz="889000">
            <a:lnSpc>
              <a:spcPct val="90000"/>
            </a:lnSpc>
            <a:spcBef>
              <a:spcPct val="0"/>
            </a:spcBef>
            <a:spcAft>
              <a:spcPct val="35000"/>
            </a:spcAft>
            <a:buNone/>
          </a:pPr>
          <a:r>
            <a:rPr lang="en-GB" sz="1300" b="0" kern="1200" dirty="0">
              <a:latin typeface="Berlin Sans FB"/>
            </a:rPr>
            <a:t>• </a:t>
          </a:r>
          <a:r>
            <a:rPr lang="en-GB" sz="1300" kern="1200" dirty="0">
              <a:latin typeface="+mj-lt"/>
            </a:rPr>
            <a:t>Therapy programme</a:t>
          </a:r>
        </a:p>
        <a:p>
          <a:pPr marL="0" lvl="0" indent="0" algn="ctr" defTabSz="889000">
            <a:lnSpc>
              <a:spcPct val="90000"/>
            </a:lnSpc>
            <a:spcBef>
              <a:spcPct val="0"/>
            </a:spcBef>
            <a:spcAft>
              <a:spcPct val="35000"/>
            </a:spcAft>
            <a:buNone/>
          </a:pPr>
          <a:r>
            <a:rPr lang="en-GB" sz="1300" b="0" kern="1200" dirty="0">
              <a:latin typeface="Berlin Sans FB"/>
            </a:rPr>
            <a:t>• </a:t>
          </a:r>
          <a:r>
            <a:rPr lang="en-GB" sz="1300" kern="1200" dirty="0">
              <a:latin typeface="+mj-lt"/>
            </a:rPr>
            <a:t>Equipment</a:t>
          </a:r>
        </a:p>
        <a:p>
          <a:pPr marL="0" lvl="0" indent="0" algn="ctr" defTabSz="889000">
            <a:lnSpc>
              <a:spcPct val="90000"/>
            </a:lnSpc>
            <a:spcBef>
              <a:spcPct val="0"/>
            </a:spcBef>
            <a:spcAft>
              <a:spcPct val="35000"/>
            </a:spcAft>
            <a:buNone/>
          </a:pPr>
          <a:r>
            <a:rPr lang="en-GB" sz="1300" b="0" kern="1200" dirty="0">
              <a:latin typeface="Berlin Sans FB"/>
            </a:rPr>
            <a:t>• </a:t>
          </a:r>
          <a:r>
            <a:rPr lang="en-GB" sz="1300" kern="1200" dirty="0">
              <a:latin typeface="+mj-lt"/>
            </a:rPr>
            <a:t>Block of intervent</a:t>
          </a:r>
          <a:r>
            <a:rPr lang="en-GB" sz="1600" kern="1200" dirty="0">
              <a:latin typeface="+mj-lt"/>
            </a:rPr>
            <a:t>ion</a:t>
          </a:r>
        </a:p>
      </dsp:txBody>
      <dsp:txXfrm>
        <a:off x="5935711" y="817641"/>
        <a:ext cx="1931059" cy="2432750"/>
      </dsp:txXfrm>
    </dsp:sp>
    <dsp:sp modelId="{CC209240-8F3A-452B-895C-9270F3320899}">
      <dsp:nvSpPr>
        <dsp:cNvPr id="0" name=""/>
        <dsp:cNvSpPr/>
      </dsp:nvSpPr>
      <dsp:spPr>
        <a:xfrm rot="5400000">
          <a:off x="3779507" y="2930051"/>
          <a:ext cx="747835" cy="25812"/>
        </a:xfrm>
        <a:custGeom>
          <a:avLst/>
          <a:gdLst/>
          <a:ahLst/>
          <a:cxnLst/>
          <a:rect l="0" t="0" r="0" b="0"/>
          <a:pathLst>
            <a:path>
              <a:moveTo>
                <a:pt x="0" y="12906"/>
              </a:moveTo>
              <a:lnTo>
                <a:pt x="747835" y="1290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34729" y="2924262"/>
        <a:ext cx="37391" cy="37391"/>
      </dsp:txXfrm>
    </dsp:sp>
    <dsp:sp modelId="{DEB4EB0F-81BA-404C-A483-C62EBC763D35}">
      <dsp:nvSpPr>
        <dsp:cNvPr id="0" name=""/>
        <dsp:cNvSpPr/>
      </dsp:nvSpPr>
      <dsp:spPr>
        <a:xfrm>
          <a:off x="2863248" y="3316875"/>
          <a:ext cx="2580354" cy="524255"/>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mj-lt"/>
            </a:rPr>
            <a:t>End episode of care</a:t>
          </a:r>
        </a:p>
      </dsp:txBody>
      <dsp:txXfrm>
        <a:off x="2863248" y="3316875"/>
        <a:ext cx="2580354" cy="524255"/>
      </dsp:txXfrm>
    </dsp:sp>
    <dsp:sp modelId="{7B48330C-992C-4A41-A36A-0771EA83A930}">
      <dsp:nvSpPr>
        <dsp:cNvPr id="0" name=""/>
        <dsp:cNvSpPr/>
      </dsp:nvSpPr>
      <dsp:spPr>
        <a:xfrm rot="10739790">
          <a:off x="2669750" y="2062540"/>
          <a:ext cx="393054" cy="25812"/>
        </a:xfrm>
        <a:custGeom>
          <a:avLst/>
          <a:gdLst/>
          <a:ahLst/>
          <a:cxnLst/>
          <a:rect l="0" t="0" r="0" b="0"/>
          <a:pathLst>
            <a:path>
              <a:moveTo>
                <a:pt x="0" y="12906"/>
              </a:moveTo>
              <a:lnTo>
                <a:pt x="393054" y="1290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856451" y="2065620"/>
        <a:ext cx="19652" cy="19652"/>
      </dsp:txXfrm>
    </dsp:sp>
    <dsp:sp modelId="{D6B616EB-377D-4A5E-AEBD-FDBD67B5783D}">
      <dsp:nvSpPr>
        <dsp:cNvPr id="0" name=""/>
        <dsp:cNvSpPr/>
      </dsp:nvSpPr>
      <dsp:spPr>
        <a:xfrm>
          <a:off x="68042" y="1498848"/>
          <a:ext cx="2602667" cy="1205636"/>
        </a:xfrm>
        <a:prstGeom prst="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mj-lt"/>
            </a:rPr>
            <a:t>MILD</a:t>
          </a:r>
        </a:p>
        <a:p>
          <a:pPr marL="0" lvl="0" indent="0" algn="ctr" defTabSz="977900">
            <a:lnSpc>
              <a:spcPct val="90000"/>
            </a:lnSpc>
            <a:spcBef>
              <a:spcPct val="0"/>
            </a:spcBef>
            <a:spcAft>
              <a:spcPct val="35000"/>
            </a:spcAft>
            <a:buNone/>
          </a:pPr>
          <a:r>
            <a:rPr lang="en-GB" sz="1600" b="0" kern="1200" dirty="0">
              <a:latin typeface="Berlin Sans FB"/>
            </a:rPr>
            <a:t>•</a:t>
          </a:r>
          <a:r>
            <a:rPr lang="en-GB" sz="2200" b="1" kern="1200" dirty="0">
              <a:latin typeface="Berlin Sans FB"/>
            </a:rPr>
            <a:t> </a:t>
          </a:r>
          <a:r>
            <a:rPr lang="en-GB" sz="1600" kern="1200" dirty="0">
              <a:latin typeface="+mj-lt"/>
            </a:rPr>
            <a:t>Advice and discharge</a:t>
          </a:r>
        </a:p>
        <a:p>
          <a:pPr marL="0" lvl="0" indent="0" algn="l" defTabSz="977900">
            <a:lnSpc>
              <a:spcPct val="90000"/>
            </a:lnSpc>
            <a:spcBef>
              <a:spcPct val="0"/>
            </a:spcBef>
            <a:spcAft>
              <a:spcPct val="35000"/>
            </a:spcAft>
            <a:buNone/>
          </a:pPr>
          <a:r>
            <a:rPr lang="en-GB" sz="1600" b="0" kern="1200" dirty="0">
              <a:latin typeface="+mj-lt"/>
            </a:rPr>
            <a:t>      </a:t>
          </a:r>
          <a:r>
            <a:rPr lang="en-GB" sz="1600" b="0" kern="1200" dirty="0">
              <a:latin typeface="Berlin Sans FB"/>
            </a:rPr>
            <a:t>• </a:t>
          </a:r>
          <a:r>
            <a:rPr lang="en-GB" sz="1600" kern="1200" dirty="0">
              <a:latin typeface="+mj-lt"/>
            </a:rPr>
            <a:t>Onward referral/signpost</a:t>
          </a:r>
        </a:p>
      </dsp:txBody>
      <dsp:txXfrm>
        <a:off x="68042" y="1498848"/>
        <a:ext cx="2602667" cy="120563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B82B053F-9B3B-4013-96B4-05E9AAAED6BF}" type="datetimeFigureOut">
              <a:rPr lang="en-GB" smtClean="0"/>
              <a:t>25/02/2020</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EB38CA25-CFF8-4D7B-96C4-265DE656C241}" type="slidenum">
              <a:rPr lang="en-GB" smtClean="0"/>
              <a:t>‹#›</a:t>
            </a:fld>
            <a:endParaRPr lang="en-GB"/>
          </a:p>
        </p:txBody>
      </p:sp>
    </p:spTree>
    <p:extLst>
      <p:ext uri="{BB962C8B-B14F-4D97-AF65-F5344CB8AC3E}">
        <p14:creationId xmlns:p14="http://schemas.microsoft.com/office/powerpoint/2010/main" val="1857351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3F74D28-5098-4DA4-B3E4-A75F802C6197}" type="datetimeFigureOut">
              <a:rPr lang="en-GB" smtClean="0"/>
              <a:t>25/02/2020</a:t>
            </a:fld>
            <a:endParaRPr lang="en-GB"/>
          </a:p>
        </p:txBody>
      </p:sp>
      <p:sp>
        <p:nvSpPr>
          <p:cNvPr id="4" name="Slide Image Placeholder 3"/>
          <p:cNvSpPr>
            <a:spLocks noGrp="1" noRot="1" noChangeAspect="1"/>
          </p:cNvSpPr>
          <p:nvPr>
            <p:ph type="sldImg" idx="2"/>
          </p:nvPr>
        </p:nvSpPr>
        <p:spPr>
          <a:xfrm>
            <a:off x="1169988" y="1243013"/>
            <a:ext cx="446881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666873F-7BF9-453C-A059-4D46698388B7}" type="slidenum">
              <a:rPr lang="en-GB" smtClean="0"/>
              <a:t>‹#›</a:t>
            </a:fld>
            <a:endParaRPr lang="en-GB"/>
          </a:p>
        </p:txBody>
      </p:sp>
    </p:spTree>
    <p:extLst>
      <p:ext uri="{BB962C8B-B14F-4D97-AF65-F5344CB8AC3E}">
        <p14:creationId xmlns:p14="http://schemas.microsoft.com/office/powerpoint/2010/main" val="94288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8C1AA3-BF73-486F-A64A-F5B0DFDE3B68}" type="slidenum">
              <a:rPr lang="en-GB" altLang="en-US" smtClean="0">
                <a:solidFill>
                  <a:srgbClr val="000000"/>
                </a:solidFill>
              </a:rPr>
              <a:pPr>
                <a:spcBef>
                  <a:spcPct val="0"/>
                </a:spcBef>
              </a:pPr>
              <a:t>1</a:t>
            </a:fld>
            <a:endParaRPr lang="en-GB" altLang="en-US">
              <a:solidFill>
                <a:srgbClr val="000000"/>
              </a:solidFill>
            </a:endParaRPr>
          </a:p>
        </p:txBody>
      </p:sp>
    </p:spTree>
    <p:extLst>
      <p:ext uri="{BB962C8B-B14F-4D97-AF65-F5344CB8AC3E}">
        <p14:creationId xmlns:p14="http://schemas.microsoft.com/office/powerpoint/2010/main" val="123082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D79C733-1D90-4F81-AEED-0C2DCF9008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30F4F1D-C5B6-48A1-9DFE-B1EAAE059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EC5980F5-C3D5-4845-9923-93B02D964DD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D0E6A5-2FF3-4779-999C-B8C2693B7E9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2154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19AAC94-F3F0-4F86-8DFC-0035650299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E343736-0EC3-402D-9CA3-925F1CA79D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6E93E192-EAA6-4E8E-BACF-0AA9EE42E08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AF7B74-1EAD-4C70-846B-7E0419D17D4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7431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Secondary colleagues may need to start to think a bit more about supporting young people’s transition to college or working with local college to do this</a:t>
            </a:r>
          </a:p>
          <a:p>
            <a:endParaRPr lang="en-GB" dirty="0"/>
          </a:p>
        </p:txBody>
      </p:sp>
      <p:sp>
        <p:nvSpPr>
          <p:cNvPr id="4" name="Slide Number Placeholder 3"/>
          <p:cNvSpPr>
            <a:spLocks noGrp="1"/>
          </p:cNvSpPr>
          <p:nvPr>
            <p:ph type="sldNum" sz="quarter" idx="10"/>
          </p:nvPr>
        </p:nvSpPr>
        <p:spPr/>
        <p:txBody>
          <a:bodyPr/>
          <a:lstStyle/>
          <a:p>
            <a:fld id="{D15A2BC5-BE1A-4D8D-8F06-88C68ED4D9A8}" type="slidenum">
              <a:rPr lang="en-GB" smtClean="0"/>
              <a:t>55</a:t>
            </a:fld>
            <a:endParaRPr lang="en-GB"/>
          </a:p>
        </p:txBody>
      </p:sp>
    </p:spTree>
    <p:extLst>
      <p:ext uri="{BB962C8B-B14F-4D97-AF65-F5344CB8AC3E}">
        <p14:creationId xmlns:p14="http://schemas.microsoft.com/office/powerpoint/2010/main" val="281860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a:t>
            </a:r>
          </a:p>
        </p:txBody>
      </p:sp>
      <p:sp>
        <p:nvSpPr>
          <p:cNvPr id="4" name="Slide Number Placeholder 3"/>
          <p:cNvSpPr>
            <a:spLocks noGrp="1"/>
          </p:cNvSpPr>
          <p:nvPr>
            <p:ph type="sldNum" sz="quarter" idx="10"/>
          </p:nvPr>
        </p:nvSpPr>
        <p:spPr/>
        <p:txBody>
          <a:bodyPr/>
          <a:lstStyle/>
          <a:p>
            <a:fld id="{D15A2BC5-BE1A-4D8D-8F06-88C68ED4D9A8}" type="slidenum">
              <a:rPr lang="en-GB" smtClean="0"/>
              <a:t>57</a:t>
            </a:fld>
            <a:endParaRPr lang="en-GB"/>
          </a:p>
        </p:txBody>
      </p:sp>
    </p:spTree>
    <p:extLst>
      <p:ext uri="{BB962C8B-B14F-4D97-AF65-F5344CB8AC3E}">
        <p14:creationId xmlns:p14="http://schemas.microsoft.com/office/powerpoint/2010/main" val="19873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use if time permits</a:t>
            </a:r>
          </a:p>
        </p:txBody>
      </p:sp>
      <p:sp>
        <p:nvSpPr>
          <p:cNvPr id="4" name="Slide Number Placeholder 3"/>
          <p:cNvSpPr>
            <a:spLocks noGrp="1"/>
          </p:cNvSpPr>
          <p:nvPr>
            <p:ph type="sldNum" sz="quarter" idx="10"/>
          </p:nvPr>
        </p:nvSpPr>
        <p:spPr/>
        <p:txBody>
          <a:bodyPr/>
          <a:lstStyle/>
          <a:p>
            <a:fld id="{D15A2BC5-BE1A-4D8D-8F06-88C68ED4D9A8}" type="slidenum">
              <a:rPr lang="en-GB" smtClean="0"/>
              <a:t>58</a:t>
            </a:fld>
            <a:endParaRPr lang="en-GB"/>
          </a:p>
        </p:txBody>
      </p:sp>
    </p:spTree>
    <p:extLst>
      <p:ext uri="{BB962C8B-B14F-4D97-AF65-F5344CB8AC3E}">
        <p14:creationId xmlns:p14="http://schemas.microsoft.com/office/powerpoint/2010/main" val="29898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Sally</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B9B1A43-653A-48F2-95A9-751BACD338E1}" type="slidenum">
              <a:rPr lang="en-GB" altLang="en-US" b="0" smtClean="0"/>
              <a:pPr/>
              <a:t>2</a:t>
            </a:fld>
            <a:endParaRPr lang="en-GB" altLang="en-US" b="0"/>
          </a:p>
        </p:txBody>
      </p:sp>
    </p:spTree>
    <p:extLst>
      <p:ext uri="{BB962C8B-B14F-4D97-AF65-F5344CB8AC3E}">
        <p14:creationId xmlns:p14="http://schemas.microsoft.com/office/powerpoint/2010/main" val="71859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5A2BC5-BE1A-4D8D-8F06-88C68ED4D9A8}" type="slidenum">
              <a:rPr lang="en-GB" smtClean="0"/>
              <a:t>3</a:t>
            </a:fld>
            <a:endParaRPr lang="en-GB"/>
          </a:p>
        </p:txBody>
      </p:sp>
    </p:spTree>
    <p:extLst>
      <p:ext uri="{BB962C8B-B14F-4D97-AF65-F5344CB8AC3E}">
        <p14:creationId xmlns:p14="http://schemas.microsoft.com/office/powerpoint/2010/main" val="114617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Jayne</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A0B5E7E-A7CB-440C-8369-35ED6CF22F5C}" type="slidenum">
              <a:rPr lang="en-GB" altLang="en-US" b="0" smtClean="0"/>
              <a:pPr/>
              <a:t>4</a:t>
            </a:fld>
            <a:endParaRPr lang="en-GB" altLang="en-US" b="0"/>
          </a:p>
        </p:txBody>
      </p:sp>
    </p:spTree>
    <p:extLst>
      <p:ext uri="{BB962C8B-B14F-4D97-AF65-F5344CB8AC3E}">
        <p14:creationId xmlns:p14="http://schemas.microsoft.com/office/powerpoint/2010/main" val="255414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standards could be used to track progress through Key Stages 1 and 2, but little work has been done </a:t>
            </a:r>
            <a:r>
              <a:rPr lang="en-GB" baseline="0"/>
              <a:t>on this</a:t>
            </a:r>
          </a:p>
          <a:p>
            <a:endParaRPr lang="en-GB" dirty="0"/>
          </a:p>
        </p:txBody>
      </p:sp>
      <p:sp>
        <p:nvSpPr>
          <p:cNvPr id="4" name="Slide Number Placeholder 3"/>
          <p:cNvSpPr>
            <a:spLocks noGrp="1"/>
          </p:cNvSpPr>
          <p:nvPr>
            <p:ph type="sldNum" sz="quarter" idx="10"/>
          </p:nvPr>
        </p:nvSpPr>
        <p:spPr/>
        <p:txBody>
          <a:bodyPr/>
          <a:lstStyle/>
          <a:p>
            <a:fld id="{D15A2BC5-BE1A-4D8D-8F06-88C68ED4D9A8}" type="slidenum">
              <a:rPr lang="en-GB" smtClean="0"/>
              <a:t>5</a:t>
            </a:fld>
            <a:endParaRPr lang="en-GB"/>
          </a:p>
        </p:txBody>
      </p:sp>
    </p:spTree>
    <p:extLst>
      <p:ext uri="{BB962C8B-B14F-4D97-AF65-F5344CB8AC3E}">
        <p14:creationId xmlns:p14="http://schemas.microsoft.com/office/powerpoint/2010/main" val="261725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May</a:t>
            </a:r>
            <a:r>
              <a:rPr lang="en-GB" altLang="en-US" baseline="0" dirty="0">
                <a:latin typeface="Arial" panose="020B0604020202020204" pitchFamily="34" charset="0"/>
              </a:rPr>
              <a:t> also need to consider WRM combined</a:t>
            </a:r>
            <a:endParaRPr lang="en-GB"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6061551-1233-4985-8909-074E232B4A62}" type="slidenum">
              <a:rPr lang="en-GB" altLang="en-US" b="0" smtClean="0"/>
              <a:pPr/>
              <a:t>7</a:t>
            </a:fld>
            <a:endParaRPr lang="en-GB" altLang="en-US" b="0"/>
          </a:p>
        </p:txBody>
      </p:sp>
    </p:spTree>
    <p:extLst>
      <p:ext uri="{BB962C8B-B14F-4D97-AF65-F5344CB8AC3E}">
        <p14:creationId xmlns:p14="http://schemas.microsoft.com/office/powerpoint/2010/main" val="219649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Emotional Well-being leads, </a:t>
            </a:r>
            <a:r>
              <a:rPr lang="en-GB" dirty="0" err="1"/>
              <a:t>Northorpe</a:t>
            </a:r>
            <a:r>
              <a:rPr lang="en-GB" dirty="0"/>
              <a:t> networks and </a:t>
            </a:r>
            <a:r>
              <a:rPr lang="en-GB"/>
              <a:t>newletters</a:t>
            </a:r>
          </a:p>
        </p:txBody>
      </p:sp>
      <p:sp>
        <p:nvSpPr>
          <p:cNvPr id="4" name="Slide Number Placeholder 3"/>
          <p:cNvSpPr>
            <a:spLocks noGrp="1"/>
          </p:cNvSpPr>
          <p:nvPr>
            <p:ph type="sldNum" sz="quarter" idx="10"/>
          </p:nvPr>
        </p:nvSpPr>
        <p:spPr/>
        <p:txBody>
          <a:bodyPr/>
          <a:lstStyle/>
          <a:p>
            <a:fld id="{D15A2BC5-BE1A-4D8D-8F06-88C68ED4D9A8}" type="slidenum">
              <a:rPr lang="en-GB" smtClean="0"/>
              <a:t>12</a:t>
            </a:fld>
            <a:endParaRPr lang="en-GB"/>
          </a:p>
        </p:txBody>
      </p:sp>
    </p:spTree>
    <p:extLst>
      <p:ext uri="{BB962C8B-B14F-4D97-AF65-F5344CB8AC3E}">
        <p14:creationId xmlns:p14="http://schemas.microsoft.com/office/powerpoint/2010/main" val="208821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8356B-3DF9-4019-980E-8CC8D59091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66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8356B-3DF9-4019-980E-8CC8D59091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62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04045" y="1296670"/>
            <a:ext cx="7419535" cy="1728893"/>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292"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04045" y="3052162"/>
            <a:ext cx="7422415" cy="1656856"/>
          </a:xfrm>
        </p:spPr>
        <p:txBody>
          <a:bodyPr lIns="0" rIns="18288"/>
          <a:lstStyle>
            <a:lvl1pPr marL="0" marR="43205" indent="0" algn="r">
              <a:buNone/>
              <a:defRPr>
                <a:solidFill>
                  <a:schemeClr val="tx1"/>
                </a:solidFill>
              </a:defRPr>
            </a:lvl1pPr>
            <a:lvl2pPr marL="432054" indent="0" algn="ctr">
              <a:buNone/>
            </a:lvl2pPr>
            <a:lvl3pPr marL="864108" indent="0" algn="ctr">
              <a:buNone/>
            </a:lvl3pPr>
            <a:lvl4pPr marL="1296162" indent="0" algn="ctr">
              <a:buNone/>
            </a:lvl4pPr>
            <a:lvl5pPr marL="1728216" indent="0" algn="ctr">
              <a:buNone/>
            </a:lvl5pPr>
            <a:lvl6pPr marL="2160270" indent="0" algn="ctr">
              <a:buNone/>
            </a:lvl6pPr>
            <a:lvl7pPr marL="2592324" indent="0" algn="ctr">
              <a:buNone/>
            </a:lvl7pPr>
            <a:lvl8pPr marL="3024378" indent="0" algn="ctr">
              <a:buNone/>
            </a:lvl8pPr>
            <a:lvl9pPr marL="3456432"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defTabSz="864108"/>
            <a:fld id="{4D1ADC64-576E-4C66-9011-44BF6FE87416}" type="datetimeFigureOut">
              <a:rPr lang="en-GB" smtClean="0">
                <a:solidFill>
                  <a:srgbClr val="DBF5F9">
                    <a:shade val="90000"/>
                  </a:srgbClr>
                </a:solidFill>
              </a:rPr>
              <a:pPr defTabSz="864108"/>
              <a:t>25/02/2020</a:t>
            </a:fld>
            <a:endParaRPr lang="en-GB">
              <a:solidFill>
                <a:srgbClr val="DBF5F9">
                  <a:shade val="90000"/>
                </a:srgbClr>
              </a:solidFill>
            </a:endParaRPr>
          </a:p>
        </p:txBody>
      </p:sp>
      <p:sp>
        <p:nvSpPr>
          <p:cNvPr id="19" name="Footer Placeholder 18"/>
          <p:cNvSpPr>
            <a:spLocks noGrp="1"/>
          </p:cNvSpPr>
          <p:nvPr>
            <p:ph type="ftr" sz="quarter" idx="11"/>
          </p:nvPr>
        </p:nvSpPr>
        <p:spPr/>
        <p:txBody>
          <a:bodyPr/>
          <a:lstStyle/>
          <a:p>
            <a:pPr defTabSz="864108"/>
            <a:endParaRPr lang="en-GB">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864108"/>
            <a:fld id="{E48BCABE-6F67-42C6-92C6-417D563C6B8B}" type="slidenum">
              <a:rPr lang="en-GB" smtClean="0">
                <a:solidFill>
                  <a:srgbClr val="DBF5F9">
                    <a:shade val="90000"/>
                  </a:srgbClr>
                </a:solidFill>
              </a:rPr>
              <a:pPr defTabSz="864108"/>
              <a:t>‹#›</a:t>
            </a:fld>
            <a:endParaRPr lang="en-GB">
              <a:solidFill>
                <a:srgbClr val="DBF5F9">
                  <a:shade val="90000"/>
                </a:srgbClr>
              </a:solidFill>
            </a:endParaRPr>
          </a:p>
        </p:txBody>
      </p:sp>
    </p:spTree>
    <p:extLst>
      <p:ext uri="{BB962C8B-B14F-4D97-AF65-F5344CB8AC3E}">
        <p14:creationId xmlns:p14="http://schemas.microsoft.com/office/powerpoint/2010/main" val="307878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864108"/>
            <a:fld id="{4D1ADC64-576E-4C66-9011-44BF6FE87416}" type="datetimeFigureOut">
              <a:rPr lang="en-GB" smtClean="0">
                <a:solidFill>
                  <a:srgbClr val="DBF5F9">
                    <a:shade val="90000"/>
                  </a:srgbClr>
                </a:solidFill>
              </a:rPr>
              <a:pPr defTabSz="864108"/>
              <a:t>25/02/2020</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pPr defTabSz="864108"/>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864108"/>
            <a:fld id="{E48BCABE-6F67-42C6-92C6-417D563C6B8B}" type="slidenum">
              <a:rPr lang="en-GB" smtClean="0">
                <a:solidFill>
                  <a:srgbClr val="DBF5F9">
                    <a:shade val="90000"/>
                  </a:srgbClr>
                </a:solidFill>
              </a:rPr>
              <a:pPr defTabSz="864108"/>
              <a:t>‹#›</a:t>
            </a:fld>
            <a:endParaRPr lang="en-GB">
              <a:solidFill>
                <a:srgbClr val="DBF5F9">
                  <a:shade val="90000"/>
                </a:srgbClr>
              </a:solidFill>
            </a:endParaRPr>
          </a:p>
        </p:txBody>
      </p:sp>
    </p:spTree>
    <p:extLst>
      <p:ext uri="{BB962C8B-B14F-4D97-AF65-F5344CB8AC3E}">
        <p14:creationId xmlns:p14="http://schemas.microsoft.com/office/powerpoint/2010/main" val="30349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88797-C6C4-48F3-8208-1F41B5A6D646}"/>
              </a:ext>
            </a:extLst>
          </p:cNvPr>
          <p:cNvSpPr/>
          <p:nvPr/>
        </p:nvSpPr>
        <p:spPr>
          <a:xfrm>
            <a:off x="0" y="0"/>
            <a:ext cx="8640763" cy="64833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5" name="Rounded Rectangle 10">
            <a:extLst>
              <a:ext uri="{FF2B5EF4-FFF2-40B4-BE49-F238E27FC236}">
                <a16:creationId xmlns:a16="http://schemas.microsoft.com/office/drawing/2014/main" id="{262B9AA2-BA2B-4C81-932A-6F17A8B6F3D5}"/>
              </a:ext>
            </a:extLst>
          </p:cNvPr>
          <p:cNvSpPr/>
          <p:nvPr/>
        </p:nvSpPr>
        <p:spPr>
          <a:xfrm>
            <a:off x="61506" y="66035"/>
            <a:ext cx="8517752" cy="632576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p:nvSpPr>
          <p:cNvPr id="6" name="Rectangle 5">
            <a:extLst>
              <a:ext uri="{FF2B5EF4-FFF2-40B4-BE49-F238E27FC236}">
                <a16:creationId xmlns:a16="http://schemas.microsoft.com/office/drawing/2014/main" id="{43F7284A-0079-4E72-A2E3-47C286452E22}"/>
              </a:ext>
            </a:extLst>
          </p:cNvPr>
          <p:cNvSpPr/>
          <p:nvPr/>
        </p:nvSpPr>
        <p:spPr>
          <a:xfrm>
            <a:off x="60006" y="1370209"/>
            <a:ext cx="8523753" cy="144374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p:nvSpPr>
          <p:cNvPr id="7" name="Rectangle 6">
            <a:extLst>
              <a:ext uri="{FF2B5EF4-FFF2-40B4-BE49-F238E27FC236}">
                <a16:creationId xmlns:a16="http://schemas.microsoft.com/office/drawing/2014/main" id="{FF7820C7-F478-4742-AC00-20F25AA1FAD1}"/>
              </a:ext>
            </a:extLst>
          </p:cNvPr>
          <p:cNvSpPr/>
          <p:nvPr/>
        </p:nvSpPr>
        <p:spPr>
          <a:xfrm>
            <a:off x="60006" y="1320682"/>
            <a:ext cx="8523753" cy="1140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a:extLst>
              <a:ext uri="{FF2B5EF4-FFF2-40B4-BE49-F238E27FC236}">
                <a16:creationId xmlns:a16="http://schemas.microsoft.com/office/drawing/2014/main" id="{1F5F95CD-A58E-417B-AEB8-659A45C0408A}"/>
              </a:ext>
            </a:extLst>
          </p:cNvPr>
          <p:cNvSpPr/>
          <p:nvPr/>
        </p:nvSpPr>
        <p:spPr>
          <a:xfrm>
            <a:off x="60006" y="2813955"/>
            <a:ext cx="8523753" cy="10505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864108" rtl="0" eaLnBrk="1" fontAlgn="auto" latinLnBrk="0" hangingPunct="1">
              <a:lnSpc>
                <a:spcPct val="100000"/>
              </a:lnSpc>
              <a:spcBef>
                <a:spcPts val="0"/>
              </a:spcBef>
              <a:spcAft>
                <a:spcPts val="0"/>
              </a:spcAft>
              <a:buClrTx/>
              <a:buSzTx/>
              <a:buFontTx/>
              <a:buNone/>
              <a:tabLst/>
              <a:defRPr/>
            </a:pPr>
            <a:endParaRPr kumimoji="0" lang="en-US" sz="1701"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224108" y="3025563"/>
            <a:ext cx="6048534" cy="1512782"/>
          </a:xfrm>
        </p:spPr>
        <p:txBody>
          <a:bodyPr/>
          <a:lstStyle>
            <a:lvl1pPr marL="0" indent="0" algn="ctr">
              <a:buNone/>
              <a:defRPr sz="2457">
                <a:solidFill>
                  <a:schemeClr val="tx2"/>
                </a:solidFill>
              </a:defRPr>
            </a:lvl1pPr>
            <a:lvl2pPr marL="432054" indent="0" algn="ctr">
              <a:buNone/>
            </a:lvl2pPr>
            <a:lvl3pPr marL="864108" indent="0" algn="ctr">
              <a:buNone/>
            </a:lvl3pPr>
            <a:lvl4pPr marL="1296162" indent="0" algn="ctr">
              <a:buNone/>
            </a:lvl4pPr>
            <a:lvl5pPr marL="1728216" indent="0" algn="ctr">
              <a:buNone/>
            </a:lvl5pPr>
            <a:lvl6pPr marL="2160270" indent="0" algn="ctr">
              <a:buNone/>
            </a:lvl6pPr>
            <a:lvl7pPr marL="2592324" indent="0" algn="ctr">
              <a:buNone/>
            </a:lvl7pPr>
            <a:lvl8pPr marL="3024378" indent="0" algn="ctr">
              <a:buNone/>
            </a:lvl8pPr>
            <a:lvl9pPr marL="3456432" indent="0" algn="ctr">
              <a:buNone/>
            </a:lvl9pPr>
          </a:lstStyle>
          <a:p>
            <a:r>
              <a:rPr lang="en-US"/>
              <a:t>Click to edit Master subtitle style</a:t>
            </a:r>
          </a:p>
        </p:txBody>
      </p:sp>
      <p:sp>
        <p:nvSpPr>
          <p:cNvPr id="8" name="Title 7"/>
          <p:cNvSpPr>
            <a:spLocks noGrp="1"/>
          </p:cNvSpPr>
          <p:nvPr>
            <p:ph type="ctrTitle"/>
          </p:nvPr>
        </p:nvSpPr>
        <p:spPr>
          <a:xfrm>
            <a:off x="432038" y="1423662"/>
            <a:ext cx="7776687" cy="1389718"/>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F537DAFB-8248-4F97-BC58-0A76EBBA109E}"/>
              </a:ext>
            </a:extLst>
          </p:cNvPr>
          <p:cNvSpPr>
            <a:spLocks noGrp="1"/>
          </p:cNvSpPr>
          <p:nvPr>
            <p:ph type="dt" sz="half" idx="10"/>
          </p:nvPr>
        </p:nvSpPr>
        <p:spPr/>
        <p:txBody>
          <a:bodyPr/>
          <a:lstStyle>
            <a:lvl1pPr>
              <a:defRPr/>
            </a:lvl1pPr>
          </a:lstStyle>
          <a:p>
            <a:pPr defTabSz="864108">
              <a:defRPr/>
            </a:pPr>
            <a:fld id="{93B4DF8B-BA97-42EE-B287-56E556E3F462}" type="datetimeFigureOut">
              <a:rPr lang="en-GB" smtClean="0">
                <a:solidFill>
                  <a:srgbClr val="696464"/>
                </a:solidFill>
              </a:rPr>
              <a:pPr defTabSz="864108">
                <a:defRPr/>
              </a:pPr>
              <a:t>25/02/2020</a:t>
            </a:fld>
            <a:endParaRPr lang="en-GB">
              <a:solidFill>
                <a:srgbClr val="696464"/>
              </a:solidFill>
            </a:endParaRPr>
          </a:p>
        </p:txBody>
      </p:sp>
      <p:sp>
        <p:nvSpPr>
          <p:cNvPr id="12" name="Footer Placeholder 16">
            <a:extLst>
              <a:ext uri="{FF2B5EF4-FFF2-40B4-BE49-F238E27FC236}">
                <a16:creationId xmlns:a16="http://schemas.microsoft.com/office/drawing/2014/main" id="{3DB55AC9-06D3-4C94-B26F-E80AEF1FD331}"/>
              </a:ext>
            </a:extLst>
          </p:cNvPr>
          <p:cNvSpPr>
            <a:spLocks noGrp="1"/>
          </p:cNvSpPr>
          <p:nvPr>
            <p:ph type="ftr" sz="quarter" idx="11"/>
          </p:nvPr>
        </p:nvSpPr>
        <p:spPr/>
        <p:txBody>
          <a:bodyPr/>
          <a:lstStyle>
            <a:lvl1pPr>
              <a:defRPr/>
            </a:lvl1pPr>
          </a:lstStyle>
          <a:p>
            <a:pPr defTabSz="864108">
              <a:defRPr/>
            </a:pPr>
            <a:endParaRPr lang="en-GB">
              <a:solidFill>
                <a:srgbClr val="696464"/>
              </a:solidFill>
            </a:endParaRPr>
          </a:p>
        </p:txBody>
      </p:sp>
      <p:sp>
        <p:nvSpPr>
          <p:cNvPr id="13" name="Slide Number Placeholder 28">
            <a:extLst>
              <a:ext uri="{FF2B5EF4-FFF2-40B4-BE49-F238E27FC236}">
                <a16:creationId xmlns:a16="http://schemas.microsoft.com/office/drawing/2014/main" id="{2B0FC017-997C-4D12-84B8-6528CEF7A9F5}"/>
              </a:ext>
            </a:extLst>
          </p:cNvPr>
          <p:cNvSpPr>
            <a:spLocks noGrp="1"/>
          </p:cNvSpPr>
          <p:nvPr>
            <p:ph type="sldNum" sz="quarter" idx="12"/>
          </p:nvPr>
        </p:nvSpPr>
        <p:spPr/>
        <p:txBody>
          <a:bodyPr/>
          <a:lstStyle>
            <a:lvl1pPr>
              <a:defRPr/>
            </a:lvl1pPr>
          </a:lstStyle>
          <a:p>
            <a:pPr defTabSz="864108" fontAlgn="base">
              <a:spcBef>
                <a:spcPct val="0"/>
              </a:spcBef>
              <a:spcAft>
                <a:spcPct val="0"/>
              </a:spcAft>
            </a:pPr>
            <a:fld id="{9391FF5E-01AA-4C3A-A531-8CAAE6B6BF32}" type="slidenum">
              <a:rPr lang="en-GB" altLang="en-US" smtClean="0">
                <a:cs typeface="Arial" panose="020B0604020202020204" pitchFamily="34" charset="0"/>
              </a:rPr>
              <a:pPr defTabSz="864108" fontAlgn="base">
                <a:spcBef>
                  <a:spcPct val="0"/>
                </a:spcBef>
                <a:spcAft>
                  <a:spcPct val="0"/>
                </a:spcAft>
              </a:pPr>
              <a:t>‹#›</a:t>
            </a:fld>
            <a:endParaRPr lang="en-GB" altLang="en-US">
              <a:cs typeface="Arial" panose="020B0604020202020204" pitchFamily="34" charset="0"/>
            </a:endParaRPr>
          </a:p>
        </p:txBody>
      </p:sp>
    </p:spTree>
    <p:extLst>
      <p:ext uri="{BB962C8B-B14F-4D97-AF65-F5344CB8AC3E}">
        <p14:creationId xmlns:p14="http://schemas.microsoft.com/office/powerpoint/2010/main" val="13269129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864076" y="1368707"/>
            <a:ext cx="7344649" cy="43222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3FFFEE3-93F2-41B2-BE3B-14E3A5D339D5}"/>
              </a:ext>
            </a:extLst>
          </p:cNvPr>
          <p:cNvSpPr>
            <a:spLocks noGrp="1"/>
          </p:cNvSpPr>
          <p:nvPr>
            <p:ph type="dt" sz="half" idx="10"/>
          </p:nvPr>
        </p:nvSpPr>
        <p:spPr/>
        <p:txBody>
          <a:bodyPr/>
          <a:lstStyle>
            <a:lvl1pPr>
              <a:defRPr/>
            </a:lvl1pPr>
          </a:lstStyle>
          <a:p>
            <a:pPr defTabSz="864108">
              <a:defRPr/>
            </a:pPr>
            <a:fld id="{3CF35F0B-9DAF-4EF4-B398-A9ECED757CB0}" type="datetimeFigureOut">
              <a:rPr lang="en-GB" smtClean="0">
                <a:solidFill>
                  <a:srgbClr val="696464"/>
                </a:solidFill>
              </a:rPr>
              <a:pPr defTabSz="864108">
                <a:defRPr/>
              </a:pPr>
              <a:t>25/02/2020</a:t>
            </a:fld>
            <a:endParaRPr lang="en-GB">
              <a:solidFill>
                <a:srgbClr val="696464"/>
              </a:solidFill>
            </a:endParaRPr>
          </a:p>
        </p:txBody>
      </p:sp>
      <p:sp>
        <p:nvSpPr>
          <p:cNvPr id="5" name="Footer Placeholder 2">
            <a:extLst>
              <a:ext uri="{FF2B5EF4-FFF2-40B4-BE49-F238E27FC236}">
                <a16:creationId xmlns:a16="http://schemas.microsoft.com/office/drawing/2014/main" id="{76A8D1C6-29D1-4C7A-935F-B624B7CB739F}"/>
              </a:ext>
            </a:extLst>
          </p:cNvPr>
          <p:cNvSpPr>
            <a:spLocks noGrp="1"/>
          </p:cNvSpPr>
          <p:nvPr>
            <p:ph type="ftr" sz="quarter" idx="11"/>
          </p:nvPr>
        </p:nvSpPr>
        <p:spPr/>
        <p:txBody>
          <a:bodyPr/>
          <a:lstStyle>
            <a:lvl1pPr>
              <a:defRPr/>
            </a:lvl1pPr>
          </a:lstStyle>
          <a:p>
            <a:pPr defTabSz="864108">
              <a:defRPr/>
            </a:pPr>
            <a:endParaRPr lang="en-GB">
              <a:solidFill>
                <a:srgbClr val="696464"/>
              </a:solidFill>
            </a:endParaRPr>
          </a:p>
        </p:txBody>
      </p:sp>
      <p:sp>
        <p:nvSpPr>
          <p:cNvPr id="6" name="Slide Number Placeholder 22">
            <a:extLst>
              <a:ext uri="{FF2B5EF4-FFF2-40B4-BE49-F238E27FC236}">
                <a16:creationId xmlns:a16="http://schemas.microsoft.com/office/drawing/2014/main" id="{9FC3F344-2ADF-4CDF-9F28-DA4DB198CC76}"/>
              </a:ext>
            </a:extLst>
          </p:cNvPr>
          <p:cNvSpPr>
            <a:spLocks noGrp="1"/>
          </p:cNvSpPr>
          <p:nvPr>
            <p:ph type="sldNum" sz="quarter" idx="12"/>
          </p:nvPr>
        </p:nvSpPr>
        <p:spPr/>
        <p:txBody>
          <a:bodyPr/>
          <a:lstStyle>
            <a:lvl1pPr>
              <a:defRPr/>
            </a:lvl1pPr>
          </a:lstStyle>
          <a:p>
            <a:pPr defTabSz="864108" fontAlgn="base">
              <a:spcBef>
                <a:spcPct val="0"/>
              </a:spcBef>
              <a:spcAft>
                <a:spcPct val="0"/>
              </a:spcAft>
            </a:pPr>
            <a:fld id="{5D47A0CE-C533-4FA8-8F0A-C7D326EAB6B1}" type="slidenum">
              <a:rPr lang="en-GB" altLang="en-US" smtClean="0">
                <a:cs typeface="Arial" panose="020B0604020202020204" pitchFamily="34" charset="0"/>
              </a:rPr>
              <a:pPr defTabSz="864108" fontAlgn="base">
                <a:spcBef>
                  <a:spcPct val="0"/>
                </a:spcBef>
                <a:spcAft>
                  <a:spcPct val="0"/>
                </a:spcAft>
              </a:pPr>
              <a:t>‹#›</a:t>
            </a:fld>
            <a:endParaRPr lang="en-GB" altLang="en-US">
              <a:cs typeface="Arial" panose="020B0604020202020204" pitchFamily="34" charset="0"/>
            </a:endParaRPr>
          </a:p>
        </p:txBody>
      </p:sp>
    </p:spTree>
    <p:extLst>
      <p:ext uri="{BB962C8B-B14F-4D97-AF65-F5344CB8AC3E}">
        <p14:creationId xmlns:p14="http://schemas.microsoft.com/office/powerpoint/2010/main" val="230568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6D3AA344-C902-4E0A-A8BF-4C63F58C46E2}"/>
              </a:ext>
            </a:extLst>
          </p:cNvPr>
          <p:cNvSpPr>
            <a:spLocks noGrp="1"/>
          </p:cNvSpPr>
          <p:nvPr>
            <p:ph type="dt" sz="half" idx="10"/>
          </p:nvPr>
        </p:nvSpPr>
        <p:spPr/>
        <p:txBody>
          <a:bodyPr/>
          <a:lstStyle>
            <a:lvl1pPr>
              <a:defRPr/>
            </a:lvl1pPr>
          </a:lstStyle>
          <a:p>
            <a:pPr defTabSz="864108">
              <a:defRPr/>
            </a:pPr>
            <a:fld id="{98680CB0-1D14-49C8-9D5A-73F8087821F9}" type="datetimeFigureOut">
              <a:rPr lang="en-GB" smtClean="0">
                <a:solidFill>
                  <a:srgbClr val="696464"/>
                </a:solidFill>
              </a:rPr>
              <a:pPr defTabSz="864108">
                <a:defRPr/>
              </a:pPr>
              <a:t>25/02/2020</a:t>
            </a:fld>
            <a:endParaRPr lang="en-GB">
              <a:solidFill>
                <a:srgbClr val="696464"/>
              </a:solidFill>
            </a:endParaRPr>
          </a:p>
        </p:txBody>
      </p:sp>
      <p:sp>
        <p:nvSpPr>
          <p:cNvPr id="3" name="Footer Placeholder 2">
            <a:extLst>
              <a:ext uri="{FF2B5EF4-FFF2-40B4-BE49-F238E27FC236}">
                <a16:creationId xmlns:a16="http://schemas.microsoft.com/office/drawing/2014/main" id="{B82CFCB2-8F74-4677-B65A-5801EA1178E9}"/>
              </a:ext>
            </a:extLst>
          </p:cNvPr>
          <p:cNvSpPr>
            <a:spLocks noGrp="1"/>
          </p:cNvSpPr>
          <p:nvPr>
            <p:ph type="ftr" sz="quarter" idx="11"/>
          </p:nvPr>
        </p:nvSpPr>
        <p:spPr/>
        <p:txBody>
          <a:bodyPr/>
          <a:lstStyle>
            <a:lvl1pPr>
              <a:defRPr/>
            </a:lvl1pPr>
          </a:lstStyle>
          <a:p>
            <a:pPr defTabSz="864108">
              <a:defRPr/>
            </a:pPr>
            <a:endParaRPr lang="en-GB">
              <a:solidFill>
                <a:srgbClr val="696464"/>
              </a:solidFill>
            </a:endParaRPr>
          </a:p>
        </p:txBody>
      </p:sp>
      <p:sp>
        <p:nvSpPr>
          <p:cNvPr id="4" name="Slide Number Placeholder 22">
            <a:extLst>
              <a:ext uri="{FF2B5EF4-FFF2-40B4-BE49-F238E27FC236}">
                <a16:creationId xmlns:a16="http://schemas.microsoft.com/office/drawing/2014/main" id="{59AE77EE-DE58-4489-A675-131DC1F04480}"/>
              </a:ext>
            </a:extLst>
          </p:cNvPr>
          <p:cNvSpPr>
            <a:spLocks noGrp="1"/>
          </p:cNvSpPr>
          <p:nvPr>
            <p:ph type="sldNum" sz="quarter" idx="12"/>
          </p:nvPr>
        </p:nvSpPr>
        <p:spPr/>
        <p:txBody>
          <a:bodyPr/>
          <a:lstStyle>
            <a:lvl1pPr>
              <a:defRPr/>
            </a:lvl1pPr>
          </a:lstStyle>
          <a:p>
            <a:pPr defTabSz="864108" fontAlgn="base">
              <a:spcBef>
                <a:spcPct val="0"/>
              </a:spcBef>
              <a:spcAft>
                <a:spcPct val="0"/>
              </a:spcAft>
            </a:pPr>
            <a:fld id="{BD1B13D3-25AE-4E56-87E6-AEE8D1A93782}" type="slidenum">
              <a:rPr lang="en-GB" altLang="en-US" smtClean="0">
                <a:cs typeface="Arial" panose="020B0604020202020204" pitchFamily="34" charset="0"/>
              </a:rPr>
              <a:pPr defTabSz="864108" fontAlgn="base">
                <a:spcBef>
                  <a:spcPct val="0"/>
                </a:spcBef>
                <a:spcAft>
                  <a:spcPct val="0"/>
                </a:spcAft>
              </a:pPr>
              <a:t>‹#›</a:t>
            </a:fld>
            <a:endParaRPr lang="en-GB" altLang="en-US">
              <a:cs typeface="Arial" panose="020B0604020202020204" pitchFamily="34" charset="0"/>
            </a:endParaRPr>
          </a:p>
        </p:txBody>
      </p:sp>
    </p:spTree>
    <p:extLst>
      <p:ext uri="{BB962C8B-B14F-4D97-AF65-F5344CB8AC3E}">
        <p14:creationId xmlns:p14="http://schemas.microsoft.com/office/powerpoint/2010/main" val="100047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38" y="6009106"/>
            <a:ext cx="2016178" cy="345178"/>
          </a:xfrm>
          <a:prstGeom prst="rect">
            <a:avLst/>
          </a:prstGeom>
        </p:spPr>
        <p:txBody>
          <a:bodyPr/>
          <a:lstStyle/>
          <a:p>
            <a:fld id="{6F382406-97AF-468B-B089-56DE61E2A0CA}" type="datetimeFigureOut">
              <a:rPr lang="en-GB" smtClean="0"/>
              <a:t>25/02/2020</a:t>
            </a:fld>
            <a:endParaRPr lang="en-GB"/>
          </a:p>
        </p:txBody>
      </p:sp>
      <p:sp>
        <p:nvSpPr>
          <p:cNvPr id="3" name="Footer Placeholder 2"/>
          <p:cNvSpPr>
            <a:spLocks noGrp="1"/>
          </p:cNvSpPr>
          <p:nvPr>
            <p:ph type="ftr" sz="quarter" idx="11"/>
          </p:nvPr>
        </p:nvSpPr>
        <p:spPr>
          <a:xfrm>
            <a:off x="2952261" y="6009106"/>
            <a:ext cx="2736242" cy="345178"/>
          </a:xfrm>
          <a:prstGeom prst="rect">
            <a:avLst/>
          </a:prstGeom>
        </p:spPr>
        <p:txBody>
          <a:bodyPr/>
          <a:lstStyle/>
          <a:p>
            <a:endParaRPr lang="en-GB"/>
          </a:p>
        </p:txBody>
      </p:sp>
      <p:sp>
        <p:nvSpPr>
          <p:cNvPr id="4" name="Slide Number Placeholder 3"/>
          <p:cNvSpPr>
            <a:spLocks noGrp="1"/>
          </p:cNvSpPr>
          <p:nvPr>
            <p:ph type="sldNum" sz="quarter" idx="12"/>
          </p:nvPr>
        </p:nvSpPr>
        <p:spPr>
          <a:xfrm>
            <a:off x="6192547" y="6009106"/>
            <a:ext cx="2016178" cy="345178"/>
          </a:xfrm>
          <a:prstGeom prst="rect">
            <a:avLst/>
          </a:prstGeom>
        </p:spPr>
        <p:txBody>
          <a:bodyPr/>
          <a:lstStyle/>
          <a:p>
            <a:fld id="{F07DC1CC-359A-4900-9596-B4EF2F23A48C}" type="slidenum">
              <a:rPr lang="en-GB" smtClean="0"/>
              <a:t>‹#›</a:t>
            </a:fld>
            <a:endParaRPr lang="en-GB"/>
          </a:p>
        </p:txBody>
      </p:sp>
    </p:spTree>
    <p:extLst>
      <p:ext uri="{BB962C8B-B14F-4D97-AF65-F5344CB8AC3E}">
        <p14:creationId xmlns:p14="http://schemas.microsoft.com/office/powerpoint/2010/main" val="122477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2/25/2020</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38" y="6009106"/>
            <a:ext cx="2016178" cy="345178"/>
          </a:xfrm>
          <a:prstGeom prst="rect">
            <a:avLst/>
          </a:prstGeom>
        </p:spPr>
        <p:txBody>
          <a:bodyPr/>
          <a:lstStyle/>
          <a:p>
            <a:fld id="{6F382406-97AF-468B-B089-56DE61E2A0CA}" type="datetimeFigureOut">
              <a:rPr lang="en-GB" smtClean="0"/>
              <a:t>25/02/2020</a:t>
            </a:fld>
            <a:endParaRPr lang="en-GB"/>
          </a:p>
        </p:txBody>
      </p:sp>
      <p:sp>
        <p:nvSpPr>
          <p:cNvPr id="3" name="Footer Placeholder 2"/>
          <p:cNvSpPr>
            <a:spLocks noGrp="1"/>
          </p:cNvSpPr>
          <p:nvPr>
            <p:ph type="ftr" sz="quarter" idx="11"/>
          </p:nvPr>
        </p:nvSpPr>
        <p:spPr>
          <a:xfrm>
            <a:off x="2952261" y="6009106"/>
            <a:ext cx="2736242" cy="345178"/>
          </a:xfrm>
          <a:prstGeom prst="rect">
            <a:avLst/>
          </a:prstGeom>
        </p:spPr>
        <p:txBody>
          <a:bodyPr/>
          <a:lstStyle/>
          <a:p>
            <a:endParaRPr lang="en-GB"/>
          </a:p>
        </p:txBody>
      </p:sp>
      <p:sp>
        <p:nvSpPr>
          <p:cNvPr id="4" name="Slide Number Placeholder 3"/>
          <p:cNvSpPr>
            <a:spLocks noGrp="1"/>
          </p:cNvSpPr>
          <p:nvPr>
            <p:ph type="sldNum" sz="quarter" idx="12"/>
          </p:nvPr>
        </p:nvSpPr>
        <p:spPr>
          <a:xfrm>
            <a:off x="6192547" y="6009106"/>
            <a:ext cx="2016178" cy="345178"/>
          </a:xfrm>
          <a:prstGeom prst="rect">
            <a:avLst/>
          </a:prstGeom>
        </p:spPr>
        <p:txBody>
          <a:bodyPr/>
          <a:lstStyle/>
          <a:p>
            <a:fld id="{F07DC1CC-359A-4900-9596-B4EF2F23A48C}" type="slidenum">
              <a:rPr lang="en-GB" smtClean="0"/>
              <a:t>‹#›</a:t>
            </a:fld>
            <a:endParaRPr lang="en-GB"/>
          </a:p>
        </p:txBody>
      </p:sp>
    </p:spTree>
    <p:extLst>
      <p:ext uri="{BB962C8B-B14F-4D97-AF65-F5344CB8AC3E}">
        <p14:creationId xmlns:p14="http://schemas.microsoft.com/office/powerpoint/2010/main" val="240037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78941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609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p:spPr>
        <p:txBody>
          <a:bodyPr/>
          <a:lstStyle/>
          <a:p>
            <a:r>
              <a:rPr lang="en-US"/>
              <a:t>Click to edit Master title style</a:t>
            </a:r>
            <a:endParaRPr lang="en-GB"/>
          </a:p>
        </p:txBody>
      </p:sp>
      <p:sp>
        <p:nvSpPr>
          <p:cNvPr id="3" name="Subtitle 2"/>
          <p:cNvSpPr>
            <a:spLocks noGrp="1"/>
          </p:cNvSpPr>
          <p:nvPr>
            <p:ph type="subTitle" idx="1"/>
          </p:nvPr>
        </p:nvSpPr>
        <p:spPr>
          <a:xfrm>
            <a:off x="1296115" y="3673898"/>
            <a:ext cx="6048534" cy="1656856"/>
          </a:xfrm>
        </p:spPr>
        <p:txBody>
          <a:bodyPr/>
          <a:lstStyle>
            <a:lvl1pPr marL="0" indent="0" algn="ctr">
              <a:buNone/>
              <a:defRPr>
                <a:solidFill>
                  <a:schemeClr val="tx1">
                    <a:tint val="75000"/>
                  </a:schemeClr>
                </a:solidFill>
              </a:defRPr>
            </a:lvl1pPr>
            <a:lvl2pPr marL="432054" indent="0" algn="ctr">
              <a:buNone/>
              <a:defRPr>
                <a:solidFill>
                  <a:schemeClr val="tx1">
                    <a:tint val="75000"/>
                  </a:schemeClr>
                </a:solidFill>
              </a:defRPr>
            </a:lvl2pPr>
            <a:lvl3pPr marL="864108" indent="0" algn="ctr">
              <a:buNone/>
              <a:defRPr>
                <a:solidFill>
                  <a:schemeClr val="tx1">
                    <a:tint val="75000"/>
                  </a:schemeClr>
                </a:solidFill>
              </a:defRPr>
            </a:lvl3pPr>
            <a:lvl4pPr marL="1296162" indent="0" algn="ctr">
              <a:buNone/>
              <a:defRPr>
                <a:solidFill>
                  <a:schemeClr val="tx1">
                    <a:tint val="75000"/>
                  </a:schemeClr>
                </a:solidFill>
              </a:defRPr>
            </a:lvl4pPr>
            <a:lvl5pPr marL="1728216" indent="0" algn="ctr">
              <a:buNone/>
              <a:defRPr>
                <a:solidFill>
                  <a:schemeClr val="tx1">
                    <a:tint val="75000"/>
                  </a:schemeClr>
                </a:solidFill>
              </a:defRPr>
            </a:lvl5pPr>
            <a:lvl6pPr marL="2160270" indent="0" algn="ctr">
              <a:buNone/>
              <a:defRPr>
                <a:solidFill>
                  <a:schemeClr val="tx1">
                    <a:tint val="75000"/>
                  </a:schemeClr>
                </a:solidFill>
              </a:defRPr>
            </a:lvl6pPr>
            <a:lvl7pPr marL="2592324" indent="0" algn="ctr">
              <a:buNone/>
              <a:defRPr>
                <a:solidFill>
                  <a:schemeClr val="tx1">
                    <a:tint val="75000"/>
                  </a:schemeClr>
                </a:solidFill>
              </a:defRPr>
            </a:lvl7pPr>
            <a:lvl8pPr marL="3024378" indent="0" algn="ctr">
              <a:buNone/>
              <a:defRPr>
                <a:solidFill>
                  <a:schemeClr val="tx1">
                    <a:tint val="75000"/>
                  </a:schemeClr>
                </a:solidFill>
              </a:defRPr>
            </a:lvl8pPr>
            <a:lvl9pPr marL="34564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864108"/>
            <a:fld id="{A08A13C6-BB34-4A70-890B-A3E31947A424}" type="datetimeFigureOut">
              <a:rPr lang="en-GB" smtClean="0">
                <a:solidFill>
                  <a:prstClr val="black">
                    <a:tint val="75000"/>
                  </a:prstClr>
                </a:solidFill>
              </a:rPr>
              <a:pPr defTabSz="864108"/>
              <a:t>25/02/2020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864108"/>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64108"/>
            <a:fld id="{1A25EA27-1BF8-4255-A05F-0BBCD562BF12}" type="slidenum">
              <a:rPr lang="en-GB" smtClean="0">
                <a:solidFill>
                  <a:prstClr val="black">
                    <a:tint val="75000"/>
                  </a:prstClr>
                </a:solidFill>
              </a:rPr>
              <a:pPr defTabSz="864108"/>
              <a:t>‹#›</a:t>
            </a:fld>
            <a:endParaRPr lang="en-GB" dirty="0">
              <a:solidFill>
                <a:prstClr val="black">
                  <a:tint val="75000"/>
                </a:prstClr>
              </a:solidFill>
            </a:endParaRPr>
          </a:p>
        </p:txBody>
      </p:sp>
    </p:spTree>
    <p:extLst>
      <p:ext uri="{BB962C8B-B14F-4D97-AF65-F5344CB8AC3E}">
        <p14:creationId xmlns:p14="http://schemas.microsoft.com/office/powerpoint/2010/main" val="3345729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651" r:id="rId1"/>
    <p:sldLayoutId id="2147483666"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65" r:id="rId3"/>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0"/>
            <a:ext cx="8636342"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57730770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0"/>
            <a:ext cx="8644128" cy="6486144"/>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164922901"/>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38" y="259635"/>
            <a:ext cx="7776687" cy="10805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32038" y="1512782"/>
            <a:ext cx="7776687" cy="42787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32038" y="6009106"/>
            <a:ext cx="2016178" cy="345178"/>
          </a:xfrm>
          <a:prstGeom prst="rect">
            <a:avLst/>
          </a:prstGeom>
        </p:spPr>
        <p:txBody>
          <a:bodyPr vert="horz" lIns="91440" tIns="45720" rIns="91440" bIns="45720" rtlCol="0" anchor="ctr"/>
          <a:lstStyle>
            <a:lvl1pPr algn="l">
              <a:defRPr sz="1134">
                <a:solidFill>
                  <a:schemeClr val="tx1">
                    <a:tint val="75000"/>
                  </a:schemeClr>
                </a:solidFill>
              </a:defRPr>
            </a:lvl1pPr>
          </a:lstStyle>
          <a:p>
            <a:fld id="{A08A13C6-BB34-4A70-890B-A3E31947A424}" type="datetimeFigureOut">
              <a:rPr lang="en-GB" smtClean="0"/>
              <a:t>25/02/2020</a:t>
            </a:fld>
            <a:endParaRPr lang="en-GB" dirty="0"/>
          </a:p>
        </p:txBody>
      </p:sp>
      <p:sp>
        <p:nvSpPr>
          <p:cNvPr id="5" name="Footer Placeholder 4"/>
          <p:cNvSpPr>
            <a:spLocks noGrp="1"/>
          </p:cNvSpPr>
          <p:nvPr>
            <p:ph type="ftr" sz="quarter" idx="3"/>
          </p:nvPr>
        </p:nvSpPr>
        <p:spPr>
          <a:xfrm>
            <a:off x="2952261" y="6009106"/>
            <a:ext cx="2736242" cy="345178"/>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192547" y="6009106"/>
            <a:ext cx="2016178" cy="345178"/>
          </a:xfrm>
          <a:prstGeom prst="rect">
            <a:avLst/>
          </a:prstGeom>
        </p:spPr>
        <p:txBody>
          <a:bodyPr vert="horz" lIns="91440" tIns="45720" rIns="91440" bIns="45720" rtlCol="0" anchor="ctr"/>
          <a:lstStyle>
            <a:lvl1pPr algn="r">
              <a:defRPr sz="1134">
                <a:solidFill>
                  <a:schemeClr val="tx1">
                    <a:tint val="75000"/>
                  </a:schemeClr>
                </a:solidFill>
              </a:defRPr>
            </a:lvl1pPr>
          </a:lstStyle>
          <a:p>
            <a:fld id="{1A25EA27-1BF8-4255-A05F-0BBCD562BF12}" type="slidenum">
              <a:rPr lang="en-GB" smtClean="0"/>
              <a:t>‹#›</a:t>
            </a:fld>
            <a:endParaRPr lang="en-GB" dirty="0"/>
          </a:p>
        </p:txBody>
      </p:sp>
    </p:spTree>
    <p:extLst>
      <p:ext uri="{BB962C8B-B14F-4D97-AF65-F5344CB8AC3E}">
        <p14:creationId xmlns:p14="http://schemas.microsoft.com/office/powerpoint/2010/main" val="3149089859"/>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864108" rtl="0" eaLnBrk="1" latinLnBrk="0" hangingPunct="1">
        <a:spcBef>
          <a:spcPct val="0"/>
        </a:spcBef>
        <a:buNone/>
        <a:defRPr sz="4158" kern="1200">
          <a:solidFill>
            <a:schemeClr val="tx1"/>
          </a:solidFill>
          <a:latin typeface="+mj-lt"/>
          <a:ea typeface="+mj-ea"/>
          <a:cs typeface="+mj-cs"/>
        </a:defRPr>
      </a:lvl1pPr>
    </p:titleStyle>
    <p:bodyStyle>
      <a:lvl1pPr marL="324041" indent="-324041" algn="l" defTabSz="864108" rtl="0" eaLnBrk="1" latinLnBrk="0" hangingPunct="1">
        <a:spcBef>
          <a:spcPct val="20000"/>
        </a:spcBef>
        <a:buFont typeface="Arial" panose="020B0604020202020204" pitchFamily="34" charset="0"/>
        <a:buChar char="•"/>
        <a:defRPr sz="3024" kern="1200">
          <a:solidFill>
            <a:schemeClr val="tx1"/>
          </a:solidFill>
          <a:latin typeface="+mn-lt"/>
          <a:ea typeface="+mn-ea"/>
          <a:cs typeface="+mn-cs"/>
        </a:defRPr>
      </a:lvl1pPr>
      <a:lvl2pPr marL="702088" indent="-270034" algn="l" defTabSz="864108" rtl="0" eaLnBrk="1" latinLnBrk="0" hangingPunct="1">
        <a:spcBef>
          <a:spcPct val="20000"/>
        </a:spcBef>
        <a:buFont typeface="Arial" panose="020B0604020202020204" pitchFamily="34" charset="0"/>
        <a:buChar char="–"/>
        <a:defRPr sz="2646" kern="1200">
          <a:solidFill>
            <a:schemeClr val="tx1"/>
          </a:solidFill>
          <a:latin typeface="+mn-lt"/>
          <a:ea typeface="+mn-ea"/>
          <a:cs typeface="+mn-cs"/>
        </a:defRPr>
      </a:lvl2pPr>
      <a:lvl3pPr marL="1080135" indent="-216027" algn="l" defTabSz="864108" rtl="0" eaLnBrk="1" latinLnBrk="0" hangingPunct="1">
        <a:spcBef>
          <a:spcPct val="20000"/>
        </a:spcBef>
        <a:buFont typeface="Arial" panose="020B0604020202020204" pitchFamily="34" charset="0"/>
        <a:buChar char="•"/>
        <a:defRPr sz="2268" kern="1200">
          <a:solidFill>
            <a:schemeClr val="tx1"/>
          </a:solidFill>
          <a:latin typeface="+mn-lt"/>
          <a:ea typeface="+mn-ea"/>
          <a:cs typeface="+mn-cs"/>
        </a:defRPr>
      </a:lvl3pPr>
      <a:lvl4pPr marL="1512189"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4pPr>
      <a:lvl5pPr marL="1944243"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5pPr>
      <a:lvl6pPr marL="2376297"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6pPr>
      <a:lvl7pPr marL="2808351"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7pPr>
      <a:lvl8pPr marL="3240405"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8pPr>
      <a:lvl9pPr marL="3672459" indent="-216027" algn="l" defTabSz="864108" rtl="0" eaLnBrk="1" latinLnBrk="0" hangingPunct="1">
        <a:spcBef>
          <a:spcPct val="20000"/>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001" y="-6754"/>
            <a:ext cx="8658765" cy="98450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6408" tIns="43204" rIns="86408" bIns="43204" anchor="t" compatLnSpc="1"/>
          <a:lstStyle/>
          <a:p>
            <a:pPr marL="0" algn="l" rtl="0" eaLnBrk="1" latinLnBrk="0" hangingPunct="1"/>
            <a:endParaRPr kumimoji="0" lang="en-US" sz="1607">
              <a:solidFill>
                <a:schemeClr val="tx1"/>
              </a:solidFill>
              <a:latin typeface="+mn-lt"/>
              <a:ea typeface="+mn-ea"/>
              <a:cs typeface="+mn-cs"/>
            </a:endParaRPr>
          </a:p>
        </p:txBody>
      </p:sp>
      <p:sp>
        <p:nvSpPr>
          <p:cNvPr id="8" name="Freeform 7"/>
          <p:cNvSpPr>
            <a:spLocks/>
          </p:cNvSpPr>
          <p:nvPr/>
        </p:nvSpPr>
        <p:spPr bwMode="auto">
          <a:xfrm>
            <a:off x="4140366" y="-6753"/>
            <a:ext cx="4500397" cy="6033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6408" tIns="43204" rIns="86408" bIns="43204" anchor="t" compatLnSpc="1"/>
          <a:lstStyle/>
          <a:p>
            <a:pPr marL="0" algn="l" rtl="0" eaLnBrk="1" latinLnBrk="0" hangingPunct="1"/>
            <a:endParaRPr kumimoji="0" lang="en-US" sz="1607">
              <a:solidFill>
                <a:schemeClr val="tx1"/>
              </a:solidFill>
              <a:latin typeface="+mn-lt"/>
              <a:ea typeface="+mn-ea"/>
              <a:cs typeface="+mn-cs"/>
            </a:endParaRPr>
          </a:p>
        </p:txBody>
      </p:sp>
      <p:sp>
        <p:nvSpPr>
          <p:cNvPr id="9" name="Title Placeholder 8"/>
          <p:cNvSpPr>
            <a:spLocks noGrp="1"/>
          </p:cNvSpPr>
          <p:nvPr>
            <p:ph type="title"/>
          </p:nvPr>
        </p:nvSpPr>
        <p:spPr>
          <a:xfrm>
            <a:off x="432038" y="665624"/>
            <a:ext cx="7776687" cy="1080558"/>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32038" y="1829745"/>
            <a:ext cx="7776687" cy="414934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32038" y="6009106"/>
            <a:ext cx="2016178" cy="345178"/>
          </a:xfrm>
          <a:prstGeom prst="rect">
            <a:avLst/>
          </a:prstGeom>
        </p:spPr>
        <p:txBody>
          <a:bodyPr vert="horz" lIns="0" tIns="0" rIns="0" bIns="0" anchor="b"/>
          <a:lstStyle>
            <a:lvl1pPr algn="l" eaLnBrk="1" latinLnBrk="0" hangingPunct="1">
              <a:defRPr kumimoji="0" sz="1134">
                <a:solidFill>
                  <a:schemeClr val="tx2">
                    <a:shade val="90000"/>
                  </a:schemeClr>
                </a:solidFill>
              </a:defRPr>
            </a:lvl1pPr>
          </a:lstStyle>
          <a:p>
            <a:fld id="{4D1ADC64-576E-4C66-9011-44BF6FE87416}" type="datetimeFigureOut">
              <a:rPr lang="en-GB" smtClean="0"/>
              <a:t>25/02/2020</a:t>
            </a:fld>
            <a:endParaRPr lang="en-GB"/>
          </a:p>
        </p:txBody>
      </p:sp>
      <p:sp>
        <p:nvSpPr>
          <p:cNvPr id="22" name="Footer Placeholder 21"/>
          <p:cNvSpPr>
            <a:spLocks noGrp="1"/>
          </p:cNvSpPr>
          <p:nvPr>
            <p:ph type="ftr" sz="quarter" idx="3"/>
          </p:nvPr>
        </p:nvSpPr>
        <p:spPr>
          <a:xfrm>
            <a:off x="2520222" y="6009106"/>
            <a:ext cx="3168280" cy="345178"/>
          </a:xfrm>
          <a:prstGeom prst="rect">
            <a:avLst/>
          </a:prstGeom>
        </p:spPr>
        <p:txBody>
          <a:bodyPr vert="horz" lIns="0" tIns="0" rIns="0" bIns="0" anchor="b"/>
          <a:lstStyle>
            <a:lvl1pPr algn="l" eaLnBrk="1" latinLnBrk="0" hangingPunct="1">
              <a:defRPr kumimoji="0" sz="1134">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488661" y="6009106"/>
            <a:ext cx="720064" cy="345178"/>
          </a:xfrm>
          <a:prstGeom prst="rect">
            <a:avLst/>
          </a:prstGeom>
        </p:spPr>
        <p:txBody>
          <a:bodyPr vert="horz" lIns="0" tIns="0" rIns="0" bIns="0" anchor="b"/>
          <a:lstStyle>
            <a:lvl1pPr algn="r" eaLnBrk="1" latinLnBrk="0" hangingPunct="1">
              <a:defRPr kumimoji="0" sz="1134">
                <a:solidFill>
                  <a:schemeClr val="tx2">
                    <a:shade val="90000"/>
                  </a:schemeClr>
                </a:solidFill>
              </a:defRPr>
            </a:lvl1pPr>
          </a:lstStyle>
          <a:p>
            <a:fld id="{E48BCABE-6F67-42C6-92C6-417D563C6B8B}" type="slidenum">
              <a:rPr lang="en-GB" smtClean="0"/>
              <a:t>‹#›</a:t>
            </a:fld>
            <a:endParaRPr lang="en-GB"/>
          </a:p>
        </p:txBody>
      </p:sp>
      <p:grpSp>
        <p:nvGrpSpPr>
          <p:cNvPr id="2" name="Group 1"/>
          <p:cNvGrpSpPr/>
          <p:nvPr/>
        </p:nvGrpSpPr>
        <p:grpSpPr>
          <a:xfrm>
            <a:off x="-17971" y="191351"/>
            <a:ext cx="8675300" cy="61375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607"/>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607"/>
            </a:p>
          </p:txBody>
        </p:sp>
      </p:grpSp>
    </p:spTree>
    <p:extLst>
      <p:ext uri="{BB962C8B-B14F-4D97-AF65-F5344CB8AC3E}">
        <p14:creationId xmlns:p14="http://schemas.microsoft.com/office/powerpoint/2010/main" val="445421199"/>
      </p:ext>
    </p:extLst>
  </p:cSld>
  <p:clrMap bg1="dk1" tx1="lt1" bg2="dk2" tx2="lt2" accent1="accent1" accent2="accent2" accent3="accent3" accent4="accent4" accent5="accent5" accent6="accent6" hlink="hlink" folHlink="folHlink"/>
  <p:sldLayoutIdLst>
    <p:sldLayoutId id="2147483670" r:id="rId1"/>
    <p:sldLayoutId id="2147483671" r:id="rId2"/>
  </p:sldLayoutIdLst>
  <p:txStyles>
    <p:titleStyle>
      <a:lvl1pPr algn="l" rtl="0" eaLnBrk="1" latinLnBrk="0" hangingPunct="1">
        <a:spcBef>
          <a:spcPct val="0"/>
        </a:spcBef>
        <a:buNone/>
        <a:defRPr kumimoji="0" sz="4725" b="0" kern="1200">
          <a:ln>
            <a:noFill/>
          </a:ln>
          <a:solidFill>
            <a:schemeClr val="tx2"/>
          </a:solidFill>
          <a:effectLst/>
          <a:latin typeface="+mj-lt"/>
          <a:ea typeface="+mj-ea"/>
          <a:cs typeface="+mj-cs"/>
        </a:defRPr>
      </a:lvl1pPr>
    </p:titleStyle>
    <p:bodyStyle>
      <a:lvl1pPr marL="259232" indent="-259232" algn="l" rtl="0" eaLnBrk="1" latinLnBrk="0" hangingPunct="1">
        <a:spcBef>
          <a:spcPct val="20000"/>
        </a:spcBef>
        <a:buClr>
          <a:schemeClr val="accent3"/>
        </a:buClr>
        <a:buSzPct val="95000"/>
        <a:buFont typeface="Wingdings 2"/>
        <a:buChar char=""/>
        <a:defRPr kumimoji="0" sz="2457" kern="1200">
          <a:solidFill>
            <a:schemeClr val="tx1"/>
          </a:solidFill>
          <a:latin typeface="+mn-lt"/>
          <a:ea typeface="+mn-ea"/>
          <a:cs typeface="+mn-cs"/>
        </a:defRPr>
      </a:lvl1pPr>
      <a:lvl2pPr marL="604876" indent="-233309" algn="l" rtl="0" eaLnBrk="1" latinLnBrk="0" hangingPunct="1">
        <a:spcBef>
          <a:spcPct val="20000"/>
        </a:spcBef>
        <a:buClr>
          <a:schemeClr val="accent1"/>
        </a:buClr>
        <a:buSzPct val="85000"/>
        <a:buFont typeface="Wingdings 2"/>
        <a:buChar char=""/>
        <a:defRPr kumimoji="0" sz="2268" kern="1200">
          <a:solidFill>
            <a:schemeClr val="tx1"/>
          </a:solidFill>
          <a:latin typeface="+mn-lt"/>
          <a:ea typeface="+mn-ea"/>
          <a:cs typeface="+mn-cs"/>
        </a:defRPr>
      </a:lvl2pPr>
      <a:lvl3pPr marL="864108" indent="-233309" algn="l" rtl="0" eaLnBrk="1" latinLnBrk="0" hangingPunct="1">
        <a:spcBef>
          <a:spcPct val="20000"/>
        </a:spcBef>
        <a:buClr>
          <a:schemeClr val="accent2"/>
        </a:buClr>
        <a:buSzPct val="70000"/>
        <a:buFont typeface="Wingdings 2"/>
        <a:buChar char=""/>
        <a:defRPr kumimoji="0" sz="1985" kern="1200">
          <a:solidFill>
            <a:schemeClr val="tx1"/>
          </a:solidFill>
          <a:latin typeface="+mn-lt"/>
          <a:ea typeface="+mn-ea"/>
          <a:cs typeface="+mn-cs"/>
        </a:defRPr>
      </a:lvl3pPr>
      <a:lvl4pPr marL="1123340" indent="-198745" algn="l" rtl="0" eaLnBrk="1" latinLnBrk="0" hangingPunct="1">
        <a:spcBef>
          <a:spcPct val="20000"/>
        </a:spcBef>
        <a:buClr>
          <a:schemeClr val="accent3"/>
        </a:buClr>
        <a:buSzPct val="65000"/>
        <a:buFont typeface="Wingdings 2"/>
        <a:buChar char=""/>
        <a:defRPr kumimoji="0" sz="1890" kern="1200">
          <a:solidFill>
            <a:schemeClr val="tx1"/>
          </a:solidFill>
          <a:latin typeface="+mn-lt"/>
          <a:ea typeface="+mn-ea"/>
          <a:cs typeface="+mn-cs"/>
        </a:defRPr>
      </a:lvl4pPr>
      <a:lvl5pPr marL="1382573" indent="-198745" algn="l" rtl="0" eaLnBrk="1" latinLnBrk="0" hangingPunct="1">
        <a:spcBef>
          <a:spcPct val="20000"/>
        </a:spcBef>
        <a:buClr>
          <a:schemeClr val="accent4"/>
        </a:buClr>
        <a:buSzPct val="65000"/>
        <a:buFont typeface="Wingdings 2"/>
        <a:buChar char=""/>
        <a:defRPr kumimoji="0" sz="1890" kern="1200">
          <a:solidFill>
            <a:schemeClr val="tx1"/>
          </a:solidFill>
          <a:latin typeface="+mn-lt"/>
          <a:ea typeface="+mn-ea"/>
          <a:cs typeface="+mn-cs"/>
        </a:defRPr>
      </a:lvl5pPr>
      <a:lvl6pPr marL="1641805" indent="-198745" algn="l" rtl="0" eaLnBrk="1" latinLnBrk="0" hangingPunct="1">
        <a:spcBef>
          <a:spcPct val="20000"/>
        </a:spcBef>
        <a:buClr>
          <a:schemeClr val="accent5"/>
        </a:buClr>
        <a:buSzPct val="80000"/>
        <a:buFont typeface="Wingdings 2"/>
        <a:buChar char=""/>
        <a:defRPr kumimoji="0" sz="1701" kern="1200">
          <a:solidFill>
            <a:schemeClr val="tx1"/>
          </a:solidFill>
          <a:latin typeface="+mn-lt"/>
          <a:ea typeface="+mn-ea"/>
          <a:cs typeface="+mn-cs"/>
        </a:defRPr>
      </a:lvl6pPr>
      <a:lvl7pPr marL="1814627" indent="-172822" algn="l" rtl="0" eaLnBrk="1" latinLnBrk="0" hangingPunct="1">
        <a:spcBef>
          <a:spcPct val="20000"/>
        </a:spcBef>
        <a:buClr>
          <a:schemeClr val="accent6"/>
        </a:buClr>
        <a:buSzPct val="80000"/>
        <a:buFont typeface="Wingdings 2"/>
        <a:buChar char=""/>
        <a:defRPr kumimoji="0" sz="1512" kern="1200" baseline="0">
          <a:solidFill>
            <a:schemeClr val="tx1"/>
          </a:solidFill>
          <a:latin typeface="+mn-lt"/>
          <a:ea typeface="+mn-ea"/>
          <a:cs typeface="+mn-cs"/>
        </a:defRPr>
      </a:lvl7pPr>
      <a:lvl8pPr marL="2073859" indent="-172822" algn="l" rtl="0" eaLnBrk="1" latinLnBrk="0" hangingPunct="1">
        <a:spcBef>
          <a:spcPct val="20000"/>
        </a:spcBef>
        <a:buClr>
          <a:schemeClr val="tx2"/>
        </a:buClr>
        <a:buChar char="•"/>
        <a:defRPr kumimoji="0" sz="1512" kern="1200">
          <a:solidFill>
            <a:schemeClr val="tx1"/>
          </a:solidFill>
          <a:latin typeface="+mn-lt"/>
          <a:ea typeface="+mn-ea"/>
          <a:cs typeface="+mn-cs"/>
        </a:defRPr>
      </a:lvl8pPr>
      <a:lvl9pPr marL="2333092" indent="-172822" algn="l" rtl="0" eaLnBrk="1" latinLnBrk="0" hangingPunct="1">
        <a:spcBef>
          <a:spcPct val="20000"/>
        </a:spcBef>
        <a:buClr>
          <a:schemeClr val="tx2"/>
        </a:buClr>
        <a:buFontTx/>
        <a:buChar char="•"/>
        <a:defRPr kumimoji="0" sz="132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2054" algn="l" rtl="0" eaLnBrk="1" latinLnBrk="0" hangingPunct="1">
        <a:defRPr kumimoji="0" kern="1200">
          <a:solidFill>
            <a:schemeClr val="tx1"/>
          </a:solidFill>
          <a:latin typeface="+mn-lt"/>
          <a:ea typeface="+mn-ea"/>
          <a:cs typeface="+mn-cs"/>
        </a:defRPr>
      </a:lvl2pPr>
      <a:lvl3pPr marL="864108" algn="l" rtl="0" eaLnBrk="1" latinLnBrk="0" hangingPunct="1">
        <a:defRPr kumimoji="0" kern="1200">
          <a:solidFill>
            <a:schemeClr val="tx1"/>
          </a:solidFill>
          <a:latin typeface="+mn-lt"/>
          <a:ea typeface="+mn-ea"/>
          <a:cs typeface="+mn-cs"/>
        </a:defRPr>
      </a:lvl3pPr>
      <a:lvl4pPr marL="1296162" algn="l" rtl="0" eaLnBrk="1" latinLnBrk="0" hangingPunct="1">
        <a:defRPr kumimoji="0" kern="1200">
          <a:solidFill>
            <a:schemeClr val="tx1"/>
          </a:solidFill>
          <a:latin typeface="+mn-lt"/>
          <a:ea typeface="+mn-ea"/>
          <a:cs typeface="+mn-cs"/>
        </a:defRPr>
      </a:lvl4pPr>
      <a:lvl5pPr marL="1728216" algn="l" rtl="0" eaLnBrk="1" latinLnBrk="0" hangingPunct="1">
        <a:defRPr kumimoji="0" kern="1200">
          <a:solidFill>
            <a:schemeClr val="tx1"/>
          </a:solidFill>
          <a:latin typeface="+mn-lt"/>
          <a:ea typeface="+mn-ea"/>
          <a:cs typeface="+mn-cs"/>
        </a:defRPr>
      </a:lvl5pPr>
      <a:lvl6pPr marL="2160270" algn="l" rtl="0" eaLnBrk="1" latinLnBrk="0" hangingPunct="1">
        <a:defRPr kumimoji="0" kern="1200">
          <a:solidFill>
            <a:schemeClr val="tx1"/>
          </a:solidFill>
          <a:latin typeface="+mn-lt"/>
          <a:ea typeface="+mn-ea"/>
          <a:cs typeface="+mn-cs"/>
        </a:defRPr>
      </a:lvl6pPr>
      <a:lvl7pPr marL="2592324" algn="l" rtl="0" eaLnBrk="1" latinLnBrk="0" hangingPunct="1">
        <a:defRPr kumimoji="0" kern="1200">
          <a:solidFill>
            <a:schemeClr val="tx1"/>
          </a:solidFill>
          <a:latin typeface="+mn-lt"/>
          <a:ea typeface="+mn-ea"/>
          <a:cs typeface="+mn-cs"/>
        </a:defRPr>
      </a:lvl7pPr>
      <a:lvl8pPr marL="3024378" algn="l" rtl="0" eaLnBrk="1" latinLnBrk="0" hangingPunct="1">
        <a:defRPr kumimoji="0" kern="1200">
          <a:solidFill>
            <a:schemeClr val="tx1"/>
          </a:solidFill>
          <a:latin typeface="+mn-lt"/>
          <a:ea typeface="+mn-ea"/>
          <a:cs typeface="+mn-cs"/>
        </a:defRPr>
      </a:lvl8pPr>
      <a:lvl9pPr marL="3456432"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CE8E1">
            <a:alpha val="81175"/>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32A7E-F993-4568-9ECC-093F2C31AF41}"/>
              </a:ext>
            </a:extLst>
          </p:cNvPr>
          <p:cNvSpPr/>
          <p:nvPr/>
        </p:nvSpPr>
        <p:spPr>
          <a:xfrm>
            <a:off x="0" y="0"/>
            <a:ext cx="8640763" cy="64833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7"/>
          </a:p>
        </p:txBody>
      </p:sp>
      <p:sp useBgFill="1">
        <p:nvSpPr>
          <p:cNvPr id="8" name="Rounded Rectangle 7">
            <a:extLst>
              <a:ext uri="{FF2B5EF4-FFF2-40B4-BE49-F238E27FC236}">
                <a16:creationId xmlns:a16="http://schemas.microsoft.com/office/drawing/2014/main" id="{6FE43A7C-8DFC-48C0-962C-3A9F138D8B0C}"/>
              </a:ext>
            </a:extLst>
          </p:cNvPr>
          <p:cNvSpPr/>
          <p:nvPr/>
        </p:nvSpPr>
        <p:spPr>
          <a:xfrm>
            <a:off x="60006" y="66034"/>
            <a:ext cx="8517752" cy="632726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607"/>
          </a:p>
        </p:txBody>
      </p:sp>
      <p:sp>
        <p:nvSpPr>
          <p:cNvPr id="1028" name="Title Placeholder 21">
            <a:extLst>
              <a:ext uri="{FF2B5EF4-FFF2-40B4-BE49-F238E27FC236}">
                <a16:creationId xmlns:a16="http://schemas.microsoft.com/office/drawing/2014/main" id="{BD5BA200-8A72-4C83-8614-2BF228A4BD98}"/>
              </a:ext>
            </a:extLst>
          </p:cNvPr>
          <p:cNvSpPr>
            <a:spLocks noGrp="1"/>
          </p:cNvSpPr>
          <p:nvPr>
            <p:ph type="title"/>
          </p:nvPr>
        </p:nvSpPr>
        <p:spPr bwMode="auto">
          <a:xfrm>
            <a:off x="864076" y="259635"/>
            <a:ext cx="7344649" cy="10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7388FB7-3829-42B9-AE03-4B192EB7D4B8}"/>
              </a:ext>
            </a:extLst>
          </p:cNvPr>
          <p:cNvSpPr>
            <a:spLocks noGrp="1"/>
          </p:cNvSpPr>
          <p:nvPr>
            <p:ph type="body" idx="1"/>
          </p:nvPr>
        </p:nvSpPr>
        <p:spPr bwMode="auto">
          <a:xfrm>
            <a:off x="864076" y="1368707"/>
            <a:ext cx="7344649" cy="432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00DDD79-6D68-477C-B59F-293DE81D1317}"/>
              </a:ext>
            </a:extLst>
          </p:cNvPr>
          <p:cNvSpPr>
            <a:spLocks noGrp="1"/>
          </p:cNvSpPr>
          <p:nvPr>
            <p:ph type="dt" sz="half" idx="2"/>
          </p:nvPr>
        </p:nvSpPr>
        <p:spPr>
          <a:xfrm>
            <a:off x="5832515" y="5853024"/>
            <a:ext cx="2340207" cy="450233"/>
          </a:xfrm>
          <a:prstGeom prst="rect">
            <a:avLst/>
          </a:prstGeom>
        </p:spPr>
        <p:txBody>
          <a:bodyPr anchor="ctr" anchorCtr="0"/>
          <a:lstStyle>
            <a:lvl1pPr algn="r" eaLnBrk="1" fontAlgn="auto" latinLnBrk="0" hangingPunct="1">
              <a:spcBef>
                <a:spcPts val="0"/>
              </a:spcBef>
              <a:spcAft>
                <a:spcPts val="0"/>
              </a:spcAft>
              <a:defRPr kumimoji="0" sz="1323">
                <a:solidFill>
                  <a:schemeClr val="tx2"/>
                </a:solidFill>
                <a:latin typeface="+mn-lt"/>
                <a:cs typeface="+mn-cs"/>
              </a:defRPr>
            </a:lvl1pPr>
          </a:lstStyle>
          <a:p>
            <a:pPr>
              <a:defRPr/>
            </a:pPr>
            <a:fld id="{387A08AF-E0CA-4277-898D-51A787E75D32}" type="datetimeFigureOut">
              <a:rPr lang="en-GB"/>
              <a:pPr>
                <a:defRPr/>
              </a:pPr>
              <a:t>25/02/2020</a:t>
            </a:fld>
            <a:endParaRPr lang="en-GB"/>
          </a:p>
        </p:txBody>
      </p:sp>
      <p:sp>
        <p:nvSpPr>
          <p:cNvPr id="3" name="Footer Placeholder 2">
            <a:extLst>
              <a:ext uri="{FF2B5EF4-FFF2-40B4-BE49-F238E27FC236}">
                <a16:creationId xmlns:a16="http://schemas.microsoft.com/office/drawing/2014/main" id="{549DC4F3-9356-4A88-A9C3-631D753520A3}"/>
              </a:ext>
            </a:extLst>
          </p:cNvPr>
          <p:cNvSpPr>
            <a:spLocks noGrp="1"/>
          </p:cNvSpPr>
          <p:nvPr>
            <p:ph type="ftr" sz="quarter" idx="3"/>
          </p:nvPr>
        </p:nvSpPr>
        <p:spPr>
          <a:xfrm>
            <a:off x="864076" y="5835015"/>
            <a:ext cx="3744331" cy="432223"/>
          </a:xfrm>
          <a:prstGeom prst="rect">
            <a:avLst/>
          </a:prstGeom>
        </p:spPr>
        <p:txBody>
          <a:bodyPr anchor="ctr" anchorCtr="0"/>
          <a:lstStyle>
            <a:lvl1pPr eaLnBrk="1" fontAlgn="auto" latinLnBrk="0" hangingPunct="1">
              <a:spcBef>
                <a:spcPts val="0"/>
              </a:spcBef>
              <a:spcAft>
                <a:spcPts val="0"/>
              </a:spcAft>
              <a:defRPr kumimoji="0" sz="1323">
                <a:solidFill>
                  <a:schemeClr val="tx2"/>
                </a:solidFill>
                <a:latin typeface="+mn-lt"/>
                <a:cs typeface="+mn-cs"/>
              </a:defRPr>
            </a:lvl1pPr>
          </a:lstStyle>
          <a:p>
            <a:pPr>
              <a:defRPr/>
            </a:pPr>
            <a:endParaRPr lang="en-GB"/>
          </a:p>
        </p:txBody>
      </p:sp>
      <p:sp>
        <p:nvSpPr>
          <p:cNvPr id="23" name="Slide Number Placeholder 22">
            <a:extLst>
              <a:ext uri="{FF2B5EF4-FFF2-40B4-BE49-F238E27FC236}">
                <a16:creationId xmlns:a16="http://schemas.microsoft.com/office/drawing/2014/main" id="{4DDFA82E-A3A3-4246-A288-87BFD61144BA}"/>
              </a:ext>
            </a:extLst>
          </p:cNvPr>
          <p:cNvSpPr>
            <a:spLocks noGrp="1"/>
          </p:cNvSpPr>
          <p:nvPr>
            <p:ph type="sldNum" sz="quarter" idx="4"/>
          </p:nvPr>
        </p:nvSpPr>
        <p:spPr>
          <a:xfrm>
            <a:off x="138012" y="5871034"/>
            <a:ext cx="432038" cy="432223"/>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323">
                <a:solidFill>
                  <a:srgbClr val="FFFFFF"/>
                </a:solidFill>
                <a:latin typeface="Franklin Gothic Book" panose="020B0503020102020204" pitchFamily="34" charset="0"/>
              </a:defRPr>
            </a:lvl1pPr>
          </a:lstStyle>
          <a:p>
            <a:fld id="{CD41F130-A484-4EE8-B29F-FEF5498BE7EA}" type="slidenum">
              <a:rPr lang="en-GB" altLang="en-US"/>
              <a:pPr/>
              <a:t>‹#›</a:t>
            </a:fld>
            <a:endParaRPr lang="en-GB" altLang="en-US"/>
          </a:p>
        </p:txBody>
      </p:sp>
    </p:spTree>
    <p:extLst>
      <p:ext uri="{BB962C8B-B14F-4D97-AF65-F5344CB8AC3E}">
        <p14:creationId xmlns:p14="http://schemas.microsoft.com/office/powerpoint/2010/main" val="2311248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rtl="0" eaLnBrk="0" fontAlgn="base" hangingPunct="0">
        <a:spcBef>
          <a:spcPct val="0"/>
        </a:spcBef>
        <a:spcAft>
          <a:spcPct val="0"/>
        </a:spcAft>
        <a:defRPr sz="3780" kern="1200">
          <a:solidFill>
            <a:schemeClr val="tx2"/>
          </a:solidFill>
          <a:latin typeface="+mj-lt"/>
          <a:ea typeface="+mj-ea"/>
          <a:cs typeface="+mj-cs"/>
        </a:defRPr>
      </a:lvl1pPr>
      <a:lvl2pPr algn="l" rtl="0" eaLnBrk="0" fontAlgn="base" hangingPunct="0">
        <a:spcBef>
          <a:spcPct val="0"/>
        </a:spcBef>
        <a:spcAft>
          <a:spcPct val="0"/>
        </a:spcAft>
        <a:defRPr sz="3780">
          <a:solidFill>
            <a:schemeClr val="tx2"/>
          </a:solidFill>
          <a:latin typeface="Franklin Gothic Book" pitchFamily="34" charset="0"/>
        </a:defRPr>
      </a:lvl2pPr>
      <a:lvl3pPr algn="l" rtl="0" eaLnBrk="0" fontAlgn="base" hangingPunct="0">
        <a:spcBef>
          <a:spcPct val="0"/>
        </a:spcBef>
        <a:spcAft>
          <a:spcPct val="0"/>
        </a:spcAft>
        <a:defRPr sz="3780">
          <a:solidFill>
            <a:schemeClr val="tx2"/>
          </a:solidFill>
          <a:latin typeface="Franklin Gothic Book" pitchFamily="34" charset="0"/>
        </a:defRPr>
      </a:lvl3pPr>
      <a:lvl4pPr algn="l" rtl="0" eaLnBrk="0" fontAlgn="base" hangingPunct="0">
        <a:spcBef>
          <a:spcPct val="0"/>
        </a:spcBef>
        <a:spcAft>
          <a:spcPct val="0"/>
        </a:spcAft>
        <a:defRPr sz="3780">
          <a:solidFill>
            <a:schemeClr val="tx2"/>
          </a:solidFill>
          <a:latin typeface="Franklin Gothic Book" pitchFamily="34" charset="0"/>
        </a:defRPr>
      </a:lvl4pPr>
      <a:lvl5pPr algn="l" rtl="0" eaLnBrk="0" fontAlgn="base" hangingPunct="0">
        <a:spcBef>
          <a:spcPct val="0"/>
        </a:spcBef>
        <a:spcAft>
          <a:spcPct val="0"/>
        </a:spcAft>
        <a:defRPr sz="3780">
          <a:solidFill>
            <a:schemeClr val="tx2"/>
          </a:solidFill>
          <a:latin typeface="Franklin Gothic Book" pitchFamily="34" charset="0"/>
        </a:defRPr>
      </a:lvl5pPr>
      <a:lvl6pPr marL="432054" algn="l" rtl="0" fontAlgn="base">
        <a:spcBef>
          <a:spcPct val="0"/>
        </a:spcBef>
        <a:spcAft>
          <a:spcPct val="0"/>
        </a:spcAft>
        <a:defRPr sz="3780">
          <a:solidFill>
            <a:schemeClr val="tx2"/>
          </a:solidFill>
          <a:latin typeface="Franklin Gothic Book" pitchFamily="34" charset="0"/>
        </a:defRPr>
      </a:lvl6pPr>
      <a:lvl7pPr marL="864108" algn="l" rtl="0" fontAlgn="base">
        <a:spcBef>
          <a:spcPct val="0"/>
        </a:spcBef>
        <a:spcAft>
          <a:spcPct val="0"/>
        </a:spcAft>
        <a:defRPr sz="3780">
          <a:solidFill>
            <a:schemeClr val="tx2"/>
          </a:solidFill>
          <a:latin typeface="Franklin Gothic Book" pitchFamily="34" charset="0"/>
        </a:defRPr>
      </a:lvl7pPr>
      <a:lvl8pPr marL="1296162" algn="l" rtl="0" fontAlgn="base">
        <a:spcBef>
          <a:spcPct val="0"/>
        </a:spcBef>
        <a:spcAft>
          <a:spcPct val="0"/>
        </a:spcAft>
        <a:defRPr sz="3780">
          <a:solidFill>
            <a:schemeClr val="tx2"/>
          </a:solidFill>
          <a:latin typeface="Franklin Gothic Book" pitchFamily="34" charset="0"/>
        </a:defRPr>
      </a:lvl8pPr>
      <a:lvl9pPr marL="1728216" algn="l" rtl="0" fontAlgn="base">
        <a:spcBef>
          <a:spcPct val="0"/>
        </a:spcBef>
        <a:spcAft>
          <a:spcPct val="0"/>
        </a:spcAft>
        <a:defRPr sz="3780">
          <a:solidFill>
            <a:schemeClr val="tx2"/>
          </a:solidFill>
          <a:latin typeface="Franklin Gothic Book" pitchFamily="34" charset="0"/>
        </a:defRPr>
      </a:lvl9pPr>
    </p:titleStyle>
    <p:bodyStyle>
      <a:lvl1pPr marL="258032" indent="-258032" algn="l" rtl="0" eaLnBrk="0" fontAlgn="base" hangingPunct="0">
        <a:spcBef>
          <a:spcPts val="543"/>
        </a:spcBef>
        <a:spcAft>
          <a:spcPct val="0"/>
        </a:spcAft>
        <a:buClr>
          <a:schemeClr val="accent1"/>
        </a:buClr>
        <a:buSzPct val="85000"/>
        <a:buFont typeface="Wingdings 2" panose="05020102010507070707" pitchFamily="18" charset="2"/>
        <a:buChar char=""/>
        <a:defRPr sz="2457" kern="1200">
          <a:solidFill>
            <a:schemeClr val="tx1"/>
          </a:solidFill>
          <a:latin typeface="+mn-lt"/>
          <a:ea typeface="+mn-ea"/>
          <a:cs typeface="+mn-cs"/>
        </a:defRPr>
      </a:lvl1pPr>
      <a:lvl2pPr marL="517565" indent="-216027" algn="l" rtl="0" eaLnBrk="0" fontAlgn="base" hangingPunct="0">
        <a:spcBef>
          <a:spcPts val="354"/>
        </a:spcBef>
        <a:spcAft>
          <a:spcPct val="0"/>
        </a:spcAft>
        <a:buClr>
          <a:schemeClr val="accent2"/>
        </a:buClr>
        <a:buSzPct val="85000"/>
        <a:buFont typeface="Wingdings 2" panose="05020102010507070707" pitchFamily="18" charset="2"/>
        <a:buChar char=""/>
        <a:defRPr sz="2268" kern="1200">
          <a:solidFill>
            <a:schemeClr val="tx1"/>
          </a:solidFill>
          <a:latin typeface="+mn-lt"/>
          <a:ea typeface="+mn-ea"/>
          <a:cs typeface="+mn-cs"/>
        </a:defRPr>
      </a:lvl2pPr>
      <a:lvl3pPr marL="777097" indent="-216027" algn="l" rtl="0" eaLnBrk="0" fontAlgn="base" hangingPunct="0">
        <a:spcBef>
          <a:spcPts val="354"/>
        </a:spcBef>
        <a:spcAft>
          <a:spcPct val="0"/>
        </a:spcAft>
        <a:buClr>
          <a:srgbClr val="E6B1AB"/>
        </a:buClr>
        <a:buSzPct val="85000"/>
        <a:buFont typeface="Wingdings 2" panose="05020102010507070707" pitchFamily="18" charset="2"/>
        <a:buChar char=""/>
        <a:defRPr sz="1890" kern="1200">
          <a:solidFill>
            <a:schemeClr val="tx1"/>
          </a:solidFill>
          <a:latin typeface="+mn-lt"/>
          <a:ea typeface="+mn-ea"/>
          <a:cs typeface="+mn-cs"/>
        </a:defRPr>
      </a:lvl3pPr>
      <a:lvl4pPr marL="1036630" indent="-216027" algn="l" rtl="0" eaLnBrk="0" fontAlgn="base" hangingPunct="0">
        <a:spcBef>
          <a:spcPts val="354"/>
        </a:spcBef>
        <a:spcAft>
          <a:spcPct val="0"/>
        </a:spcAft>
        <a:buClr>
          <a:srgbClr val="A28E6A"/>
        </a:buClr>
        <a:buSzPct val="80000"/>
        <a:buFont typeface="Wingdings 2" panose="05020102010507070707" pitchFamily="18" charset="2"/>
        <a:buChar char=""/>
        <a:defRPr sz="1890" kern="1200">
          <a:solidFill>
            <a:schemeClr val="tx1"/>
          </a:solidFill>
          <a:latin typeface="+mn-lt"/>
          <a:ea typeface="+mn-ea"/>
          <a:cs typeface="+mn-cs"/>
        </a:defRPr>
      </a:lvl4pPr>
      <a:lvl5pPr marL="1296162" indent="-216027" algn="l" rtl="0" eaLnBrk="0" fontAlgn="base" hangingPunct="0">
        <a:spcBef>
          <a:spcPts val="354"/>
        </a:spcBef>
        <a:spcAft>
          <a:spcPct val="0"/>
        </a:spcAft>
        <a:buClr>
          <a:srgbClr val="A28E6A"/>
        </a:buClr>
        <a:buChar char="o"/>
        <a:defRPr sz="1890" kern="1200">
          <a:solidFill>
            <a:schemeClr val="tx1"/>
          </a:solidFill>
          <a:latin typeface="+mn-lt"/>
          <a:ea typeface="+mn-ea"/>
          <a:cs typeface="+mn-cs"/>
        </a:defRPr>
      </a:lvl5pPr>
      <a:lvl6pPr marL="1555394" indent="-216027" algn="l" rtl="0" eaLnBrk="1" latinLnBrk="0" hangingPunct="1">
        <a:spcBef>
          <a:spcPts val="350"/>
        </a:spcBef>
        <a:buClr>
          <a:schemeClr val="accent3"/>
        </a:buClr>
        <a:buChar char="•"/>
        <a:defRPr kumimoji="0" sz="1701" kern="1200" baseline="0">
          <a:solidFill>
            <a:schemeClr val="tx1"/>
          </a:solidFill>
          <a:latin typeface="+mn-lt"/>
          <a:ea typeface="+mn-ea"/>
          <a:cs typeface="+mn-cs"/>
        </a:defRPr>
      </a:lvl6pPr>
      <a:lvl7pPr marL="1814627" indent="-216027" algn="l" rtl="0" eaLnBrk="1" latinLnBrk="0" hangingPunct="1">
        <a:spcBef>
          <a:spcPts val="350"/>
        </a:spcBef>
        <a:buClr>
          <a:schemeClr val="accent2"/>
        </a:buClr>
        <a:buChar char="•"/>
        <a:defRPr kumimoji="0" sz="1701" kern="1200">
          <a:solidFill>
            <a:schemeClr val="tx1"/>
          </a:solidFill>
          <a:latin typeface="+mn-lt"/>
          <a:ea typeface="+mn-ea"/>
          <a:cs typeface="+mn-cs"/>
        </a:defRPr>
      </a:lvl7pPr>
      <a:lvl8pPr marL="2073859" indent="-216027" algn="l" rtl="0" eaLnBrk="1" latinLnBrk="0" hangingPunct="1">
        <a:spcBef>
          <a:spcPts val="350"/>
        </a:spcBef>
        <a:buClr>
          <a:schemeClr val="accent1">
            <a:tint val="60000"/>
          </a:schemeClr>
        </a:buClr>
        <a:buChar char="•"/>
        <a:defRPr kumimoji="0" sz="1701" kern="1200">
          <a:solidFill>
            <a:schemeClr val="tx1"/>
          </a:solidFill>
          <a:latin typeface="+mn-lt"/>
          <a:ea typeface="+mn-ea"/>
          <a:cs typeface="+mn-cs"/>
        </a:defRPr>
      </a:lvl8pPr>
      <a:lvl9pPr marL="2333092" indent="-216027" algn="l" rtl="0" eaLnBrk="1" latinLnBrk="0" hangingPunct="1">
        <a:spcBef>
          <a:spcPts val="350"/>
        </a:spcBef>
        <a:buClr>
          <a:schemeClr val="accent2">
            <a:tint val="60000"/>
          </a:schemeClr>
        </a:buClr>
        <a:buChar char="•"/>
        <a:defRPr kumimoji="0" sz="1701"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2054" algn="l" rtl="0" eaLnBrk="1" latinLnBrk="0" hangingPunct="1">
        <a:defRPr kumimoji="0" kern="1200">
          <a:solidFill>
            <a:schemeClr val="tx1"/>
          </a:solidFill>
          <a:latin typeface="+mn-lt"/>
          <a:ea typeface="+mn-ea"/>
          <a:cs typeface="+mn-cs"/>
        </a:defRPr>
      </a:lvl2pPr>
      <a:lvl3pPr marL="864108" algn="l" rtl="0" eaLnBrk="1" latinLnBrk="0" hangingPunct="1">
        <a:defRPr kumimoji="0" kern="1200">
          <a:solidFill>
            <a:schemeClr val="tx1"/>
          </a:solidFill>
          <a:latin typeface="+mn-lt"/>
          <a:ea typeface="+mn-ea"/>
          <a:cs typeface="+mn-cs"/>
        </a:defRPr>
      </a:lvl3pPr>
      <a:lvl4pPr marL="1296162" algn="l" rtl="0" eaLnBrk="1" latinLnBrk="0" hangingPunct="1">
        <a:defRPr kumimoji="0" kern="1200">
          <a:solidFill>
            <a:schemeClr val="tx1"/>
          </a:solidFill>
          <a:latin typeface="+mn-lt"/>
          <a:ea typeface="+mn-ea"/>
          <a:cs typeface="+mn-cs"/>
        </a:defRPr>
      </a:lvl4pPr>
      <a:lvl5pPr marL="1728216" algn="l" rtl="0" eaLnBrk="1" latinLnBrk="0" hangingPunct="1">
        <a:defRPr kumimoji="0" kern="1200">
          <a:solidFill>
            <a:schemeClr val="tx1"/>
          </a:solidFill>
          <a:latin typeface="+mn-lt"/>
          <a:ea typeface="+mn-ea"/>
          <a:cs typeface="+mn-cs"/>
        </a:defRPr>
      </a:lvl5pPr>
      <a:lvl6pPr marL="2160270" algn="l" rtl="0" eaLnBrk="1" latinLnBrk="0" hangingPunct="1">
        <a:defRPr kumimoji="0" kern="1200">
          <a:solidFill>
            <a:schemeClr val="tx1"/>
          </a:solidFill>
          <a:latin typeface="+mn-lt"/>
          <a:ea typeface="+mn-ea"/>
          <a:cs typeface="+mn-cs"/>
        </a:defRPr>
      </a:lvl6pPr>
      <a:lvl7pPr marL="2592324" algn="l" rtl="0" eaLnBrk="1" latinLnBrk="0" hangingPunct="1">
        <a:defRPr kumimoji="0" kern="1200">
          <a:solidFill>
            <a:schemeClr val="tx1"/>
          </a:solidFill>
          <a:latin typeface="+mn-lt"/>
          <a:ea typeface="+mn-ea"/>
          <a:cs typeface="+mn-cs"/>
        </a:defRPr>
      </a:lvl7pPr>
      <a:lvl8pPr marL="3024378" algn="l" rtl="0" eaLnBrk="1" latinLnBrk="0" hangingPunct="1">
        <a:defRPr kumimoji="0" kern="1200">
          <a:solidFill>
            <a:schemeClr val="tx1"/>
          </a:solidFill>
          <a:latin typeface="+mn-lt"/>
          <a:ea typeface="+mn-ea"/>
          <a:cs typeface="+mn-cs"/>
        </a:defRPr>
      </a:lvl8pPr>
      <a:lvl9pPr marL="345643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gif"/><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9.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9.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hyperlink" Target="mailto:Janet.wilkie@kirklees.gov.uk" TargetMode="External"/><Relationship Id="rId2" Type="http://schemas.openxmlformats.org/officeDocument/2006/relationships/hyperlink" Target="mailto:Jayne.whitton@kirklees.gov.uk" TargetMode="Externa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hyperlink" Target="mailto:Samana.saxton@kirklees.gov.uk" TargetMode="External"/><Relationship Id="rId4" Type="http://schemas.openxmlformats.org/officeDocument/2006/relationships/hyperlink" Target="mailto:April.frearson@kirklees.gov.uk"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9927" y="250296"/>
            <a:ext cx="6872364" cy="5399003"/>
          </a:xfrm>
          <a:prstGeom prst="rect">
            <a:avLst/>
          </a:prstGeom>
        </p:spPr>
        <p:txBody>
          <a:bodyPr wrap="square" lIns="75715" tIns="37858" rIns="75715" bIns="37858">
            <a:spAutoFit/>
          </a:bodyPr>
          <a:lstStyle/>
          <a:p>
            <a:pPr algn="ctr" defTabSz="470203">
              <a:defRPr/>
            </a:pPr>
            <a:r>
              <a:rPr lang="en-GB" sz="6237" dirty="0">
                <a:solidFill>
                  <a:schemeClr val="accent4"/>
                </a:solidFill>
                <a:effectLst>
                  <a:outerShdw blurRad="38100" dist="38100" dir="2700000" algn="tl">
                    <a:srgbClr val="000000">
                      <a:alpha val="43137"/>
                    </a:srgbClr>
                  </a:outerShdw>
                </a:effectLst>
                <a:latin typeface="Comic Sans MS" panose="030F0702030302020204" pitchFamily="66" charset="0"/>
              </a:rPr>
              <a:t>The Role of the </a:t>
            </a:r>
            <a:r>
              <a:rPr lang="en-GB" sz="6237" dirty="0" err="1">
                <a:solidFill>
                  <a:schemeClr val="accent4"/>
                </a:solidFill>
                <a:effectLst>
                  <a:outerShdw blurRad="38100" dist="38100" dir="2700000" algn="tl">
                    <a:srgbClr val="000000">
                      <a:alpha val="43137"/>
                    </a:srgbClr>
                  </a:outerShdw>
                </a:effectLst>
                <a:latin typeface="Comic Sans MS" panose="030F0702030302020204" pitchFamily="66" charset="0"/>
              </a:rPr>
              <a:t>SENCo</a:t>
            </a:r>
            <a:endParaRPr lang="en-GB" sz="6237" dirty="0">
              <a:solidFill>
                <a:schemeClr val="accent4"/>
              </a:solidFill>
              <a:effectLst>
                <a:outerShdw blurRad="38100" dist="38100" dir="2700000" algn="tl">
                  <a:srgbClr val="000000">
                    <a:alpha val="43137"/>
                  </a:srgbClr>
                </a:outerShdw>
              </a:effectLst>
              <a:latin typeface="Comic Sans MS" panose="030F0702030302020204" pitchFamily="66" charset="0"/>
            </a:endParaRPr>
          </a:p>
          <a:p>
            <a:pPr algn="ctr" defTabSz="470203">
              <a:defRPr/>
            </a:pPr>
            <a:endParaRPr lang="en-GB" sz="1890" dirty="0">
              <a:solidFill>
                <a:schemeClr val="accent4"/>
              </a:solidFill>
              <a:effectLst>
                <a:outerShdw blurRad="38100" dist="38100" dir="2700000" algn="tl">
                  <a:srgbClr val="000000">
                    <a:alpha val="43137"/>
                  </a:srgbClr>
                </a:outerShdw>
              </a:effectLst>
              <a:latin typeface="Comic Sans MS" panose="030F0702030302020204" pitchFamily="66" charset="0"/>
            </a:endParaRPr>
          </a:p>
          <a:p>
            <a:pPr algn="ctr" defTabSz="470203">
              <a:defRPr/>
            </a:pPr>
            <a:r>
              <a:rPr lang="en-GB" sz="5103" dirty="0">
                <a:solidFill>
                  <a:schemeClr val="accent4"/>
                </a:solidFill>
                <a:effectLst>
                  <a:outerShdw blurRad="38100" dist="38100" dir="2700000" algn="tl">
                    <a:srgbClr val="000000">
                      <a:alpha val="43137"/>
                    </a:srgbClr>
                  </a:outerShdw>
                </a:effectLst>
                <a:latin typeface="Comic Sans MS" panose="030F0702030302020204" pitchFamily="66" charset="0"/>
              </a:rPr>
              <a:t>THE CHILDREN &amp; FAMILIES ACT 2014 </a:t>
            </a:r>
          </a:p>
          <a:p>
            <a:pPr algn="ctr" defTabSz="470203">
              <a:defRPr/>
            </a:pPr>
            <a:r>
              <a:rPr lang="en-GB" sz="5103" dirty="0">
                <a:solidFill>
                  <a:schemeClr val="accent4"/>
                </a:solidFill>
                <a:effectLst>
                  <a:outerShdw blurRad="38100" dist="38100" dir="2700000" algn="tl">
                    <a:srgbClr val="000000">
                      <a:alpha val="43137"/>
                    </a:srgbClr>
                  </a:outerShdw>
                </a:effectLst>
                <a:latin typeface="Comic Sans MS" panose="030F0702030302020204" pitchFamily="66" charset="0"/>
              </a:rPr>
              <a:t>Part 3: SEND</a:t>
            </a:r>
          </a:p>
          <a:p>
            <a:pPr algn="ctr" defTabSz="470203">
              <a:defRPr/>
            </a:pPr>
            <a:endParaRPr lang="en-GB" sz="1890" dirty="0">
              <a:solidFill>
                <a:schemeClr val="accent4"/>
              </a:solidFill>
              <a:effectLst>
                <a:outerShdw blurRad="38100" dist="38100" dir="2700000" algn="tl">
                  <a:srgbClr val="000000">
                    <a:alpha val="43137"/>
                  </a:srgbClr>
                </a:outerShdw>
              </a:effectLst>
              <a:latin typeface="Comic Sans MS" panose="030F0702030302020204" pitchFamily="66" charset="0"/>
            </a:endParaRPr>
          </a:p>
          <a:p>
            <a:pPr algn="ctr" defTabSz="470203">
              <a:defRPr/>
            </a:pPr>
            <a:r>
              <a:rPr lang="en-GB" sz="3024" dirty="0">
                <a:solidFill>
                  <a:schemeClr val="accent4"/>
                </a:solidFill>
                <a:effectLst>
                  <a:outerShdw blurRad="38100" dist="38100" dir="2700000" algn="tl">
                    <a:srgbClr val="000000">
                      <a:alpha val="43137"/>
                    </a:srgbClr>
                  </a:outerShdw>
                </a:effectLst>
                <a:latin typeface="Comic Sans MS" panose="030F0702030302020204" pitchFamily="66" charset="0"/>
              </a:rPr>
              <a:t>Session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57" y="301244"/>
            <a:ext cx="7344648" cy="612406"/>
          </a:xfrm>
        </p:spPr>
        <p:txBody>
          <a:bodyPr>
            <a:normAutofit fontScale="90000"/>
          </a:bodyPr>
          <a:lstStyle/>
          <a:p>
            <a:r>
              <a:rPr lang="en-GB" dirty="0">
                <a:latin typeface="Comic Sans MS" panose="030F0702030302020204" pitchFamily="66" charset="0"/>
              </a:rPr>
              <a:t>Reading and Spelling</a:t>
            </a:r>
          </a:p>
        </p:txBody>
      </p:sp>
      <p:sp>
        <p:nvSpPr>
          <p:cNvPr id="3" name="Subtitle 2"/>
          <p:cNvSpPr>
            <a:spLocks noGrp="1"/>
          </p:cNvSpPr>
          <p:nvPr>
            <p:ph type="subTitle" idx="1"/>
          </p:nvPr>
        </p:nvSpPr>
        <p:spPr>
          <a:xfrm>
            <a:off x="305722" y="1005849"/>
            <a:ext cx="8029317" cy="4354884"/>
          </a:xfrm>
        </p:spPr>
        <p:txBody>
          <a:bodyPr>
            <a:normAutofit fontScale="25000" lnSpcReduction="20000"/>
          </a:bodyPr>
          <a:lstStyle/>
          <a:p>
            <a:pPr marL="810101" indent="-810101" algn="l" defTabSz="864001">
              <a:buClr>
                <a:srgbClr val="C00000"/>
              </a:buClr>
              <a:buFont typeface="Arial" panose="020B0604020202020204" pitchFamily="34" charset="0"/>
              <a:buChar char="•"/>
              <a:defRPr/>
            </a:pPr>
            <a:r>
              <a:rPr lang="en-GB" sz="9072" dirty="0">
                <a:solidFill>
                  <a:schemeClr val="tx1"/>
                </a:solidFill>
                <a:latin typeface="Comic Sans MS" panose="030F0702030302020204" pitchFamily="66" charset="0"/>
                <a:cs typeface="Arial" panose="020B0604020202020204" pitchFamily="34" charset="0"/>
              </a:rPr>
              <a:t>Renfrew Word Finding Test/ Renfrew Action Picture Test</a:t>
            </a:r>
          </a:p>
          <a:p>
            <a:pPr marL="810101" indent="-810101" algn="l" defTabSz="864001">
              <a:buClr>
                <a:srgbClr val="C00000"/>
              </a:buClr>
              <a:buFont typeface="Arial" panose="020B0604020202020204" pitchFamily="34" charset="0"/>
              <a:buChar char="•"/>
              <a:defRPr/>
            </a:pPr>
            <a:r>
              <a:rPr lang="en-GB" sz="9072" dirty="0">
                <a:solidFill>
                  <a:schemeClr val="tx1"/>
                </a:solidFill>
                <a:latin typeface="Comic Sans MS" panose="030F0702030302020204" pitchFamily="66" charset="0"/>
                <a:cs typeface="Arial" panose="020B0604020202020204" pitchFamily="34" charset="0"/>
              </a:rPr>
              <a:t>Marie Clay – Every Child a Reader</a:t>
            </a:r>
          </a:p>
          <a:p>
            <a:pPr marL="810101" indent="-810101" algn="l" defTabSz="864001">
              <a:buClr>
                <a:srgbClr val="C00000"/>
              </a:buClr>
              <a:buFont typeface="Arial" panose="020B0604020202020204" pitchFamily="34" charset="0"/>
              <a:buChar char="•"/>
              <a:defRPr/>
            </a:pPr>
            <a:r>
              <a:rPr lang="en-GB" sz="9072" dirty="0">
                <a:solidFill>
                  <a:schemeClr val="tx1"/>
                </a:solidFill>
                <a:latin typeface="Comic Sans MS" panose="030F0702030302020204" pitchFamily="66" charset="0"/>
                <a:cs typeface="Arial" panose="020B0604020202020204" pitchFamily="34" charset="0"/>
              </a:rPr>
              <a:t>Hertfordshire Reading Test (comparative over time)</a:t>
            </a:r>
          </a:p>
          <a:p>
            <a:pPr marL="810101" indent="-810101" algn="l" defTabSz="864001">
              <a:buClr>
                <a:srgbClr val="C00000"/>
              </a:buClr>
              <a:buFont typeface="Arial" panose="020B0604020202020204" pitchFamily="34" charset="0"/>
              <a:buChar char="•"/>
              <a:defRPr/>
            </a:pPr>
            <a:r>
              <a:rPr lang="en-GB" sz="9072" dirty="0">
                <a:solidFill>
                  <a:schemeClr val="tx1"/>
                </a:solidFill>
                <a:latin typeface="Comic Sans MS" panose="030F0702030302020204" pitchFamily="66" charset="0"/>
                <a:cs typeface="Arial" panose="020B0604020202020204" pitchFamily="34" charset="0"/>
              </a:rPr>
              <a:t>NEALES/NARA – Assessment of reading ability</a:t>
            </a:r>
          </a:p>
          <a:p>
            <a:pPr marL="810101" indent="-810101" algn="l" defTabSz="864001">
              <a:buClr>
                <a:srgbClr val="C00000"/>
              </a:buClr>
              <a:buFont typeface="Arial" panose="020B0604020202020204" pitchFamily="34" charset="0"/>
              <a:buChar char="•"/>
              <a:defRPr/>
            </a:pPr>
            <a:r>
              <a:rPr lang="en-GB" sz="9072" dirty="0">
                <a:solidFill>
                  <a:schemeClr val="tx1"/>
                </a:solidFill>
                <a:latin typeface="Comic Sans MS" panose="030F0702030302020204" pitchFamily="66" charset="0"/>
                <a:cs typeface="Arial" panose="020B0604020202020204" pitchFamily="34" charset="0"/>
              </a:rPr>
              <a:t>YARC - York Assessment of Reading Comprehension (time consuming)</a:t>
            </a:r>
          </a:p>
          <a:p>
            <a:pPr marL="810101" indent="-810101" algn="l" defTabSz="864001">
              <a:buClr>
                <a:srgbClr val="C00000"/>
              </a:buClr>
              <a:buFont typeface="Arial" panose="020B0604020202020204" pitchFamily="34" charset="0"/>
              <a:buChar char="•"/>
              <a:defRPr/>
            </a:pPr>
            <a:r>
              <a:rPr lang="en-GB" sz="9072" dirty="0">
                <a:solidFill>
                  <a:schemeClr val="tx1"/>
                </a:solidFill>
                <a:latin typeface="Comic Sans MS" panose="030F0702030302020204" pitchFamily="66" charset="0"/>
                <a:cs typeface="Arial" panose="020B0604020202020204" pitchFamily="34" charset="0"/>
              </a:rPr>
              <a:t>Vernon/British Spelling Test Series – for spelling </a:t>
            </a:r>
          </a:p>
          <a:p>
            <a:pPr marL="810101" indent="-810101" algn="l" defTabSz="864001">
              <a:buClr>
                <a:srgbClr val="C00000"/>
              </a:buClr>
              <a:buFont typeface="Arial" panose="020B0604020202020204" pitchFamily="34" charset="0"/>
              <a:buChar char="•"/>
              <a:defRPr/>
            </a:pPr>
            <a:r>
              <a:rPr lang="en-GB" sz="9072" dirty="0">
                <a:solidFill>
                  <a:schemeClr val="tx1"/>
                </a:solidFill>
                <a:latin typeface="Comic Sans MS" panose="030F0702030302020204" pitchFamily="66" charset="0"/>
                <a:cs typeface="Arial" panose="020B0604020202020204" pitchFamily="34" charset="0"/>
              </a:rPr>
              <a:t>GL Assessment – group reading comprehension tests – NGRT</a:t>
            </a:r>
          </a:p>
          <a:p>
            <a:pPr marL="810101" indent="-810101" algn="l" defTabSz="864001">
              <a:buClr>
                <a:srgbClr val="C00000"/>
              </a:buClr>
              <a:buFont typeface="Arial" panose="020B0604020202020204" pitchFamily="34" charset="0"/>
              <a:buChar char="•"/>
              <a:defRPr/>
            </a:pPr>
            <a:r>
              <a:rPr lang="en-GB" sz="9072" dirty="0" err="1">
                <a:solidFill>
                  <a:schemeClr val="tx1"/>
                </a:solidFill>
                <a:latin typeface="Comic Sans MS" panose="030F0702030302020204" pitchFamily="66" charset="0"/>
                <a:cs typeface="Arial" panose="020B0604020202020204" pitchFamily="34" charset="0"/>
              </a:rPr>
              <a:t>Gray</a:t>
            </a:r>
            <a:r>
              <a:rPr lang="en-GB" sz="9072" dirty="0">
                <a:solidFill>
                  <a:schemeClr val="tx1"/>
                </a:solidFill>
                <a:latin typeface="Comic Sans MS" panose="030F0702030302020204" pitchFamily="66" charset="0"/>
                <a:cs typeface="Arial" panose="020B0604020202020204" pitchFamily="34" charset="0"/>
              </a:rPr>
              <a:t> Oral Reading Tests (GORTS) – Post 16 </a:t>
            </a:r>
          </a:p>
          <a:p>
            <a:pPr marL="810101" indent="-810101" algn="l" defTabSz="864001">
              <a:buClr>
                <a:srgbClr val="C00000"/>
              </a:buClr>
              <a:buFont typeface="Arial" panose="020B0604020202020204" pitchFamily="34" charset="0"/>
              <a:buChar char="•"/>
              <a:defRPr/>
            </a:pPr>
            <a:r>
              <a:rPr lang="en-GB" sz="9072" dirty="0">
                <a:solidFill>
                  <a:schemeClr val="tx1"/>
                </a:solidFill>
                <a:latin typeface="Comic Sans MS" panose="030F0702030302020204" pitchFamily="66" charset="0"/>
                <a:cs typeface="Arial" panose="020B0604020202020204" pitchFamily="34" charset="0"/>
              </a:rPr>
              <a:t>Wide Range Achievement Test (WRAT4) </a:t>
            </a:r>
          </a:p>
          <a:p>
            <a:pPr defTabSz="864001">
              <a:buClr>
                <a:srgbClr val="C00000"/>
              </a:buClr>
              <a:defRP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defTabSz="864001">
              <a:buClr>
                <a:srgbClr val="C00000"/>
              </a:buClr>
              <a:defRPr/>
            </a:pPr>
            <a:r>
              <a:rPr lang="en-GB" dirty="0">
                <a:solidFill>
                  <a:schemeClr val="tx1">
                    <a:lumMod val="75000"/>
                    <a:lumOff val="25000"/>
                  </a:schemeClr>
                </a:solidFill>
                <a:latin typeface="Arial" panose="020B0604020202020204" pitchFamily="34" charset="0"/>
                <a:cs typeface="Arial" panose="020B0604020202020204" pitchFamily="34" charset="0"/>
              </a:rPr>
              <a:t> </a:t>
            </a:r>
          </a:p>
          <a:p>
            <a:pPr defTabSz="864001">
              <a:buClr>
                <a:srgbClr val="C00000"/>
              </a:buClr>
              <a:defRPr/>
            </a:pPr>
            <a:endParaRPr lang="en-GB" dirty="0">
              <a:solidFill>
                <a:schemeClr val="tx1">
                  <a:lumMod val="75000"/>
                  <a:lumOff val="25000"/>
                </a:schemeClr>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05846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88" y="537676"/>
            <a:ext cx="7344648" cy="1525213"/>
          </a:xfrm>
        </p:spPr>
        <p:txBody>
          <a:bodyPr>
            <a:normAutofit fontScale="90000"/>
          </a:bodyPr>
          <a:lstStyle/>
          <a:p>
            <a:pPr algn="l" defTabSz="864001">
              <a:buClr>
                <a:srgbClr val="C00000"/>
              </a:buClr>
              <a:defRPr/>
            </a:pPr>
            <a:r>
              <a:rPr lang="en-GB" sz="2552" b="1" dirty="0">
                <a:latin typeface="Comic Sans MS" panose="030F0702030302020204" pitchFamily="66" charset="0"/>
              </a:rPr>
              <a:t>Maths</a:t>
            </a:r>
            <a:br>
              <a:rPr lang="en-GB" sz="2552" dirty="0">
                <a:latin typeface="Comic Sans MS" panose="030F0702030302020204" pitchFamily="66" charset="0"/>
              </a:rPr>
            </a:br>
            <a:r>
              <a:rPr lang="en-GB" sz="2552" dirty="0">
                <a:solidFill>
                  <a:schemeClr val="tx1">
                    <a:lumMod val="75000"/>
                    <a:lumOff val="25000"/>
                  </a:schemeClr>
                </a:solidFill>
                <a:latin typeface="Comic Sans MS" panose="030F0702030302020204" pitchFamily="66" charset="0"/>
                <a:cs typeface="Arial" panose="020B0604020202020204" pitchFamily="34" charset="0"/>
              </a:rPr>
              <a:t>Basic Number Screening – ages 5-7</a:t>
            </a:r>
            <a:br>
              <a:rPr lang="en-GB" sz="2552" dirty="0">
                <a:solidFill>
                  <a:schemeClr val="tx1">
                    <a:lumMod val="75000"/>
                    <a:lumOff val="25000"/>
                  </a:schemeClr>
                </a:solidFill>
                <a:latin typeface="Comic Sans MS" panose="030F0702030302020204" pitchFamily="66" charset="0"/>
                <a:cs typeface="Arial" panose="020B0604020202020204" pitchFamily="34" charset="0"/>
              </a:rPr>
            </a:br>
            <a:r>
              <a:rPr lang="en-GB" sz="2552" dirty="0">
                <a:solidFill>
                  <a:schemeClr val="tx1">
                    <a:lumMod val="75000"/>
                    <a:lumOff val="25000"/>
                  </a:schemeClr>
                </a:solidFill>
                <a:latin typeface="Comic Sans MS" panose="030F0702030302020204" pitchFamily="66" charset="0"/>
                <a:cs typeface="Arial" panose="020B0604020202020204" pitchFamily="34" charset="0"/>
              </a:rPr>
              <a:t>Basic Number  Diagnostic – ages 7-11</a:t>
            </a:r>
            <a:br>
              <a:rPr lang="en-GB" sz="2552" dirty="0">
                <a:solidFill>
                  <a:schemeClr val="tx1">
                    <a:lumMod val="75000"/>
                    <a:lumOff val="25000"/>
                  </a:schemeClr>
                </a:solidFill>
                <a:latin typeface="Comic Sans MS" panose="030F0702030302020204" pitchFamily="66" charset="0"/>
                <a:cs typeface="Arial" panose="020B0604020202020204" pitchFamily="34" charset="0"/>
              </a:rPr>
            </a:br>
            <a:r>
              <a:rPr lang="en-GB" sz="2552" dirty="0">
                <a:solidFill>
                  <a:schemeClr val="tx1">
                    <a:lumMod val="75000"/>
                    <a:lumOff val="25000"/>
                  </a:schemeClr>
                </a:solidFill>
                <a:latin typeface="Comic Sans MS" panose="030F0702030302020204" pitchFamily="66" charset="0"/>
                <a:cs typeface="Arial" panose="020B0604020202020204" pitchFamily="34" charset="0"/>
              </a:rPr>
              <a:t>Sandwell Early Numeracy Test</a:t>
            </a:r>
            <a:br>
              <a:rPr lang="en-GB" dirty="0">
                <a:solidFill>
                  <a:schemeClr val="tx1">
                    <a:lumMod val="75000"/>
                    <a:lumOff val="25000"/>
                  </a:schemeClr>
                </a:solidFill>
                <a:latin typeface="Arial" panose="020B0604020202020204" pitchFamily="34" charset="0"/>
                <a:cs typeface="Arial" panose="020B0604020202020204" pitchFamily="34" charset="0"/>
              </a:rPr>
            </a:br>
            <a:br>
              <a:rPr lang="en-GB" dirty="0"/>
            </a:br>
            <a:endParaRPr lang="en-GB" dirty="0"/>
          </a:p>
        </p:txBody>
      </p:sp>
      <p:sp>
        <p:nvSpPr>
          <p:cNvPr id="3" name="Subtitle 2"/>
          <p:cNvSpPr>
            <a:spLocks noGrp="1"/>
          </p:cNvSpPr>
          <p:nvPr>
            <p:ph type="subTitle" idx="1"/>
          </p:nvPr>
        </p:nvSpPr>
        <p:spPr>
          <a:xfrm>
            <a:off x="305722" y="2338179"/>
            <a:ext cx="7893227" cy="3130073"/>
          </a:xfrm>
        </p:spPr>
        <p:txBody>
          <a:bodyPr>
            <a:normAutofit/>
          </a:bodyPr>
          <a:lstStyle/>
          <a:p>
            <a:pPr algn="l"/>
            <a:r>
              <a:rPr lang="en-GB" sz="2268" b="1" dirty="0">
                <a:solidFill>
                  <a:schemeClr val="tx1"/>
                </a:solidFill>
                <a:latin typeface="Comic Sans MS" panose="030F0702030302020204" pitchFamily="66" charset="0"/>
              </a:rPr>
              <a:t>Communication ands Interaction</a:t>
            </a:r>
          </a:p>
          <a:p>
            <a:pPr algn="l"/>
            <a:r>
              <a:rPr lang="en-GB" sz="2268" dirty="0">
                <a:solidFill>
                  <a:schemeClr val="tx1"/>
                </a:solidFill>
                <a:latin typeface="Comic Sans MS" panose="030F0702030302020204" pitchFamily="66" charset="0"/>
              </a:rPr>
              <a:t>Communication Trust: progression tools</a:t>
            </a:r>
          </a:p>
          <a:p>
            <a:pPr algn="l"/>
            <a:r>
              <a:rPr lang="en-GB" sz="2268" b="1" dirty="0">
                <a:solidFill>
                  <a:schemeClr val="tx1"/>
                </a:solidFill>
                <a:latin typeface="Comic Sans MS" panose="030F0702030302020204" pitchFamily="66" charset="0"/>
              </a:rPr>
              <a:t>General Learning</a:t>
            </a:r>
          </a:p>
          <a:p>
            <a:pPr algn="l"/>
            <a:r>
              <a:rPr lang="en-GB" sz="2268" dirty="0">
                <a:solidFill>
                  <a:schemeClr val="tx1">
                    <a:lumMod val="75000"/>
                    <a:lumOff val="25000"/>
                  </a:schemeClr>
                </a:solidFill>
                <a:latin typeface="Comic Sans MS" panose="030F0702030302020204" pitchFamily="66" charset="0"/>
                <a:cs typeface="Arial" panose="020B0604020202020204" pitchFamily="34" charset="0"/>
              </a:rPr>
              <a:t>British Picture Vocabulary Scale</a:t>
            </a:r>
          </a:p>
          <a:p>
            <a:pPr algn="l"/>
            <a:r>
              <a:rPr lang="en-GB" sz="2268" dirty="0">
                <a:solidFill>
                  <a:schemeClr val="tx1">
                    <a:lumMod val="75000"/>
                    <a:lumOff val="25000"/>
                  </a:schemeClr>
                </a:solidFill>
                <a:latin typeface="Comic Sans MS" panose="030F0702030302020204" pitchFamily="66" charset="0"/>
                <a:cs typeface="Arial" panose="020B0604020202020204" pitchFamily="34" charset="0"/>
              </a:rPr>
              <a:t>Test of Memory and Learning (TOMAL2) – Post 16</a:t>
            </a:r>
          </a:p>
          <a:p>
            <a:pPr algn="l"/>
            <a:r>
              <a:rPr lang="en-GB" sz="2268" dirty="0">
                <a:solidFill>
                  <a:schemeClr val="tx1">
                    <a:lumMod val="75000"/>
                    <a:lumOff val="25000"/>
                  </a:schemeClr>
                </a:solidFill>
                <a:latin typeface="Comic Sans MS" panose="030F0702030302020204" pitchFamily="66" charset="0"/>
                <a:cs typeface="Arial" panose="020B0604020202020204" pitchFamily="34" charset="0"/>
              </a:rPr>
              <a:t>Raven’s Progressive Matrices</a:t>
            </a:r>
          </a:p>
          <a:p>
            <a:pPr algn="l"/>
            <a:endParaRPr lang="en-GB" sz="2268" dirty="0">
              <a:latin typeface="Comic Sans MS" panose="030F0702030302020204" pitchFamily="66" charset="0"/>
            </a:endParaRPr>
          </a:p>
        </p:txBody>
      </p:sp>
    </p:spTree>
    <p:extLst>
      <p:ext uri="{BB962C8B-B14F-4D97-AF65-F5344CB8AC3E}">
        <p14:creationId xmlns:p14="http://schemas.microsoft.com/office/powerpoint/2010/main" val="52345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389" y="342237"/>
            <a:ext cx="7344648" cy="680451"/>
          </a:xfrm>
        </p:spPr>
        <p:txBody>
          <a:bodyPr>
            <a:normAutofit fontScale="90000"/>
          </a:bodyPr>
          <a:lstStyle/>
          <a:p>
            <a:r>
              <a:rPr lang="en-GB" dirty="0">
                <a:latin typeface="Comic Sans MS" panose="030F0702030302020204" pitchFamily="66" charset="0"/>
              </a:rPr>
              <a:t>SEMH</a:t>
            </a:r>
          </a:p>
        </p:txBody>
      </p:sp>
      <p:sp>
        <p:nvSpPr>
          <p:cNvPr id="3" name="Subtitle 2"/>
          <p:cNvSpPr>
            <a:spLocks noGrp="1"/>
          </p:cNvSpPr>
          <p:nvPr>
            <p:ph type="subTitle" idx="1"/>
          </p:nvPr>
        </p:nvSpPr>
        <p:spPr>
          <a:xfrm>
            <a:off x="507389" y="1198251"/>
            <a:ext cx="7621047" cy="3688073"/>
          </a:xfrm>
        </p:spPr>
        <p:txBody>
          <a:bodyPr>
            <a:normAutofit fontScale="40000" lnSpcReduction="20000"/>
          </a:bodyPr>
          <a:lstStyle/>
          <a:p>
            <a:pPr marL="685800" indent="-685800" algn="l">
              <a:buFont typeface="Arial" panose="020B0604020202020204" pitchFamily="34" charset="0"/>
              <a:buChar char="•"/>
            </a:pPr>
            <a:r>
              <a:rPr lang="en-GB" sz="6000" dirty="0">
                <a:solidFill>
                  <a:schemeClr val="tx1"/>
                </a:solidFill>
                <a:latin typeface="Comic Sans MS" panose="030F0702030302020204" pitchFamily="66" charset="0"/>
              </a:rPr>
              <a:t>Boxall Profile</a:t>
            </a:r>
          </a:p>
          <a:p>
            <a:pPr marL="685800" indent="-685800" algn="l">
              <a:buFont typeface="Arial" panose="020B0604020202020204" pitchFamily="34" charset="0"/>
              <a:buChar char="•"/>
            </a:pPr>
            <a:r>
              <a:rPr lang="en-GB" sz="6000" dirty="0">
                <a:solidFill>
                  <a:schemeClr val="tx1"/>
                </a:solidFill>
                <a:latin typeface="Comic Sans MS" panose="030F0702030302020204" pitchFamily="66" charset="0"/>
              </a:rPr>
              <a:t>SNAP: Special Needs Assessment Profile</a:t>
            </a:r>
          </a:p>
          <a:p>
            <a:pPr marL="685800" indent="-685800" algn="l">
              <a:buFont typeface="Arial" panose="020B0604020202020204" pitchFamily="34" charset="0"/>
              <a:buChar char="•"/>
            </a:pPr>
            <a:r>
              <a:rPr lang="en-GB" sz="6000" dirty="0">
                <a:solidFill>
                  <a:schemeClr val="tx1"/>
                </a:solidFill>
                <a:latin typeface="Comic Sans MS" panose="030F0702030302020204" pitchFamily="66" charset="0"/>
              </a:rPr>
              <a:t>GL Assessment: Emotional Literacy  - assessment tool</a:t>
            </a:r>
          </a:p>
          <a:p>
            <a:pPr marL="685800" indent="-685800" algn="l">
              <a:buFont typeface="Arial" panose="020B0604020202020204" pitchFamily="34" charset="0"/>
              <a:buChar char="•"/>
            </a:pPr>
            <a:r>
              <a:rPr lang="en-GB" sz="6000" dirty="0">
                <a:solidFill>
                  <a:schemeClr val="tx1"/>
                </a:solidFill>
                <a:latin typeface="Comic Sans MS" panose="030F0702030302020204" pitchFamily="66" charset="0"/>
              </a:rPr>
              <a:t>Thrive  - good, but expensive, computer program</a:t>
            </a:r>
          </a:p>
          <a:p>
            <a:pPr marL="685800" indent="-685800" algn="l">
              <a:buFont typeface="Arial" panose="020B0604020202020204" pitchFamily="34" charset="0"/>
              <a:buChar char="•"/>
              <a:defRPr/>
            </a:pPr>
            <a:r>
              <a:rPr lang="en-GB" sz="6000" dirty="0">
                <a:solidFill>
                  <a:schemeClr val="tx1"/>
                </a:solidFill>
                <a:latin typeface="Comic Sans MS" panose="030F0702030302020204" pitchFamily="66" charset="0"/>
              </a:rPr>
              <a:t>PASS (Pupil Attitudes to Self and School) - </a:t>
            </a:r>
            <a:r>
              <a:rPr lang="en-GB" altLang="en-US" sz="6000" dirty="0">
                <a:solidFill>
                  <a:schemeClr val="tx1"/>
                </a:solidFill>
                <a:latin typeface="Comic Sans MS" panose="030F0702030302020204" pitchFamily="66" charset="0"/>
                <a:cs typeface="Arial" panose="020B0604020202020204" pitchFamily="34" charset="0"/>
              </a:rPr>
              <a:t>Not cheap, but all the work is done for you once data is inputted.</a:t>
            </a:r>
          </a:p>
          <a:p>
            <a:pPr marL="540068" indent="-540068" algn="l">
              <a:buFont typeface="Arial" panose="020B0604020202020204" pitchFamily="34" charset="0"/>
              <a:buChar char="•"/>
            </a:pPr>
            <a:endParaRPr lang="en-GB" sz="4158" dirty="0">
              <a:solidFill>
                <a:schemeClr val="tx1"/>
              </a:solidFill>
              <a:latin typeface="Comic Sans MS" panose="030F0702030302020204" pitchFamily="66" charset="0"/>
            </a:endParaRPr>
          </a:p>
          <a:p>
            <a:pPr algn="l"/>
            <a:endParaRPr lang="en-GB" sz="3402" dirty="0">
              <a:solidFill>
                <a:schemeClr val="tx1"/>
              </a:solidFill>
              <a:latin typeface="Comic Sans MS" panose="030F0702030302020204" pitchFamily="66" charset="0"/>
            </a:endParaRPr>
          </a:p>
          <a:p>
            <a:r>
              <a:rPr lang="en-GB" dirty="0"/>
              <a:t> </a:t>
            </a:r>
          </a:p>
        </p:txBody>
      </p:sp>
      <p:pic>
        <p:nvPicPr>
          <p:cNvPr id="4" name="Picture 3"/>
          <p:cNvPicPr>
            <a:picLocks noChangeAspect="1"/>
          </p:cNvPicPr>
          <p:nvPr/>
        </p:nvPicPr>
        <p:blipFill>
          <a:blip r:embed="rId3"/>
          <a:stretch>
            <a:fillRect/>
          </a:stretch>
        </p:blipFill>
        <p:spPr>
          <a:xfrm>
            <a:off x="6234614" y="3885984"/>
            <a:ext cx="2106186" cy="1935171"/>
          </a:xfrm>
          <a:prstGeom prst="rect">
            <a:avLst/>
          </a:prstGeom>
        </p:spPr>
      </p:pic>
    </p:spTree>
    <p:extLst>
      <p:ext uri="{BB962C8B-B14F-4D97-AF65-F5344CB8AC3E}">
        <p14:creationId xmlns:p14="http://schemas.microsoft.com/office/powerpoint/2010/main" val="73958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58" y="470184"/>
            <a:ext cx="7344648" cy="1389123"/>
          </a:xfrm>
        </p:spPr>
        <p:txBody>
          <a:bodyPr/>
          <a:lstStyle/>
          <a:p>
            <a:r>
              <a:rPr lang="en-GB" dirty="0">
                <a:latin typeface="Comic Sans MS" panose="030F0702030302020204" pitchFamily="66" charset="0"/>
              </a:rPr>
              <a:t>Interventions</a:t>
            </a:r>
          </a:p>
        </p:txBody>
      </p:sp>
      <p:sp>
        <p:nvSpPr>
          <p:cNvPr id="3" name="Subtitle 2"/>
          <p:cNvSpPr>
            <a:spLocks noGrp="1"/>
          </p:cNvSpPr>
          <p:nvPr>
            <p:ph type="subTitle" idx="1"/>
          </p:nvPr>
        </p:nvSpPr>
        <p:spPr>
          <a:xfrm>
            <a:off x="373768" y="1407494"/>
            <a:ext cx="7893227" cy="3810523"/>
          </a:xfrm>
        </p:spPr>
        <p:txBody>
          <a:bodyPr/>
          <a:lstStyle/>
          <a:p>
            <a:pPr algn="l"/>
            <a:r>
              <a:rPr lang="en-GB" dirty="0">
                <a:solidFill>
                  <a:schemeClr val="tx1"/>
                </a:solidFill>
                <a:latin typeface="Comic Sans MS" panose="030F0702030302020204" pitchFamily="66" charset="0"/>
              </a:rPr>
              <a:t>Test scores may indicate the need for an intervention, but interventions </a:t>
            </a:r>
            <a:r>
              <a:rPr lang="en-GB" b="1" dirty="0">
                <a:solidFill>
                  <a:schemeClr val="tx1"/>
                </a:solidFill>
                <a:latin typeface="Comic Sans MS" panose="030F0702030302020204" pitchFamily="66" charset="0"/>
              </a:rPr>
              <a:t>should not </a:t>
            </a:r>
            <a:r>
              <a:rPr lang="en-GB" dirty="0">
                <a:solidFill>
                  <a:schemeClr val="tx1"/>
                </a:solidFill>
                <a:latin typeface="Comic Sans MS" panose="030F0702030302020204" pitchFamily="66" charset="0"/>
              </a:rPr>
              <a:t>replace Quality First Teaching.</a:t>
            </a:r>
          </a:p>
          <a:p>
            <a:pPr algn="l"/>
            <a:endParaRPr lang="en-GB" dirty="0">
              <a:solidFill>
                <a:schemeClr val="tx1"/>
              </a:solidFill>
              <a:latin typeface="Comic Sans MS" panose="030F0702030302020204" pitchFamily="66" charset="0"/>
            </a:endParaRPr>
          </a:p>
          <a:p>
            <a:pPr algn="l"/>
            <a:r>
              <a:rPr lang="en-GB" dirty="0">
                <a:solidFill>
                  <a:schemeClr val="tx1"/>
                </a:solidFill>
                <a:latin typeface="Comic Sans MS" panose="030F0702030302020204" pitchFamily="66" charset="0"/>
              </a:rPr>
              <a:t>Try to ensure that links are made between what happens in intervention sessions and what happens in the classroom</a:t>
            </a:r>
          </a:p>
        </p:txBody>
      </p:sp>
    </p:spTree>
    <p:extLst>
      <p:ext uri="{BB962C8B-B14F-4D97-AF65-F5344CB8AC3E}">
        <p14:creationId xmlns:p14="http://schemas.microsoft.com/office/powerpoint/2010/main" val="333024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030" y="533260"/>
            <a:ext cx="7484957" cy="3931397"/>
          </a:xfrm>
          <a:prstGeom prst="rect">
            <a:avLst/>
          </a:prstGeom>
          <a:noFill/>
        </p:spPr>
        <p:txBody>
          <a:bodyPr wrap="square" rtlCol="0">
            <a:spAutoFit/>
          </a:bodyPr>
          <a:lstStyle/>
          <a:p>
            <a:pPr marL="324041" indent="-324041">
              <a:buFont typeface="Arial" panose="020B0604020202020204" pitchFamily="34" charset="0"/>
              <a:buChar char="•"/>
            </a:pPr>
            <a:r>
              <a:rPr lang="en-GB" sz="2268" dirty="0">
                <a:latin typeface="Comic Sans MS" panose="030F0702030302020204" pitchFamily="66" charset="0"/>
              </a:rPr>
              <a:t>Ensure that both staff and children </a:t>
            </a:r>
            <a:r>
              <a:rPr lang="en-GB" sz="2268" b="1" dirty="0">
                <a:latin typeface="Comic Sans MS" panose="030F0702030302020204" pitchFamily="66" charset="0"/>
              </a:rPr>
              <a:t>understand why they are doing the intervention</a:t>
            </a:r>
          </a:p>
          <a:p>
            <a:pPr marL="324041" indent="-324041">
              <a:buFont typeface="Arial" panose="020B0604020202020204" pitchFamily="34" charset="0"/>
              <a:buChar char="•"/>
            </a:pPr>
            <a:endParaRPr lang="en-GB" sz="2268" dirty="0">
              <a:latin typeface="Comic Sans MS" panose="030F0702030302020204" pitchFamily="66" charset="0"/>
            </a:endParaRPr>
          </a:p>
          <a:p>
            <a:pPr marL="324041" indent="-324041">
              <a:buFont typeface="Arial" panose="020B0604020202020204" pitchFamily="34" charset="0"/>
              <a:buChar char="•"/>
            </a:pPr>
            <a:r>
              <a:rPr lang="en-GB" sz="2268" dirty="0">
                <a:latin typeface="Comic Sans MS" panose="030F0702030302020204" pitchFamily="66" charset="0"/>
              </a:rPr>
              <a:t>Check progress regularly: </a:t>
            </a:r>
            <a:r>
              <a:rPr lang="en-GB" sz="2268" b="1" dirty="0">
                <a:latin typeface="Comic Sans MS" panose="030F0702030302020204" pitchFamily="66" charset="0"/>
              </a:rPr>
              <a:t>if the intervention isn’t working try something else</a:t>
            </a:r>
          </a:p>
          <a:p>
            <a:endParaRPr lang="en-GB" sz="2268" dirty="0">
              <a:latin typeface="Comic Sans MS" panose="030F0702030302020204" pitchFamily="66" charset="0"/>
            </a:endParaRPr>
          </a:p>
          <a:p>
            <a:pPr marL="324041" indent="-324041">
              <a:buFont typeface="Arial" panose="020B0604020202020204" pitchFamily="34" charset="0"/>
              <a:buChar char="•"/>
            </a:pPr>
            <a:r>
              <a:rPr lang="en-GB" sz="2268" dirty="0">
                <a:latin typeface="Comic Sans MS" panose="030F0702030302020204" pitchFamily="66" charset="0"/>
              </a:rPr>
              <a:t>Use evidence based interventions where possible</a:t>
            </a:r>
          </a:p>
          <a:p>
            <a:pPr marL="324041" indent="-324041">
              <a:buFont typeface="Arial" panose="020B0604020202020204" pitchFamily="34" charset="0"/>
              <a:buChar char="•"/>
            </a:pPr>
            <a:endParaRPr lang="en-GB" sz="2268" dirty="0">
              <a:latin typeface="Comic Sans MS" panose="030F0702030302020204" pitchFamily="66" charset="0"/>
            </a:endParaRPr>
          </a:p>
          <a:p>
            <a:pPr marL="324041" indent="-324041">
              <a:buFont typeface="Arial" panose="020B0604020202020204" pitchFamily="34" charset="0"/>
              <a:buChar char="•"/>
            </a:pPr>
            <a:r>
              <a:rPr lang="en-GB" sz="2268" b="1" dirty="0">
                <a:latin typeface="Comic Sans MS" panose="030F0702030302020204" pitchFamily="66" charset="0"/>
              </a:rPr>
              <a:t>Make sure you have evidence of the impact of the intervention</a:t>
            </a:r>
            <a:r>
              <a:rPr lang="en-GB" sz="2268" dirty="0">
                <a:latin typeface="Comic Sans MS" panose="030F0702030302020204" pitchFamily="66" charset="0"/>
              </a:rPr>
              <a:t>: this may need to be more than just standardised test scores – make it personal</a:t>
            </a:r>
          </a:p>
        </p:txBody>
      </p:sp>
    </p:spTree>
    <p:extLst>
      <p:ext uri="{BB962C8B-B14F-4D97-AF65-F5344CB8AC3E}">
        <p14:creationId xmlns:p14="http://schemas.microsoft.com/office/powerpoint/2010/main" val="200113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767" y="721247"/>
            <a:ext cx="7757137" cy="2128147"/>
          </a:xfrm>
          <a:prstGeom prst="rect">
            <a:avLst/>
          </a:prstGeom>
          <a:noFill/>
        </p:spPr>
        <p:txBody>
          <a:bodyPr wrap="square" rtlCol="0">
            <a:spAutoFit/>
          </a:bodyPr>
          <a:lstStyle/>
          <a:p>
            <a:r>
              <a:rPr lang="en-GB" sz="2646" dirty="0">
                <a:latin typeface="Comic Sans MS" panose="030F0702030302020204" pitchFamily="66" charset="0"/>
              </a:rPr>
              <a:t>On your tables compile a list of any interventions you use that are particularly effective for your pupils. We will compile a complete list from everyone and circulate it at our next meeting</a:t>
            </a:r>
          </a:p>
        </p:txBody>
      </p:sp>
      <p:pic>
        <p:nvPicPr>
          <p:cNvPr id="3" name="Picture 2"/>
          <p:cNvPicPr>
            <a:picLocks noChangeAspect="1"/>
          </p:cNvPicPr>
          <p:nvPr/>
        </p:nvPicPr>
        <p:blipFill>
          <a:blip r:embed="rId2"/>
          <a:stretch>
            <a:fillRect/>
          </a:stretch>
        </p:blipFill>
        <p:spPr>
          <a:xfrm>
            <a:off x="5418625" y="2958591"/>
            <a:ext cx="2491790" cy="2491790"/>
          </a:xfrm>
          <a:prstGeom prst="rect">
            <a:avLst/>
          </a:prstGeom>
        </p:spPr>
      </p:pic>
    </p:spTree>
    <p:extLst>
      <p:ext uri="{BB962C8B-B14F-4D97-AF65-F5344CB8AC3E}">
        <p14:creationId xmlns:p14="http://schemas.microsoft.com/office/powerpoint/2010/main" val="2301405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omic Sans MS" panose="030F0702030302020204" pitchFamily="66" charset="0"/>
              </a:rPr>
              <a:t>Health Support for Schools</a:t>
            </a:r>
          </a:p>
        </p:txBody>
      </p:sp>
      <p:sp>
        <p:nvSpPr>
          <p:cNvPr id="3" name="Subtitle 2"/>
          <p:cNvSpPr>
            <a:spLocks noGrp="1"/>
          </p:cNvSpPr>
          <p:nvPr>
            <p:ph type="subTitle" idx="1"/>
          </p:nvPr>
        </p:nvSpPr>
        <p:spPr>
          <a:xfrm>
            <a:off x="648056" y="1493044"/>
            <a:ext cx="7595831" cy="3586162"/>
          </a:xfrm>
        </p:spPr>
        <p:txBody>
          <a:bodyPr/>
          <a:lstStyle/>
          <a:p>
            <a:r>
              <a:rPr lang="en-GB" sz="4000" dirty="0">
                <a:solidFill>
                  <a:schemeClr val="tx1"/>
                </a:solidFill>
                <a:latin typeface="Comic Sans MS" panose="030F0702030302020204" pitchFamily="66" charset="0"/>
              </a:rPr>
              <a:t>Tracy Biddle – </a:t>
            </a:r>
            <a:r>
              <a:rPr lang="en-GB" sz="4000" dirty="0" err="1">
                <a:solidFill>
                  <a:schemeClr val="tx1"/>
                </a:solidFill>
                <a:latin typeface="Comic Sans MS" panose="030F0702030302020204" pitchFamily="66" charset="0"/>
              </a:rPr>
              <a:t>Locala</a:t>
            </a:r>
            <a:endParaRPr lang="en-GB" sz="4000" dirty="0">
              <a:solidFill>
                <a:schemeClr val="tx1"/>
              </a:solidFill>
              <a:latin typeface="Comic Sans MS" panose="030F0702030302020204" pitchFamily="66" charset="0"/>
            </a:endParaRPr>
          </a:p>
          <a:p>
            <a:r>
              <a:rPr lang="en-GB" sz="4000" dirty="0">
                <a:solidFill>
                  <a:schemeClr val="tx1"/>
                </a:solidFill>
                <a:latin typeface="Comic Sans MS" panose="030F0702030302020204" pitchFamily="66" charset="0"/>
              </a:rPr>
              <a:t>Joanne Suggitt – Calderdale and Huddersfield NHS Foundation Trust</a:t>
            </a:r>
          </a:p>
        </p:txBody>
      </p:sp>
    </p:spTree>
    <p:extLst>
      <p:ext uri="{BB962C8B-B14F-4D97-AF65-F5344CB8AC3E}">
        <p14:creationId xmlns:p14="http://schemas.microsoft.com/office/powerpoint/2010/main" val="294407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678" y="355561"/>
            <a:ext cx="7752918" cy="1389123"/>
          </a:xfrm>
        </p:spPr>
        <p:txBody>
          <a:bodyPr>
            <a:noAutofit/>
          </a:bodyPr>
          <a:lstStyle/>
          <a:p>
            <a:pPr algn="ctr"/>
            <a:r>
              <a:rPr lang="en-GB" b="1" dirty="0"/>
              <a:t>CHILDREN’S THERAPY SERVICES</a:t>
            </a:r>
          </a:p>
        </p:txBody>
      </p:sp>
      <p:sp>
        <p:nvSpPr>
          <p:cNvPr id="3" name="Subtitle 2"/>
          <p:cNvSpPr>
            <a:spLocks noGrp="1"/>
          </p:cNvSpPr>
          <p:nvPr>
            <p:ph type="subTitle" idx="1"/>
          </p:nvPr>
        </p:nvSpPr>
        <p:spPr>
          <a:xfrm>
            <a:off x="713993" y="2016864"/>
            <a:ext cx="7280821" cy="4082704"/>
          </a:xfrm>
        </p:spPr>
        <p:txBody>
          <a:bodyPr>
            <a:normAutofit/>
          </a:bodyPr>
          <a:lstStyle/>
          <a:p>
            <a:pPr marL="432054" indent="-432054" algn="ctr">
              <a:buFont typeface="Arial" panose="020B0604020202020204" pitchFamily="34" charset="0"/>
              <a:buChar char="•"/>
            </a:pPr>
            <a:r>
              <a:rPr lang="en-GB" b="1" dirty="0">
                <a:latin typeface="+mj-lt"/>
              </a:rPr>
              <a:t>Calderdale &amp; Huddersfield NHS Foundation Trust</a:t>
            </a:r>
          </a:p>
          <a:p>
            <a:pPr marL="432054" indent="-432054" algn="ctr">
              <a:buFontTx/>
              <a:buChar char="-"/>
            </a:pPr>
            <a:r>
              <a:rPr lang="en-GB" b="1" dirty="0">
                <a:latin typeface="+mj-lt"/>
              </a:rPr>
              <a:t>South Kirklees</a:t>
            </a:r>
          </a:p>
          <a:p>
            <a:pPr marL="432054" indent="-432054" algn="ctr">
              <a:buFontTx/>
              <a:buChar char="-"/>
            </a:pPr>
            <a:endParaRPr lang="en-GB" b="1" dirty="0">
              <a:latin typeface="+mj-lt"/>
            </a:endParaRPr>
          </a:p>
          <a:p>
            <a:pPr marL="432054" indent="-432054" algn="ctr">
              <a:buFont typeface="Arial" panose="020B0604020202020204" pitchFamily="34" charset="0"/>
              <a:buChar char="•"/>
            </a:pPr>
            <a:r>
              <a:rPr lang="en-GB" b="1" dirty="0">
                <a:latin typeface="+mj-lt"/>
              </a:rPr>
              <a:t>Locala Community Partnership</a:t>
            </a:r>
          </a:p>
          <a:p>
            <a:pPr marL="432054" indent="-432054" algn="ctr">
              <a:buFontTx/>
              <a:buChar char="-"/>
            </a:pPr>
            <a:r>
              <a:rPr lang="en-GB" b="1" dirty="0">
                <a:latin typeface="+mj-lt"/>
              </a:rPr>
              <a:t>North Kirklees</a:t>
            </a:r>
          </a:p>
          <a:p>
            <a:pPr marL="432054" indent="-432054" algn="ctr">
              <a:buFontTx/>
              <a:buChar char="-"/>
            </a:pPr>
            <a:endParaRPr lang="en-GB" b="1" dirty="0">
              <a:latin typeface="+mj-lt"/>
            </a:endParaRPr>
          </a:p>
          <a:p>
            <a:pPr marL="432054" indent="-432054" algn="ctr">
              <a:buFont typeface="Arial" panose="020B0604020202020204" pitchFamily="34" charset="0"/>
              <a:buChar char="•"/>
            </a:pPr>
            <a:r>
              <a:rPr lang="en-GB" b="1" dirty="0">
                <a:latin typeface="+mj-lt"/>
              </a:rPr>
              <a:t>Speech and Language Therapy (SALT), Physiotherapy (PT) and Occupational Therapy (OT)</a:t>
            </a:r>
          </a:p>
        </p:txBody>
      </p:sp>
    </p:spTree>
    <p:extLst>
      <p:ext uri="{BB962C8B-B14F-4D97-AF65-F5344CB8AC3E}">
        <p14:creationId xmlns:p14="http://schemas.microsoft.com/office/powerpoint/2010/main" val="1810431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218" y="1608594"/>
            <a:ext cx="6464281" cy="4147566"/>
          </a:xfrm>
        </p:spPr>
        <p:txBody>
          <a:bodyPr/>
          <a:lstStyle/>
          <a:p>
            <a:pPr marL="0" indent="0" algn="ctr">
              <a:buNone/>
            </a:pPr>
            <a:r>
              <a:rPr lang="en-GB" sz="2835" b="1" dirty="0">
                <a:latin typeface="+mj-lt"/>
              </a:rPr>
              <a:t>Therapists work with the child, parents and School to help reduce the impact of their difficulty on their physical, social, emotional and educational development. </a:t>
            </a:r>
          </a:p>
          <a:p>
            <a:pPr marL="0" indent="0" algn="ctr">
              <a:buNone/>
            </a:pPr>
            <a:endParaRPr lang="en-GB" sz="2835" b="1" dirty="0">
              <a:latin typeface="+mj-lt"/>
            </a:endParaRPr>
          </a:p>
          <a:p>
            <a:pPr marL="0" indent="0" algn="ctr">
              <a:buNone/>
            </a:pPr>
            <a:r>
              <a:rPr lang="en-GB" sz="2835" b="1" dirty="0">
                <a:latin typeface="+mj-lt"/>
              </a:rPr>
              <a:t>We aim to enable the child to achieve their potential in communication, physical skills and independence.</a:t>
            </a:r>
          </a:p>
        </p:txBody>
      </p:sp>
    </p:spTree>
    <p:extLst>
      <p:ext uri="{BB962C8B-B14F-4D97-AF65-F5344CB8AC3E}">
        <p14:creationId xmlns:p14="http://schemas.microsoft.com/office/powerpoint/2010/main" val="2614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68" y="324363"/>
            <a:ext cx="7776686" cy="1080095"/>
          </a:xfrm>
        </p:spPr>
        <p:txBody>
          <a:bodyPr/>
          <a:lstStyle/>
          <a:p>
            <a:pPr algn="ctr"/>
            <a:r>
              <a:rPr lang="en-GB" b="1" u="sng" dirty="0"/>
              <a:t>How to refer</a:t>
            </a:r>
          </a:p>
        </p:txBody>
      </p:sp>
      <p:sp>
        <p:nvSpPr>
          <p:cNvPr id="3" name="Content Placeholder 2"/>
          <p:cNvSpPr>
            <a:spLocks noGrp="1"/>
          </p:cNvSpPr>
          <p:nvPr>
            <p:ph idx="1"/>
          </p:nvPr>
        </p:nvSpPr>
        <p:spPr>
          <a:xfrm>
            <a:off x="918128" y="1830350"/>
            <a:ext cx="7076686" cy="4147566"/>
          </a:xfrm>
        </p:spPr>
        <p:txBody>
          <a:bodyPr>
            <a:normAutofit fontScale="92500" lnSpcReduction="10000"/>
          </a:bodyPr>
          <a:lstStyle/>
          <a:p>
            <a:r>
              <a:rPr lang="en-GB" b="1" dirty="0">
                <a:latin typeface="+mj-lt"/>
              </a:rPr>
              <a:t>Open referral system (except OT in North – Consultant, GP or therapist only) – If parent self-refer, likely need to contact setting for more  information.</a:t>
            </a:r>
          </a:p>
          <a:p>
            <a:r>
              <a:rPr lang="en-GB" b="1" dirty="0">
                <a:latin typeface="+mj-lt"/>
              </a:rPr>
              <a:t>Gain consent from parent</a:t>
            </a:r>
          </a:p>
          <a:p>
            <a:r>
              <a:rPr lang="en-GB" b="1" dirty="0">
                <a:latin typeface="+mj-lt"/>
              </a:rPr>
              <a:t>Complete referral form:</a:t>
            </a:r>
            <a:r>
              <a:rPr lang="en-GB" dirty="0">
                <a:latin typeface="+mj-lt"/>
              </a:rPr>
              <a:t>  </a:t>
            </a:r>
          </a:p>
          <a:p>
            <a:pPr marL="0" indent="0">
              <a:buNone/>
            </a:pPr>
            <a:r>
              <a:rPr lang="en-GB" dirty="0">
                <a:solidFill>
                  <a:schemeClr val="tx2"/>
                </a:solidFill>
                <a:latin typeface="+mj-lt"/>
              </a:rPr>
              <a:t>       http:/www.cht.nhs.uk/childrens-therapy-services  </a:t>
            </a:r>
          </a:p>
          <a:p>
            <a:pPr marL="0" indent="0">
              <a:buNone/>
            </a:pPr>
            <a:r>
              <a:rPr lang="en-GB" dirty="0">
                <a:solidFill>
                  <a:schemeClr val="tx2"/>
                </a:solidFill>
                <a:latin typeface="+mj-lt"/>
              </a:rPr>
              <a:t>                  www.locala.org.uk</a:t>
            </a:r>
          </a:p>
          <a:p>
            <a:r>
              <a:rPr lang="en-GB" dirty="0">
                <a:solidFill>
                  <a:schemeClr val="tx2"/>
                </a:solidFill>
                <a:latin typeface="+mj-lt"/>
              </a:rPr>
              <a:t> </a:t>
            </a:r>
            <a:r>
              <a:rPr lang="en-GB" b="1" dirty="0">
                <a:latin typeface="+mj-lt"/>
              </a:rPr>
              <a:t>Referral triaged by Therapist</a:t>
            </a:r>
          </a:p>
          <a:p>
            <a:r>
              <a:rPr lang="en-GB" b="1" dirty="0">
                <a:latin typeface="+mj-lt"/>
              </a:rPr>
              <a:t>Opt in process in some cases</a:t>
            </a:r>
          </a:p>
          <a:p>
            <a:r>
              <a:rPr lang="en-GB" b="1" dirty="0">
                <a:latin typeface="+mj-lt"/>
              </a:rPr>
              <a:t>Waiting list – waiting time</a:t>
            </a:r>
          </a:p>
          <a:p>
            <a:r>
              <a:rPr lang="en-GB" b="1" dirty="0">
                <a:latin typeface="+mj-lt"/>
              </a:rPr>
              <a:t>Assessment in clinic/setting (parent must be present)</a:t>
            </a:r>
          </a:p>
        </p:txBody>
      </p:sp>
    </p:spTree>
    <p:extLst>
      <p:ext uri="{BB962C8B-B14F-4D97-AF65-F5344CB8AC3E}">
        <p14:creationId xmlns:p14="http://schemas.microsoft.com/office/powerpoint/2010/main" val="182160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8593"/>
            <a:ext cx="8043863" cy="5430717"/>
          </a:xfrm>
          <a:prstGeom prst="rect">
            <a:avLst/>
          </a:prstGeom>
          <a:noFill/>
        </p:spPr>
        <p:txBody>
          <a:bodyPr wrap="square">
            <a:spAutoFit/>
          </a:bodyPr>
          <a:lstStyle/>
          <a:p>
            <a:pPr algn="ctr">
              <a:defRPr/>
            </a:pPr>
            <a:r>
              <a:rPr lang="en-GB" sz="4000" dirty="0">
                <a:effectLst>
                  <a:outerShdw blurRad="38100" dist="38100" dir="2700000" algn="tl">
                    <a:srgbClr val="000000">
                      <a:alpha val="43137"/>
                    </a:srgbClr>
                  </a:outerShdw>
                </a:effectLst>
                <a:latin typeface="Comic Sans MS" panose="030F0702030302020204" pitchFamily="66" charset="0"/>
              </a:rPr>
              <a:t>This session we will be covering:</a:t>
            </a:r>
          </a:p>
          <a:p>
            <a:pPr marL="457200" indent="-457200">
              <a:buFont typeface="Arial" panose="020B0604020202020204" pitchFamily="34" charset="0"/>
              <a:buChar char="•"/>
              <a:defRPr/>
            </a:pPr>
            <a:r>
              <a:rPr lang="en-GB" sz="3200" dirty="0">
                <a:latin typeface="Comic Sans MS" panose="030F0702030302020204" pitchFamily="66" charset="0"/>
              </a:rPr>
              <a:t>The Educational Psychology Service</a:t>
            </a:r>
          </a:p>
          <a:p>
            <a:pPr marL="571500" indent="-571500">
              <a:buFont typeface="Arial" panose="020B0604020202020204" pitchFamily="34" charset="0"/>
              <a:buChar char="•"/>
              <a:defRPr/>
            </a:pPr>
            <a:r>
              <a:rPr lang="en-GB" sz="3200" dirty="0">
                <a:latin typeface="Comic Sans MS" panose="030F0702030302020204" pitchFamily="66" charset="0"/>
              </a:rPr>
              <a:t>Tracking progress and attainment</a:t>
            </a:r>
          </a:p>
          <a:p>
            <a:pPr marL="571500" indent="-571500">
              <a:buFont typeface="Arial" panose="020B0604020202020204" pitchFamily="34" charset="0"/>
              <a:buChar char="•"/>
              <a:defRPr/>
            </a:pPr>
            <a:r>
              <a:rPr lang="en-GB" sz="3200" dirty="0">
                <a:latin typeface="Comic Sans MS" panose="030F0702030302020204" pitchFamily="66" charset="0"/>
              </a:rPr>
              <a:t>Preparing for Adulthood (</a:t>
            </a:r>
            <a:r>
              <a:rPr lang="en-GB" sz="3200" dirty="0" err="1">
                <a:latin typeface="Comic Sans MS" panose="030F0702030302020204" pitchFamily="66" charset="0"/>
              </a:rPr>
              <a:t>PfA</a:t>
            </a:r>
            <a:r>
              <a:rPr lang="en-GB" sz="3200" dirty="0">
                <a:latin typeface="Comic Sans MS" panose="030F0702030302020204" pitchFamily="66" charset="0"/>
              </a:rPr>
              <a:t>)</a:t>
            </a:r>
          </a:p>
          <a:p>
            <a:pPr marL="571500" indent="-571500">
              <a:buFont typeface="Arial" panose="020B0604020202020204" pitchFamily="34" charset="0"/>
              <a:buChar char="•"/>
              <a:defRPr/>
            </a:pPr>
            <a:r>
              <a:rPr lang="en-GB" sz="3200" dirty="0">
                <a:latin typeface="Comic Sans MS" panose="030F0702030302020204" pitchFamily="66" charset="0"/>
              </a:rPr>
              <a:t>Health Support and Provision in Kirklees</a:t>
            </a:r>
          </a:p>
          <a:p>
            <a:pPr marL="571500" indent="-571500">
              <a:buFont typeface="Arial" panose="020B0604020202020204" pitchFamily="34" charset="0"/>
              <a:buChar char="•"/>
              <a:defRPr/>
            </a:pPr>
            <a:r>
              <a:rPr lang="en-GB" sz="3200" dirty="0">
                <a:latin typeface="Comic Sans MS" panose="030F0702030302020204" pitchFamily="66" charset="0"/>
              </a:rPr>
              <a:t>Early Years Support/Transition to Adulthood</a:t>
            </a:r>
          </a:p>
          <a:p>
            <a:pPr marL="540068" indent="-540068">
              <a:buFont typeface="Arial" panose="020B0604020202020204" pitchFamily="34" charset="0"/>
              <a:buChar char="•"/>
              <a:defRPr/>
            </a:pPr>
            <a:r>
              <a:rPr lang="en-GB" sz="3200" dirty="0">
                <a:latin typeface="Comic Sans MS" panose="030F0702030302020204" pitchFamily="66" charset="0"/>
                <a:cs typeface="Arial" panose="020B0604020202020204" pitchFamily="34" charset="0"/>
              </a:rPr>
              <a:t>Transition between Schools and to new phases of education</a:t>
            </a:r>
          </a:p>
          <a:p>
            <a:pPr marL="216027" indent="-216027">
              <a:buFont typeface="+mj-lt"/>
              <a:buAutoNum type="arabicPeriod"/>
              <a:defRPr/>
            </a:pPr>
            <a:endParaRPr lang="en-GB" sz="945" dirty="0">
              <a:latin typeface="Comic Sans MS" panose="030F0702030302020204" pitchFamily="66" charset="0"/>
              <a:cs typeface="Arial" panose="020B0604020202020204" pitchFamily="34" charset="0"/>
            </a:endParaRPr>
          </a:p>
          <a:p>
            <a:pPr marL="216027" indent="-216027">
              <a:buFont typeface="+mj-lt"/>
              <a:buAutoNum type="arabicPeriod"/>
              <a:defRPr/>
            </a:pPr>
            <a:endParaRPr lang="en-GB" sz="945" dirty="0">
              <a:latin typeface="Comic Sans MS" panose="030F0702030302020204" pitchFamily="66"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587918"/>
            <a:ext cx="7776686" cy="1080095"/>
          </a:xfrm>
        </p:spPr>
        <p:txBody>
          <a:bodyPr/>
          <a:lstStyle/>
          <a:p>
            <a:pPr algn="ctr"/>
            <a:r>
              <a:rPr lang="en-GB" b="1" dirty="0"/>
              <a:t>CONSULTATIVE MODEL</a:t>
            </a:r>
          </a:p>
        </p:txBody>
      </p:sp>
      <p:graphicFrame>
        <p:nvGraphicFramePr>
          <p:cNvPr id="4" name="Content Placeholder 3"/>
          <p:cNvGraphicFramePr>
            <a:graphicFrameLocks noGrp="1"/>
          </p:cNvGraphicFramePr>
          <p:nvPr>
            <p:ph idx="1"/>
            <p:extLst/>
          </p:nvPr>
        </p:nvGraphicFramePr>
        <p:xfrm>
          <a:off x="237677" y="1830051"/>
          <a:ext cx="7971047" cy="4147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1938804" y="4534531"/>
            <a:ext cx="1149037" cy="10206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81282" y="5090594"/>
            <a:ext cx="593493" cy="5326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0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INCLUSION CRITERIA</a:t>
            </a:r>
          </a:p>
        </p:txBody>
      </p:sp>
      <p:sp>
        <p:nvSpPr>
          <p:cNvPr id="3" name="Content Placeholder 2"/>
          <p:cNvSpPr>
            <a:spLocks noGrp="1"/>
          </p:cNvSpPr>
          <p:nvPr>
            <p:ph idx="1"/>
          </p:nvPr>
        </p:nvSpPr>
        <p:spPr>
          <a:xfrm>
            <a:off x="713993" y="2156137"/>
            <a:ext cx="7212776" cy="3807341"/>
          </a:xfrm>
        </p:spPr>
        <p:txBody>
          <a:bodyPr/>
          <a:lstStyle/>
          <a:p>
            <a:r>
              <a:rPr lang="en-GB" dirty="0">
                <a:latin typeface="Calibri" panose="020F0502020204030204" pitchFamily="34" charset="0"/>
                <a:cs typeface="Calibri" panose="020F0502020204030204" pitchFamily="34" charset="0"/>
              </a:rPr>
              <a:t>Concerns regarding the development of speech or language or social communication skills, where the presentation does not follow the normal pattern of development or is significantly below that expected for age.</a:t>
            </a: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Child presents with a functional difficulty affecting motor skills, posture or self-help skills</a:t>
            </a:r>
          </a:p>
        </p:txBody>
      </p:sp>
    </p:spTree>
    <p:extLst>
      <p:ext uri="{BB962C8B-B14F-4D97-AF65-F5344CB8AC3E}">
        <p14:creationId xmlns:p14="http://schemas.microsoft.com/office/powerpoint/2010/main" val="38989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451828"/>
            <a:ext cx="7776686" cy="1080095"/>
          </a:xfrm>
        </p:spPr>
        <p:txBody>
          <a:bodyPr/>
          <a:lstStyle/>
          <a:p>
            <a:pPr algn="ctr"/>
            <a:r>
              <a:rPr lang="en-GB" b="1" dirty="0"/>
              <a:t>EXCLUSION CRITERIA</a:t>
            </a:r>
          </a:p>
        </p:txBody>
      </p:sp>
      <p:sp>
        <p:nvSpPr>
          <p:cNvPr id="3" name="Content Placeholder 2"/>
          <p:cNvSpPr>
            <a:spLocks noGrp="1"/>
          </p:cNvSpPr>
          <p:nvPr>
            <p:ph idx="1"/>
          </p:nvPr>
        </p:nvSpPr>
        <p:spPr>
          <a:xfrm>
            <a:off x="432038" y="1676639"/>
            <a:ext cx="7776686" cy="4147566"/>
          </a:xfrm>
        </p:spPr>
        <p:txBody>
          <a:bodyPr>
            <a:normAutofit lnSpcReduction="10000"/>
          </a:bodyPr>
          <a:lstStyle/>
          <a:p>
            <a:r>
              <a:rPr lang="en-GB" dirty="0">
                <a:latin typeface="+mj-lt"/>
              </a:rPr>
              <a:t>Selective mutism when the speech and language skills are within normal range and the difficulty is primarily psychological.</a:t>
            </a:r>
          </a:p>
          <a:p>
            <a:r>
              <a:rPr lang="en-GB" dirty="0">
                <a:latin typeface="+mj-lt"/>
              </a:rPr>
              <a:t>Motor skills in line with overall developmental profile.</a:t>
            </a:r>
          </a:p>
          <a:p>
            <a:r>
              <a:rPr lang="en-GB" dirty="0">
                <a:latin typeface="+mj-lt"/>
              </a:rPr>
              <a:t>Sensory processing difficulties.</a:t>
            </a:r>
          </a:p>
          <a:p>
            <a:r>
              <a:rPr lang="en-GB" dirty="0">
                <a:latin typeface="+mj-lt"/>
              </a:rPr>
              <a:t>When child has been previously seen and has been discharged unless:</a:t>
            </a:r>
          </a:p>
          <a:p>
            <a:pPr marL="0" indent="0">
              <a:buNone/>
            </a:pPr>
            <a:r>
              <a:rPr lang="en-GB" dirty="0">
                <a:latin typeface="+mj-lt"/>
              </a:rPr>
              <a:t>        - There is an identified change/new problem</a:t>
            </a:r>
          </a:p>
          <a:p>
            <a:pPr marL="0" indent="0">
              <a:buNone/>
            </a:pPr>
            <a:r>
              <a:rPr lang="en-GB" dirty="0">
                <a:latin typeface="+mj-lt"/>
              </a:rPr>
              <a:t>        - There is an identified change to the environment           and/or change in readiness for intervention</a:t>
            </a:r>
            <a:r>
              <a:rPr lang="en-GB" dirty="0"/>
              <a:t>.</a:t>
            </a:r>
          </a:p>
        </p:txBody>
      </p:sp>
    </p:spTree>
    <p:extLst>
      <p:ext uri="{BB962C8B-B14F-4D97-AF65-F5344CB8AC3E}">
        <p14:creationId xmlns:p14="http://schemas.microsoft.com/office/powerpoint/2010/main" val="19138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7560" b="1" dirty="0">
                <a:latin typeface="Calibri" panose="020F0502020204030204" pitchFamily="34" charset="0"/>
                <a:cs typeface="Calibri" panose="020F0502020204030204" pitchFamily="34" charset="0"/>
              </a:rPr>
              <a:t>Any questions</a:t>
            </a:r>
          </a:p>
          <a:p>
            <a:pPr marL="0" indent="0" algn="ctr">
              <a:buNone/>
            </a:pPr>
            <a:r>
              <a:rPr lang="en-GB" sz="756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9460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2038" y="1200323"/>
            <a:ext cx="6872551" cy="4899244"/>
          </a:xfrm>
          <a:solidFill>
            <a:schemeClr val="tx2">
              <a:lumMod val="20000"/>
              <a:lumOff val="80000"/>
            </a:schemeClr>
          </a:solidFill>
        </p:spPr>
        <p:txBody>
          <a:bodyPr>
            <a:normAutofit fontScale="92500" lnSpcReduction="10000"/>
          </a:bodyPr>
          <a:lstStyle/>
          <a:p>
            <a:pPr algn="l"/>
            <a:endParaRPr lang="en-GB" b="1" dirty="0">
              <a:solidFill>
                <a:schemeClr val="tx2"/>
              </a:solidFill>
            </a:endParaRPr>
          </a:p>
          <a:p>
            <a:pPr algn="l"/>
            <a:endParaRPr lang="en-GB" b="1" dirty="0">
              <a:solidFill>
                <a:schemeClr val="tx2"/>
              </a:solidFill>
            </a:endParaRPr>
          </a:p>
          <a:p>
            <a:r>
              <a:rPr lang="en-GB" b="1" dirty="0">
                <a:solidFill>
                  <a:schemeClr val="tx2"/>
                </a:solidFill>
              </a:rPr>
              <a:t>Educational Psychology Service offer </a:t>
            </a:r>
          </a:p>
          <a:p>
            <a:endParaRPr lang="en-GB" b="1" dirty="0">
              <a:solidFill>
                <a:schemeClr val="tx2"/>
              </a:solidFill>
            </a:endParaRPr>
          </a:p>
          <a:p>
            <a:endParaRPr lang="en-GB" b="1" dirty="0">
              <a:solidFill>
                <a:schemeClr val="tx2"/>
              </a:solidFill>
            </a:endParaRPr>
          </a:p>
          <a:p>
            <a:endParaRPr lang="en-GB" b="1" dirty="0">
              <a:solidFill>
                <a:schemeClr val="tx2"/>
              </a:solidFill>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r>
              <a:rPr lang="en-GB" sz="1607" b="1" i="1" dirty="0">
                <a:solidFill>
                  <a:schemeClr val="tx1">
                    <a:lumMod val="50000"/>
                    <a:lumOff val="50000"/>
                  </a:schemeClr>
                </a:solidFill>
                <a:latin typeface="Aparajita" panose="020B0604020202020204" pitchFamily="34" charset="0"/>
                <a:cs typeface="Aparajita" panose="020B0604020202020204" pitchFamily="34" charset="0"/>
              </a:rPr>
              <a:t>Applying psychology thoughtfully – Acting with integrity – Making a difference</a:t>
            </a:r>
            <a:br>
              <a:rPr lang="en-GB" sz="1607" b="1" i="1" dirty="0">
                <a:solidFill>
                  <a:schemeClr val="tx1">
                    <a:lumMod val="50000"/>
                    <a:lumOff val="50000"/>
                  </a:schemeClr>
                </a:solidFill>
                <a:latin typeface="Aparajita" panose="020B0604020202020204" pitchFamily="34" charset="0"/>
                <a:cs typeface="Aparajita" panose="020B0604020202020204" pitchFamily="34" charset="0"/>
              </a:rPr>
            </a:br>
            <a:r>
              <a:rPr lang="en-GB" sz="1607" b="1" i="1" dirty="0">
                <a:solidFill>
                  <a:schemeClr val="tx1">
                    <a:lumMod val="50000"/>
                    <a:lumOff val="50000"/>
                  </a:schemeClr>
                </a:solidFill>
                <a:latin typeface="Aparajita" panose="020B0604020202020204" pitchFamily="34" charset="0"/>
                <a:cs typeface="Aparajita" panose="020B0604020202020204" pitchFamily="34" charset="0"/>
              </a:rPr>
              <a:t>Placing children and families at the heart of what we do</a:t>
            </a:r>
            <a:br>
              <a:rPr lang="en-GB" sz="1607" b="1" i="1" dirty="0">
                <a:solidFill>
                  <a:schemeClr val="tx1">
                    <a:lumMod val="50000"/>
                    <a:lumOff val="50000"/>
                  </a:schemeClr>
                </a:solidFill>
                <a:latin typeface="Aparajita" panose="020B0604020202020204" pitchFamily="34" charset="0"/>
                <a:cs typeface="Aparajita" panose="020B0604020202020204" pitchFamily="34" charset="0"/>
              </a:rPr>
            </a:br>
            <a:endParaRPr lang="en-GB" sz="1607" b="1" dirty="0">
              <a:solidFill>
                <a:schemeClr val="tx2"/>
              </a:solidFill>
            </a:endParaRPr>
          </a:p>
        </p:txBody>
      </p:sp>
      <p:pic>
        <p:nvPicPr>
          <p:cNvPr id="4" name="Picture 3"/>
          <p:cNvPicPr/>
          <p:nvPr/>
        </p:nvPicPr>
        <p:blipFill>
          <a:blip r:embed="rId3" cstate="print"/>
          <a:srcRect/>
          <a:stretch>
            <a:fillRect/>
          </a:stretch>
        </p:blipFill>
        <p:spPr bwMode="auto">
          <a:xfrm>
            <a:off x="713993" y="315737"/>
            <a:ext cx="1899168" cy="517846"/>
          </a:xfrm>
          <a:prstGeom prst="rect">
            <a:avLst/>
          </a:prstGeom>
          <a:noFill/>
          <a:ln w="9525" algn="in">
            <a:noFill/>
            <a:miter lim="800000"/>
            <a:headEnd/>
            <a:tailEnd/>
          </a:ln>
          <a:effectLst/>
        </p:spPr>
      </p:pic>
      <p:pic>
        <p:nvPicPr>
          <p:cNvPr id="1029" name="Picture 5" descr="C:\Users\JayneWhitton\AppData\Local\Microsoft\Windows\Temporary Internet Files\Content.IE5\XM6DMQT3\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795" y="3105585"/>
            <a:ext cx="1633081" cy="128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2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9857" y="519873"/>
            <a:ext cx="7484957" cy="5443605"/>
          </a:xfrm>
          <a:solidFill>
            <a:schemeClr val="tx2">
              <a:lumMod val="20000"/>
              <a:lumOff val="80000"/>
            </a:schemeClr>
          </a:solidFill>
          <a:ln>
            <a:solidFill>
              <a:schemeClr val="tx2">
                <a:lumMod val="60000"/>
                <a:lumOff val="40000"/>
              </a:schemeClr>
            </a:solidFill>
          </a:ln>
        </p:spPr>
        <p:txBody>
          <a:bodyPr/>
          <a:lstStyle/>
          <a:p>
            <a:pPr algn="l"/>
            <a:endParaRPr lang="en-GB" sz="1512" b="1" dirty="0">
              <a:solidFill>
                <a:schemeClr val="tx2"/>
              </a:solidFill>
            </a:endParaRPr>
          </a:p>
          <a:p>
            <a:r>
              <a:rPr lang="en-GB" sz="1512" b="1" dirty="0">
                <a:solidFill>
                  <a:schemeClr val="tx1"/>
                </a:solidFill>
              </a:rPr>
              <a:t>Core offer for ALL schools:</a:t>
            </a:r>
          </a:p>
          <a:p>
            <a:pPr algn="l"/>
            <a:r>
              <a:rPr lang="en-GB" sz="1512" u="sng" dirty="0">
                <a:solidFill>
                  <a:schemeClr val="tx2"/>
                </a:solidFill>
              </a:rPr>
              <a:t>Allocated school contact EP</a:t>
            </a:r>
          </a:p>
          <a:p>
            <a:pPr algn="l"/>
            <a:r>
              <a:rPr lang="en-GB" sz="1512" dirty="0">
                <a:solidFill>
                  <a:schemeClr val="tx2"/>
                </a:solidFill>
              </a:rPr>
              <a:t>Termly planning meetings where priority work is agreed and time for consultation around other children/young people where there is a  high level of concern</a:t>
            </a:r>
          </a:p>
          <a:p>
            <a:pPr algn="l"/>
            <a:endParaRPr lang="en-GB" sz="1512" dirty="0">
              <a:solidFill>
                <a:schemeClr val="tx2"/>
              </a:solidFill>
            </a:endParaRPr>
          </a:p>
          <a:p>
            <a:pPr algn="l"/>
            <a:r>
              <a:rPr lang="en-GB" sz="1512" dirty="0">
                <a:solidFill>
                  <a:schemeClr val="accent6">
                    <a:lumMod val="75000"/>
                  </a:schemeClr>
                </a:solidFill>
              </a:rPr>
              <a:t>Priorities:</a:t>
            </a:r>
          </a:p>
          <a:p>
            <a:pPr marL="324041" indent="-324041" algn="l">
              <a:buFont typeface="Wingdings" panose="05000000000000000000" pitchFamily="2" charset="2"/>
              <a:buChar char="Ø"/>
            </a:pPr>
            <a:r>
              <a:rPr lang="en-GB" sz="1512" dirty="0">
                <a:solidFill>
                  <a:schemeClr val="accent6">
                    <a:lumMod val="75000"/>
                  </a:schemeClr>
                </a:solidFill>
              </a:rPr>
              <a:t>Statutory assessment (EHC)</a:t>
            </a:r>
          </a:p>
          <a:p>
            <a:pPr marL="324041" indent="-324041" algn="l">
              <a:buFont typeface="Wingdings" panose="05000000000000000000" pitchFamily="2" charset="2"/>
              <a:buChar char="Ø"/>
            </a:pPr>
            <a:r>
              <a:rPr lang="en-GB" sz="1512" dirty="0">
                <a:solidFill>
                  <a:schemeClr val="accent6">
                    <a:lumMod val="75000"/>
                  </a:schemeClr>
                </a:solidFill>
              </a:rPr>
              <a:t>Statement reviews for CYP where a significant change in need/type of provision indicated</a:t>
            </a:r>
          </a:p>
          <a:p>
            <a:pPr marL="324041" indent="-324041" algn="l">
              <a:buFont typeface="Wingdings" panose="05000000000000000000" pitchFamily="2" charset="2"/>
              <a:buChar char="Ø"/>
            </a:pPr>
            <a:r>
              <a:rPr lang="en-GB" sz="1512" dirty="0">
                <a:solidFill>
                  <a:schemeClr val="accent6">
                    <a:lumMod val="75000"/>
                  </a:schemeClr>
                </a:solidFill>
              </a:rPr>
              <a:t>Looked after children</a:t>
            </a:r>
          </a:p>
          <a:p>
            <a:pPr marL="324041" indent="-324041" algn="l">
              <a:buFont typeface="Wingdings" panose="05000000000000000000" pitchFamily="2" charset="2"/>
              <a:buChar char="Ø"/>
            </a:pPr>
            <a:r>
              <a:rPr lang="en-GB" sz="1512" dirty="0">
                <a:solidFill>
                  <a:schemeClr val="accent6">
                    <a:lumMod val="75000"/>
                  </a:schemeClr>
                </a:solidFill>
              </a:rPr>
              <a:t>At risk of permanent exclusion (in partnership with PRS)</a:t>
            </a:r>
          </a:p>
          <a:p>
            <a:pPr marL="324041" indent="-324041" algn="l">
              <a:buFont typeface="Wingdings" panose="05000000000000000000" pitchFamily="2" charset="2"/>
              <a:buChar char="Ø"/>
            </a:pPr>
            <a:r>
              <a:rPr lang="en-GB" sz="1512" dirty="0">
                <a:solidFill>
                  <a:schemeClr val="accent6">
                    <a:lumMod val="75000"/>
                  </a:schemeClr>
                </a:solidFill>
              </a:rPr>
              <a:t>Critical incident support</a:t>
            </a:r>
          </a:p>
          <a:p>
            <a:pPr marL="324041" indent="-324041" algn="l">
              <a:buFont typeface="Wingdings" panose="05000000000000000000" pitchFamily="2" charset="2"/>
              <a:buChar char="Ø"/>
            </a:pPr>
            <a:r>
              <a:rPr lang="en-GB" sz="1512" dirty="0">
                <a:solidFill>
                  <a:schemeClr val="accent6">
                    <a:lumMod val="75000"/>
                  </a:schemeClr>
                </a:solidFill>
              </a:rPr>
              <a:t>Additional Needs Partnership meeting support and facilitation</a:t>
            </a:r>
          </a:p>
          <a:p>
            <a:pPr algn="l"/>
            <a:endParaRPr lang="en-GB" sz="1512" dirty="0">
              <a:solidFill>
                <a:schemeClr val="tx2"/>
              </a:solidFill>
            </a:endParaRPr>
          </a:p>
          <a:p>
            <a:pPr marL="270034" indent="-270034" algn="l">
              <a:buFont typeface="Wingdings" panose="05000000000000000000" pitchFamily="2" charset="2"/>
              <a:buChar char="Ø"/>
            </a:pPr>
            <a:r>
              <a:rPr lang="en-GB" sz="1512" b="1" dirty="0">
                <a:solidFill>
                  <a:schemeClr val="tx2"/>
                </a:solidFill>
              </a:rPr>
              <a:t>SEN Support for </a:t>
            </a:r>
            <a:r>
              <a:rPr lang="en-GB" sz="1512" b="1" dirty="0">
                <a:solidFill>
                  <a:schemeClr val="tx1"/>
                </a:solidFill>
              </a:rPr>
              <a:t>maintained schools </a:t>
            </a:r>
            <a:r>
              <a:rPr lang="en-GB" sz="1512" dirty="0">
                <a:solidFill>
                  <a:schemeClr val="tx2"/>
                </a:solidFill>
              </a:rPr>
              <a:t>–consultation for </a:t>
            </a:r>
            <a:r>
              <a:rPr lang="en-GB" sz="1512" u="sng" dirty="0">
                <a:solidFill>
                  <a:schemeClr val="tx2"/>
                </a:solidFill>
              </a:rPr>
              <a:t>complex cases</a:t>
            </a:r>
          </a:p>
          <a:p>
            <a:pPr algn="l"/>
            <a:endParaRPr lang="en-GB" sz="1512" b="1" dirty="0">
              <a:solidFill>
                <a:schemeClr val="tx2"/>
              </a:solidFill>
            </a:endParaRPr>
          </a:p>
          <a:p>
            <a:pPr algn="l"/>
            <a:r>
              <a:rPr lang="en-GB" sz="1512" b="1" dirty="0">
                <a:solidFill>
                  <a:schemeClr val="tx2"/>
                </a:solidFill>
              </a:rPr>
              <a:t>       SEN Support for </a:t>
            </a:r>
            <a:r>
              <a:rPr lang="en-GB" sz="1512" b="1" dirty="0">
                <a:solidFill>
                  <a:schemeClr val="tx1"/>
                </a:solidFill>
              </a:rPr>
              <a:t>Academies</a:t>
            </a:r>
            <a:r>
              <a:rPr lang="en-GB" sz="1512" b="1" dirty="0">
                <a:solidFill>
                  <a:schemeClr val="tx2"/>
                </a:solidFill>
              </a:rPr>
              <a:t> </a:t>
            </a:r>
            <a:r>
              <a:rPr lang="en-GB" sz="1512" dirty="0">
                <a:solidFill>
                  <a:schemeClr val="tx2"/>
                </a:solidFill>
              </a:rPr>
              <a:t>- managed through a traded offer</a:t>
            </a:r>
          </a:p>
        </p:txBody>
      </p:sp>
      <p:pic>
        <p:nvPicPr>
          <p:cNvPr id="2050" name="Picture 2" descr="C:\Users\JayneWhitton\AppData\Local\Microsoft\Windows\Temporary Internet Files\Content.IE5\2BF1G3IQ\tal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507" y="1676638"/>
            <a:ext cx="794993" cy="8165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yneWhitton\AppData\Local\Microsoft\Windows\Temporary Internet Files\Content.IE5\RAAO2SJM\haciendo_list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092" y="3141250"/>
            <a:ext cx="952814" cy="85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9858" y="451827"/>
            <a:ext cx="7348866" cy="5375560"/>
          </a:xfrm>
          <a:solidFill>
            <a:schemeClr val="tx2">
              <a:lumMod val="20000"/>
              <a:lumOff val="80000"/>
            </a:schemeClr>
          </a:solidFill>
        </p:spPr>
        <p:txBody>
          <a:bodyPr>
            <a:normAutofit fontScale="92500" lnSpcReduction="10000"/>
          </a:bodyPr>
          <a:lstStyle/>
          <a:p>
            <a:r>
              <a:rPr lang="en-GB" sz="1890" b="1" u="sng" dirty="0">
                <a:solidFill>
                  <a:schemeClr val="tx2"/>
                </a:solidFill>
              </a:rPr>
              <a:t>SEN Support  involvement</a:t>
            </a:r>
            <a:r>
              <a:rPr lang="en-GB" sz="1890" u="sng" dirty="0">
                <a:solidFill>
                  <a:schemeClr val="tx2"/>
                </a:solidFill>
              </a:rPr>
              <a:t>:</a:t>
            </a:r>
          </a:p>
          <a:p>
            <a:pPr algn="l"/>
            <a:endParaRPr lang="en-GB" sz="1890" u="sng" dirty="0"/>
          </a:p>
          <a:p>
            <a:pPr marL="270034" indent="-270034" algn="l">
              <a:buFont typeface="Wingdings" panose="05000000000000000000" pitchFamily="2" charset="2"/>
              <a:buChar char="v"/>
            </a:pPr>
            <a:r>
              <a:rPr lang="en-GB" sz="1512" dirty="0">
                <a:solidFill>
                  <a:schemeClr val="tx2"/>
                </a:solidFill>
              </a:rPr>
              <a:t>Cases for EP involvement at SEN Support usually determined at the Termly Planning Meeting and the most complex agreed for EP consultation.</a:t>
            </a:r>
          </a:p>
          <a:p>
            <a:pPr algn="l"/>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School complete EP consultation Request Form </a:t>
            </a:r>
          </a:p>
          <a:p>
            <a:pPr algn="l"/>
            <a:r>
              <a:rPr lang="en-GB" sz="1512" dirty="0">
                <a:solidFill>
                  <a:schemeClr val="tx2"/>
                </a:solidFill>
              </a:rPr>
              <a:t>       and send into EPS </a:t>
            </a:r>
          </a:p>
          <a:p>
            <a:pPr algn="l"/>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EP makes contact with school to arrange date for consultation with key adults in school and parents/carers</a:t>
            </a:r>
          </a:p>
          <a:p>
            <a:pPr marL="270034" indent="-270034" algn="l">
              <a:buFont typeface="Wingdings" panose="05000000000000000000" pitchFamily="2" charset="2"/>
              <a:buChar char="v"/>
            </a:pPr>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Strategies/advice given as an outcome of consultation</a:t>
            </a:r>
          </a:p>
          <a:p>
            <a:pPr algn="l"/>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School determine how best to utilise advice</a:t>
            </a:r>
          </a:p>
          <a:p>
            <a:pPr algn="l"/>
            <a:endParaRPr lang="en-GB" sz="1512" dirty="0">
              <a:solidFill>
                <a:schemeClr val="tx2"/>
              </a:solidFill>
            </a:endParaRPr>
          </a:p>
          <a:p>
            <a:pPr algn="l"/>
            <a:endParaRPr lang="en-GB" sz="1512" dirty="0">
              <a:solidFill>
                <a:schemeClr val="tx2"/>
              </a:solidFill>
            </a:endParaRPr>
          </a:p>
          <a:p>
            <a:pPr marL="270034" indent="-270034" algn="l">
              <a:buFont typeface="Wingdings" panose="05000000000000000000" pitchFamily="2" charset="2"/>
              <a:buChar char="v"/>
            </a:pPr>
            <a:r>
              <a:rPr lang="en-GB" sz="1512" dirty="0">
                <a:solidFill>
                  <a:schemeClr val="tx2"/>
                </a:solidFill>
              </a:rPr>
              <a:t>Any further support can involve EP (school’s choice) </a:t>
            </a:r>
            <a:r>
              <a:rPr lang="en-GB" sz="1512" u="sng" dirty="0">
                <a:solidFill>
                  <a:schemeClr val="tx2"/>
                </a:solidFill>
              </a:rPr>
              <a:t>as part of traded offer</a:t>
            </a:r>
          </a:p>
          <a:p>
            <a:pPr marL="270034" indent="-270034" algn="l">
              <a:buFont typeface="Wingdings" panose="05000000000000000000" pitchFamily="2" charset="2"/>
              <a:buChar char="v"/>
            </a:pPr>
            <a:endParaRPr lang="en-GB" sz="1512" dirty="0"/>
          </a:p>
        </p:txBody>
      </p:sp>
      <p:pic>
        <p:nvPicPr>
          <p:cNvPr id="3075" name="Picture 3" descr="C:\Users\JayneWhitton\AppData\Local\Microsoft\Windows\Temporary Internet Files\Content.IE5\RAAO2SJM\tricky_belle_by_durpy-d47fbm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741" y="1336413"/>
            <a:ext cx="780541" cy="9526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ayneWhitton\AppData\Local\Microsoft\Windows\Temporary Internet Files\Content.IE5\RAAO2SJM\primary-form-ed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750" y="2289044"/>
            <a:ext cx="499389" cy="4993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ayneWhitton\AppData\Local\Microsoft\Windows\Temporary Internet Files\Content.IE5\2BF1G3IQ\2137737248_e9f3e429d1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012" y="3854081"/>
            <a:ext cx="1156766" cy="11567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JayneWhitton\AppData\Local\Microsoft\Windows\Temporary Internet Files\Content.IE5\RAAO2SJM\bread0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881" y="3237175"/>
            <a:ext cx="9001" cy="900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JayneWhitton\AppData\Local\Microsoft\Windows\Temporary Internet Files\Content.IE5\RAAO2SJM\bread0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881" y="3237175"/>
            <a:ext cx="9001" cy="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5948" y="383783"/>
            <a:ext cx="7280821" cy="5783830"/>
          </a:xfrm>
          <a:solidFill>
            <a:schemeClr val="tx2">
              <a:lumMod val="20000"/>
              <a:lumOff val="80000"/>
            </a:schemeClr>
          </a:solidFill>
        </p:spPr>
        <p:txBody>
          <a:bodyPr>
            <a:normAutofit/>
          </a:bodyPr>
          <a:lstStyle/>
          <a:p>
            <a:r>
              <a:rPr lang="en-GB" sz="1890" b="1" u="sng" dirty="0">
                <a:solidFill>
                  <a:schemeClr val="accent1">
                    <a:lumMod val="75000"/>
                  </a:schemeClr>
                </a:solidFill>
              </a:rPr>
              <a:t>Additional Needs Partnerships</a:t>
            </a:r>
            <a:r>
              <a:rPr lang="en-GB" sz="1890" dirty="0"/>
              <a:t>:</a:t>
            </a:r>
          </a:p>
          <a:p>
            <a:pPr algn="l"/>
            <a:endParaRPr lang="en-GB" sz="1890" dirty="0"/>
          </a:p>
          <a:p>
            <a:pPr algn="l"/>
            <a:endParaRPr lang="en-GB" sz="1512" dirty="0"/>
          </a:p>
          <a:p>
            <a:pPr algn="l"/>
            <a:endParaRPr lang="en-GB" sz="1512" dirty="0"/>
          </a:p>
          <a:p>
            <a:pPr algn="l"/>
            <a:endParaRPr lang="en-GB" sz="1512" dirty="0"/>
          </a:p>
          <a:p>
            <a:pPr marL="270034" indent="-270034" algn="l">
              <a:buFont typeface="Wingdings" panose="05000000000000000000" pitchFamily="2" charset="2"/>
              <a:buChar char="ü"/>
            </a:pPr>
            <a:r>
              <a:rPr lang="en-GB" sz="1512" dirty="0">
                <a:solidFill>
                  <a:schemeClr val="tx2"/>
                </a:solidFill>
              </a:rPr>
              <a:t>Groups of SENCOs  working together alongside EPs to share skills and expertise</a:t>
            </a:r>
          </a:p>
          <a:p>
            <a:pPr algn="l"/>
            <a:endParaRPr lang="en-GB" sz="1512" dirty="0">
              <a:solidFill>
                <a:schemeClr val="tx2"/>
              </a:solidFill>
            </a:endParaRPr>
          </a:p>
          <a:p>
            <a:pPr marL="270034" indent="-270034" algn="l">
              <a:buFont typeface="Wingdings" panose="05000000000000000000" pitchFamily="2" charset="2"/>
              <a:buChar char="ü"/>
            </a:pPr>
            <a:r>
              <a:rPr lang="en-GB" sz="1512" dirty="0">
                <a:solidFill>
                  <a:schemeClr val="tx2"/>
                </a:solidFill>
              </a:rPr>
              <a:t>Structured solution focussed meeting facilitated by EP designed to develop solutions for concerns around individual children, groups of children or whole class issues</a:t>
            </a:r>
          </a:p>
          <a:p>
            <a:pPr algn="l"/>
            <a:endParaRPr lang="en-GB" sz="1512" dirty="0">
              <a:solidFill>
                <a:schemeClr val="tx2"/>
              </a:solidFill>
            </a:endParaRPr>
          </a:p>
          <a:p>
            <a:pPr marL="270034" indent="-270034" algn="l">
              <a:buFont typeface="Wingdings" panose="05000000000000000000" pitchFamily="2" charset="2"/>
              <a:buChar char="ü"/>
            </a:pPr>
            <a:r>
              <a:rPr lang="en-GB" sz="1512" dirty="0">
                <a:solidFill>
                  <a:schemeClr val="tx2"/>
                </a:solidFill>
              </a:rPr>
              <a:t>Sharing of skills and expertise across the group </a:t>
            </a:r>
          </a:p>
          <a:p>
            <a:pPr algn="l"/>
            <a:endParaRPr lang="en-GB" sz="1512" dirty="0">
              <a:solidFill>
                <a:schemeClr val="tx2"/>
              </a:solidFill>
            </a:endParaRPr>
          </a:p>
          <a:p>
            <a:pPr marL="270034" indent="-270034" algn="l">
              <a:buFont typeface="Wingdings" panose="05000000000000000000" pitchFamily="2" charset="2"/>
              <a:buChar char="ü"/>
            </a:pPr>
            <a:r>
              <a:rPr lang="en-GB" sz="1512" dirty="0">
                <a:solidFill>
                  <a:schemeClr val="tx2"/>
                </a:solidFill>
              </a:rPr>
              <a:t>Sharing of resources and practice</a:t>
            </a:r>
          </a:p>
          <a:p>
            <a:pPr algn="l"/>
            <a:endParaRPr lang="en-GB" sz="1512" dirty="0">
              <a:solidFill>
                <a:schemeClr val="tx2"/>
              </a:solidFill>
            </a:endParaRPr>
          </a:p>
          <a:p>
            <a:pPr marL="270034" indent="-270034" algn="l">
              <a:buFont typeface="Wingdings" panose="05000000000000000000" pitchFamily="2" charset="2"/>
              <a:buChar char="ü"/>
            </a:pPr>
            <a:r>
              <a:rPr lang="en-GB" sz="1512" dirty="0">
                <a:solidFill>
                  <a:schemeClr val="tx2"/>
                </a:solidFill>
              </a:rPr>
              <a:t>Efficient and effective way of developing capacity to meet school based needs</a:t>
            </a:r>
          </a:p>
          <a:p>
            <a:pPr marL="270034" indent="-270034" algn="l">
              <a:buFont typeface="Wingdings" panose="05000000000000000000" pitchFamily="2" charset="2"/>
              <a:buChar char="ü"/>
            </a:pPr>
            <a:endParaRPr lang="en-GB" sz="1512" dirty="0">
              <a:solidFill>
                <a:schemeClr val="tx2"/>
              </a:solidFill>
            </a:endParaRPr>
          </a:p>
          <a:p>
            <a:pPr algn="l"/>
            <a:endParaRPr lang="en-GB" sz="1512" dirty="0">
              <a:solidFill>
                <a:schemeClr val="tx2"/>
              </a:solidFill>
            </a:endParaRPr>
          </a:p>
        </p:txBody>
      </p:sp>
      <p:pic>
        <p:nvPicPr>
          <p:cNvPr id="4099" name="Picture 3" descr="C:\Users\JayneWhitton\AppData\Local\Microsoft\Windows\Temporary Internet Files\Content.IE5\2BF1G3IQ\Light-Bulb_People-joining-han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76" y="860098"/>
            <a:ext cx="1014107" cy="8135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ayneWhitton\AppData\Local\Microsoft\Windows\Temporary Internet Files\Content.IE5\CFAKX9JV\skillsmadskill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282" y="3120132"/>
            <a:ext cx="773974" cy="1031964"/>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JayneWhitton\AppData\Local\Microsoft\Windows\Temporary Internet Files\Content.IE5\2BF1G3IQ\Learning_Resource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2988" y="3636115"/>
            <a:ext cx="896828" cy="64972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JayneWhitton\AppData\Local\Microsoft\Windows\Temporary Internet Files\Content.IE5\CFAKX9JV\brain_foo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353" y="4961922"/>
            <a:ext cx="1020674" cy="59259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JayneWhitton\AppData\Local\Microsoft\Windows\Temporary Internet Files\Content.IE5\2BF1G3IQ\crisis-democracia-cuestion-magia_1_137718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3203" y="4966009"/>
            <a:ext cx="1050132" cy="612406"/>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C:\Users\JayneWhitton\AppData\Local\Microsoft\Windows\Temporary Internet Files\Content.IE5\XM6DMQT3\clip-art-baking-23562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9003" y="4874757"/>
            <a:ext cx="766485" cy="95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812" y="519873"/>
            <a:ext cx="7416912" cy="5103379"/>
          </a:xfrm>
          <a:solidFill>
            <a:schemeClr val="tx2">
              <a:lumMod val="20000"/>
              <a:lumOff val="80000"/>
            </a:schemeClr>
          </a:solidFill>
        </p:spPr>
        <p:txBody>
          <a:bodyPr>
            <a:normAutofit/>
          </a:bodyPr>
          <a:lstStyle/>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r>
              <a:rPr lang="en-GB" sz="1512" dirty="0">
                <a:solidFill>
                  <a:schemeClr val="tx2"/>
                </a:solidFill>
              </a:rPr>
              <a:t>Half termly meetings</a:t>
            </a: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r>
              <a:rPr lang="en-GB" sz="1512" dirty="0">
                <a:solidFill>
                  <a:schemeClr val="tx2"/>
                </a:solidFill>
              </a:rPr>
              <a:t>Majority of issues/concerns are met through the group consultation</a:t>
            </a: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endParaRPr lang="en-GB" sz="1512" dirty="0">
              <a:solidFill>
                <a:schemeClr val="tx2"/>
              </a:solidFill>
            </a:endParaRPr>
          </a:p>
          <a:p>
            <a:pPr marL="270034" indent="-270034" algn="l">
              <a:buFont typeface="Arial" panose="020B0604020202020204" pitchFamily="34" charset="0"/>
              <a:buChar char="•"/>
            </a:pPr>
            <a:r>
              <a:rPr lang="en-GB" sz="1512" dirty="0">
                <a:solidFill>
                  <a:schemeClr val="tx2"/>
                </a:solidFill>
              </a:rPr>
              <a:t>Where extremely complex, group determine  individual EP consultation with school and parent</a:t>
            </a:r>
          </a:p>
          <a:p>
            <a:pPr algn="l"/>
            <a:endParaRPr lang="en-GB" sz="1512" dirty="0">
              <a:solidFill>
                <a:schemeClr val="tx2"/>
              </a:solidFill>
            </a:endParaRPr>
          </a:p>
        </p:txBody>
      </p:sp>
      <p:pic>
        <p:nvPicPr>
          <p:cNvPr id="5123" name="Picture 3" descr="C:\Users\JayneWhitton\AppData\Local\Microsoft\Windows\Temporary Internet Files\Content.IE5\CFAKX9JV\1219618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218" y="2117836"/>
            <a:ext cx="874992" cy="8516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ayneWhitton\AppData\Local\Microsoft\Windows\Temporary Internet Files\Content.IE5\2BF1G3IQ\37b9b-psicologiacomumitar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254" y="2050274"/>
            <a:ext cx="1256689" cy="102452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ayneWhitton\AppData\Local\Microsoft\Windows\Temporary Internet Files\Content.IE5\CFAKX9JV\large-woman-happy-smiling-dancing-and-waving-hands-upwards-66.6-16028[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676" y="2117836"/>
            <a:ext cx="578402" cy="11230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JayneWhitton\AppData\Local\Microsoft\Windows\Temporary Internet Files\Content.IE5\RAAO2SJM\happy_dashie_by_liamwhite1-d7qdrwu[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57598" y="2170370"/>
            <a:ext cx="891963" cy="10705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JayneWhitton\AppData\Local\Microsoft\Windows\Temporary Internet Files\Content.IE5\2BF1G3IQ\parents-day-clip-art4[1][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687" y="3922126"/>
            <a:ext cx="2151190" cy="131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7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5948" y="724008"/>
            <a:ext cx="7280821" cy="5239470"/>
          </a:xfrm>
          <a:solidFill>
            <a:schemeClr val="tx2">
              <a:lumMod val="20000"/>
              <a:lumOff val="80000"/>
            </a:schemeClr>
          </a:solidFill>
        </p:spPr>
        <p:txBody>
          <a:bodyPr>
            <a:normAutofit/>
          </a:bodyPr>
          <a:lstStyle/>
          <a:p>
            <a:pPr algn="l"/>
            <a:r>
              <a:rPr lang="en-GB" sz="1890" u="sng" dirty="0">
                <a:solidFill>
                  <a:schemeClr val="accent1">
                    <a:lumMod val="75000"/>
                  </a:schemeClr>
                </a:solidFill>
              </a:rPr>
              <a:t>Educational Psychology : </a:t>
            </a:r>
            <a:r>
              <a:rPr lang="en-GB" sz="1890" b="1" u="sng" dirty="0">
                <a:solidFill>
                  <a:schemeClr val="accent1">
                    <a:lumMod val="75000"/>
                  </a:schemeClr>
                </a:solidFill>
              </a:rPr>
              <a:t>Why start with consultation?</a:t>
            </a:r>
          </a:p>
          <a:p>
            <a:pPr algn="l"/>
            <a:endParaRPr lang="en-GB" sz="1890" b="1" u="sng" dirty="0">
              <a:solidFill>
                <a:schemeClr val="accent1">
                  <a:lumMod val="75000"/>
                </a:schemeClr>
              </a:solidFill>
            </a:endParaRPr>
          </a:p>
          <a:p>
            <a:pPr algn="l"/>
            <a:r>
              <a:rPr lang="en-GB" sz="1890" dirty="0">
                <a:solidFill>
                  <a:schemeClr val="accent1">
                    <a:lumMod val="75000"/>
                  </a:schemeClr>
                </a:solidFill>
              </a:rPr>
              <a:t>Establishing trusting relationship</a:t>
            </a:r>
          </a:p>
          <a:p>
            <a:pPr marL="324041" indent="-324041" algn="l">
              <a:buFont typeface="Arial" panose="020B0604020202020204" pitchFamily="34" charset="0"/>
              <a:buChar char="•"/>
            </a:pPr>
            <a:endParaRPr lang="en-GB" sz="1890" dirty="0">
              <a:solidFill>
                <a:schemeClr val="accent1">
                  <a:lumMod val="75000"/>
                </a:schemeClr>
              </a:solidFill>
            </a:endParaRPr>
          </a:p>
          <a:p>
            <a:pPr algn="l"/>
            <a:r>
              <a:rPr lang="en-GB" sz="1890" dirty="0">
                <a:solidFill>
                  <a:schemeClr val="accent1">
                    <a:lumMod val="75000"/>
                  </a:schemeClr>
                </a:solidFill>
              </a:rPr>
              <a:t>                              Combine expert knowledge</a:t>
            </a:r>
          </a:p>
          <a:p>
            <a:pPr algn="l"/>
            <a:endParaRPr lang="en-GB" sz="1890" dirty="0">
              <a:solidFill>
                <a:schemeClr val="accent1">
                  <a:lumMod val="75000"/>
                </a:schemeClr>
              </a:solidFill>
            </a:endParaRPr>
          </a:p>
          <a:p>
            <a:pPr algn="l"/>
            <a:endParaRPr lang="en-GB" sz="1890" dirty="0">
              <a:solidFill>
                <a:schemeClr val="accent1">
                  <a:lumMod val="75000"/>
                </a:schemeClr>
              </a:solidFill>
            </a:endParaRPr>
          </a:p>
          <a:p>
            <a:pPr algn="l"/>
            <a:r>
              <a:rPr lang="en-GB" sz="1890" dirty="0">
                <a:solidFill>
                  <a:schemeClr val="accent1">
                    <a:lumMod val="75000"/>
                  </a:schemeClr>
                </a:solidFill>
              </a:rPr>
              <a:t>        Tailoring assessment and intervention</a:t>
            </a:r>
          </a:p>
          <a:p>
            <a:pPr marL="324041" indent="-324041" algn="l">
              <a:buFont typeface="Arial" panose="020B0604020202020204" pitchFamily="34" charset="0"/>
              <a:buChar char="•"/>
            </a:pPr>
            <a:endParaRPr lang="en-GB" sz="1890" dirty="0">
              <a:solidFill>
                <a:schemeClr val="accent1">
                  <a:lumMod val="75000"/>
                </a:schemeClr>
              </a:solidFill>
            </a:endParaRPr>
          </a:p>
          <a:p>
            <a:pPr algn="l"/>
            <a:r>
              <a:rPr lang="en-GB" sz="1890" dirty="0">
                <a:solidFill>
                  <a:schemeClr val="accent1">
                    <a:lumMod val="75000"/>
                  </a:schemeClr>
                </a:solidFill>
              </a:rPr>
              <a:t>                            Involving adults most important to the child</a:t>
            </a:r>
          </a:p>
          <a:p>
            <a:pPr marL="324041" indent="-324041" algn="l">
              <a:buFont typeface="Arial" panose="020B0604020202020204" pitchFamily="34" charset="0"/>
              <a:buChar char="•"/>
            </a:pPr>
            <a:endParaRPr lang="en-GB" sz="1890" dirty="0">
              <a:solidFill>
                <a:schemeClr val="accent1">
                  <a:lumMod val="75000"/>
                </a:schemeClr>
              </a:solidFill>
            </a:endParaRPr>
          </a:p>
          <a:p>
            <a:pPr algn="l"/>
            <a:endParaRPr lang="en-GB" sz="1890" dirty="0">
              <a:solidFill>
                <a:schemeClr val="accent1">
                  <a:lumMod val="75000"/>
                </a:schemeClr>
              </a:solidFill>
            </a:endParaRPr>
          </a:p>
          <a:p>
            <a:pPr algn="l"/>
            <a:r>
              <a:rPr lang="en-GB" sz="1890" dirty="0">
                <a:solidFill>
                  <a:schemeClr val="accent1">
                    <a:lumMod val="75000"/>
                  </a:schemeClr>
                </a:solidFill>
              </a:rPr>
              <a:t>       Moving to action – solution focused</a:t>
            </a:r>
          </a:p>
          <a:p>
            <a:pPr marL="324041" indent="-324041" algn="l">
              <a:buFont typeface="Arial" panose="020B0604020202020204" pitchFamily="34" charset="0"/>
              <a:buChar char="•"/>
            </a:pPr>
            <a:endParaRPr lang="en-GB" sz="1890" dirty="0">
              <a:solidFill>
                <a:schemeClr val="accent1">
                  <a:lumMod val="75000"/>
                </a:schemeClr>
              </a:solidFill>
            </a:endParaRPr>
          </a:p>
          <a:p>
            <a:pPr marL="324041" indent="-324041" algn="l">
              <a:buFont typeface="Arial" panose="020B0604020202020204" pitchFamily="34" charset="0"/>
              <a:buChar char="•"/>
            </a:pPr>
            <a:endParaRPr lang="en-GB" sz="1890" dirty="0">
              <a:solidFill>
                <a:schemeClr val="accent1">
                  <a:lumMod val="75000"/>
                </a:schemeClr>
              </a:solidFill>
            </a:endParaRPr>
          </a:p>
          <a:p>
            <a:pPr marL="324041" indent="-324041" algn="l">
              <a:buFont typeface="Arial" panose="020B0604020202020204" pitchFamily="34" charset="0"/>
              <a:buChar char="•"/>
            </a:pPr>
            <a:endParaRPr lang="en-GB" sz="1890" dirty="0">
              <a:solidFill>
                <a:schemeClr val="accent1">
                  <a:lumMod val="75000"/>
                </a:schemeClr>
              </a:solidFill>
            </a:endParaRPr>
          </a:p>
          <a:p>
            <a:pPr marL="324041" indent="-324041" algn="l">
              <a:buFont typeface="Arial" panose="020B0604020202020204" pitchFamily="34" charset="0"/>
              <a:buChar char="•"/>
            </a:pPr>
            <a:endParaRPr lang="en-GB" sz="1890" dirty="0"/>
          </a:p>
          <a:p>
            <a:pPr algn="l"/>
            <a:endParaRPr lang="en-GB" sz="1512" dirty="0"/>
          </a:p>
        </p:txBody>
      </p:sp>
      <p:pic>
        <p:nvPicPr>
          <p:cNvPr id="6148" name="Picture 4" descr="C:\Users\JayneWhitton\AppData\Local\Microsoft\Windows\Temporary Internet Files\Content.IE5\XM6DMQT3\trust_build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786" y="1268368"/>
            <a:ext cx="992244" cy="7524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JayneWhitton\AppData\Local\Microsoft\Windows\Temporary Internet Files\Content.IE5\RAAO2SJM\online-customers-share-inform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443" y="1880774"/>
            <a:ext cx="753113" cy="87813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JayneWhitton\AppData\Local\Microsoft\Windows\Temporary Internet Files\Content.IE5\CFAKX9JV\boy_think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5192" y="2575286"/>
            <a:ext cx="1034965" cy="12248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JayneWhitton\AppData\Local\Microsoft\Windows\Temporary Internet Files\Content.IE5\XM6DMQT3\screen-shot-2015-07-05-at-17-26-2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282" y="4698760"/>
            <a:ext cx="1548499" cy="1014593"/>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JayneWhitton\AppData\Local\Microsoft\Windows\Temporary Internet Files\Content.IE5\XM6DMQT3\parents[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874" y="3800096"/>
            <a:ext cx="1187138" cy="68045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sers\JayneWhitton\AppData\Local\Microsoft\Windows\Temporary Internet Files\Content.IE5\2BF1G3IQ\A_Woman_and_Child_Doing_Some_Arts_and_Craft_Work_Royalty_Free_Clipart_Picture_100406-002446-83005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3522" y="3790722"/>
            <a:ext cx="708724" cy="68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9696" y="555895"/>
            <a:ext cx="8071433" cy="1953868"/>
          </a:xfrm>
          <a:prstGeom prst="rect">
            <a:avLst/>
          </a:prstGeom>
        </p:spPr>
        <p:txBody>
          <a:bodyPr wrap="square">
            <a:spAutoFit/>
          </a:bodyPr>
          <a:lstStyle/>
          <a:p>
            <a:r>
              <a:rPr lang="en-GB" sz="3024" dirty="0">
                <a:latin typeface="Comic Sans MS" panose="030F0702030302020204" pitchFamily="66" charset="0"/>
              </a:rPr>
              <a:t>Discuss with colleagues on your tables:</a:t>
            </a:r>
          </a:p>
          <a:p>
            <a:endParaRPr lang="en-GB" sz="3024" dirty="0">
              <a:latin typeface="Comic Sans MS" panose="030F0702030302020204" pitchFamily="66" charset="0"/>
            </a:endParaRPr>
          </a:p>
          <a:p>
            <a:r>
              <a:rPr lang="en-GB" sz="3024" dirty="0">
                <a:latin typeface="Comic Sans MS" panose="030F0702030302020204" pitchFamily="66" charset="0"/>
              </a:rPr>
              <a:t>How do you track progress for pupils with SEND?</a:t>
            </a:r>
          </a:p>
        </p:txBody>
      </p:sp>
      <p:pic>
        <p:nvPicPr>
          <p:cNvPr id="4" name="Picture 3"/>
          <p:cNvPicPr>
            <a:picLocks noChangeAspect="1"/>
          </p:cNvPicPr>
          <p:nvPr/>
        </p:nvPicPr>
        <p:blipFill>
          <a:blip r:embed="rId3"/>
          <a:stretch>
            <a:fillRect/>
          </a:stretch>
        </p:blipFill>
        <p:spPr>
          <a:xfrm>
            <a:off x="2652795" y="2549129"/>
            <a:ext cx="2707809" cy="2538572"/>
          </a:xfrm>
          <a:prstGeom prst="rect">
            <a:avLst/>
          </a:prstGeom>
        </p:spPr>
      </p:pic>
    </p:spTree>
    <p:extLst>
      <p:ext uri="{BB962C8B-B14F-4D97-AF65-F5344CB8AC3E}">
        <p14:creationId xmlns:p14="http://schemas.microsoft.com/office/powerpoint/2010/main" val="149063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767" y="451828"/>
            <a:ext cx="7757137" cy="5647740"/>
          </a:xfrm>
          <a:solidFill>
            <a:schemeClr val="tx2">
              <a:lumMod val="20000"/>
              <a:lumOff val="80000"/>
            </a:schemeClr>
          </a:solidFill>
        </p:spPr>
        <p:txBody>
          <a:bodyPr>
            <a:normAutofit/>
          </a:bodyPr>
          <a:lstStyle/>
          <a:p>
            <a:pPr algn="l"/>
            <a:r>
              <a:rPr lang="en-GB" sz="1890" b="1" u="sng" dirty="0">
                <a:solidFill>
                  <a:schemeClr val="tx2"/>
                </a:solidFill>
              </a:rPr>
              <a:t>Traded offer</a:t>
            </a:r>
          </a:p>
          <a:p>
            <a:pPr algn="l"/>
            <a:r>
              <a:rPr lang="en-GB" sz="2268" dirty="0">
                <a:solidFill>
                  <a:schemeClr val="tx2"/>
                </a:solidFill>
              </a:rPr>
              <a:t>            </a:t>
            </a:r>
            <a:r>
              <a:rPr lang="en-GB" sz="1890" dirty="0">
                <a:solidFill>
                  <a:schemeClr val="tx2"/>
                </a:solidFill>
              </a:rPr>
              <a:t>Available to all schools</a:t>
            </a:r>
          </a:p>
          <a:p>
            <a:pPr algn="l"/>
            <a:endParaRPr lang="en-GB" sz="1890" b="1" dirty="0">
              <a:solidFill>
                <a:schemeClr val="tx2"/>
              </a:solidFill>
            </a:endParaRPr>
          </a:p>
          <a:p>
            <a:pPr algn="l"/>
            <a:r>
              <a:rPr lang="en-GB" sz="1890" dirty="0">
                <a:solidFill>
                  <a:schemeClr val="tx2"/>
                </a:solidFill>
              </a:rPr>
              <a:t>Service Level Agreement (guaranteed to deliver)</a:t>
            </a:r>
            <a:endParaRPr lang="en-GB" sz="1890" b="1" dirty="0">
              <a:solidFill>
                <a:schemeClr val="tx2"/>
              </a:solidFill>
            </a:endParaRPr>
          </a:p>
          <a:p>
            <a:endParaRPr lang="en-GB" b="1" dirty="0">
              <a:solidFill>
                <a:schemeClr val="tx2"/>
              </a:solidFill>
            </a:endParaRPr>
          </a:p>
          <a:p>
            <a:r>
              <a:rPr lang="en-GB" sz="1890" dirty="0">
                <a:solidFill>
                  <a:schemeClr val="tx2"/>
                </a:solidFill>
              </a:rPr>
              <a:t>PAYG (dependent upon capacity)</a:t>
            </a:r>
          </a:p>
          <a:p>
            <a:pPr algn="l"/>
            <a:endParaRPr lang="en-GB" sz="1890" dirty="0">
              <a:solidFill>
                <a:schemeClr val="tx2"/>
              </a:solidFill>
            </a:endParaRPr>
          </a:p>
          <a:p>
            <a:pPr algn="l"/>
            <a:r>
              <a:rPr lang="en-GB" sz="1890" dirty="0">
                <a:solidFill>
                  <a:schemeClr val="tx2"/>
                </a:solidFill>
              </a:rPr>
              <a:t>Any requests are discussed with school to determine </a:t>
            </a:r>
          </a:p>
          <a:p>
            <a:pPr algn="l"/>
            <a:r>
              <a:rPr lang="en-GB" sz="1890" dirty="0">
                <a:solidFill>
                  <a:schemeClr val="tx2"/>
                </a:solidFill>
              </a:rPr>
              <a:t>Purpose   and type of support needed</a:t>
            </a:r>
          </a:p>
          <a:p>
            <a:pPr algn="l"/>
            <a:r>
              <a:rPr lang="en-GB" sz="1890" dirty="0">
                <a:solidFill>
                  <a:schemeClr val="tx2"/>
                </a:solidFill>
              </a:rPr>
              <a:t> (individual/group/systems/staff development)</a:t>
            </a:r>
          </a:p>
          <a:p>
            <a:endParaRPr lang="en-GB" b="1" dirty="0">
              <a:solidFill>
                <a:schemeClr val="tx2"/>
              </a:solidFill>
            </a:endParaRPr>
          </a:p>
          <a:p>
            <a:r>
              <a:rPr lang="en-GB" sz="1890" dirty="0">
                <a:solidFill>
                  <a:schemeClr val="tx2"/>
                </a:solidFill>
              </a:rPr>
              <a:t>Principle of being efficient and effective</a:t>
            </a:r>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r>
              <a:rPr lang="en-GB" sz="1890" i="1" dirty="0">
                <a:solidFill>
                  <a:schemeClr val="tx2"/>
                </a:solidFill>
              </a:rPr>
              <a:t>All information on SLA </a:t>
            </a:r>
            <a:r>
              <a:rPr lang="en-GB" sz="1890" i="1" dirty="0" err="1">
                <a:solidFill>
                  <a:schemeClr val="tx2"/>
                </a:solidFill>
              </a:rPr>
              <a:t>OnLine</a:t>
            </a:r>
            <a:r>
              <a:rPr lang="en-GB" sz="1890" i="1" dirty="0">
                <a:solidFill>
                  <a:schemeClr val="tx2"/>
                </a:solidFill>
              </a:rPr>
              <a:t> </a:t>
            </a: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a:p>
            <a:endParaRPr lang="en-GB" sz="1795" b="1" i="1" dirty="0">
              <a:solidFill>
                <a:schemeClr val="tx1">
                  <a:lumMod val="50000"/>
                  <a:lumOff val="50000"/>
                </a:schemeClr>
              </a:solidFill>
              <a:latin typeface="Aparajita" panose="020B0604020202020204" pitchFamily="34" charset="0"/>
              <a:cs typeface="Aparajita" panose="020B0604020202020204" pitchFamily="34" charset="0"/>
            </a:endParaRPr>
          </a:p>
        </p:txBody>
      </p:sp>
      <p:pic>
        <p:nvPicPr>
          <p:cNvPr id="5" name="Picture 2" descr="C:\Users\JayneWhitton\AppData\Local\Microsoft\Windows\Temporary Internet Files\Content.IE5\CFAKX9JV\8262056190_92ec282881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917" y="724007"/>
            <a:ext cx="646896" cy="6468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ayneWhitton\AppData\Local\Microsoft\Windows\Temporary Internet Files\Content.IE5\XM6DMQT3\contract_sin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7147" y="1472503"/>
            <a:ext cx="665746" cy="884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JayneWhitton\AppData\Local\Microsoft\Windows\Temporary Internet Files\Content.IE5\CFAKX9JV\PAYG-SIM[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4026" y="2152954"/>
            <a:ext cx="901086" cy="600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JayneWhitton\AppData\Local\Microsoft\Windows\Temporary Internet Files\Content.IE5\XM6DMQT3\0511-0809-0703-4604_Signing_a_Contract_Clip_Art_clipart_imag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1508" y="3309720"/>
            <a:ext cx="1009031" cy="1003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JayneWhitton\AppData\Local\Microsoft\Windows\Temporary Internet Files\Content.IE5\CFAKX9JV\Certo[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218" y="4466487"/>
            <a:ext cx="998239" cy="79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4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0083" y="247692"/>
            <a:ext cx="6766745" cy="5919920"/>
          </a:xfrm>
          <a:solidFill>
            <a:schemeClr val="tx2">
              <a:lumMod val="20000"/>
              <a:lumOff val="80000"/>
            </a:schemeClr>
          </a:solidFill>
        </p:spPr>
        <p:txBody>
          <a:bodyPr>
            <a:normAutofit/>
          </a:bodyPr>
          <a:lstStyle/>
          <a:p>
            <a:r>
              <a:rPr lang="en-GB" sz="1512" b="1" u="sng" dirty="0">
                <a:solidFill>
                  <a:schemeClr val="tx2"/>
                </a:solidFill>
              </a:rPr>
              <a:t>Educational Psychology</a:t>
            </a:r>
          </a:p>
          <a:p>
            <a:pPr algn="l"/>
            <a:r>
              <a:rPr lang="en-GB" sz="1512" dirty="0">
                <a:solidFill>
                  <a:schemeClr val="tx2"/>
                </a:solidFill>
              </a:rPr>
              <a:t>If you have any queries or would like to know more about what our service can do for your school, either through our core (LA funded) or traded (bought-in) offer, please do not hesitate to contact your allocated school EP or our senior management team as follows:</a:t>
            </a:r>
          </a:p>
          <a:p>
            <a:pPr algn="l"/>
            <a:endParaRPr lang="en-GB" sz="1512" dirty="0">
              <a:solidFill>
                <a:schemeClr val="tx2"/>
              </a:solidFill>
            </a:endParaRPr>
          </a:p>
          <a:p>
            <a:pPr algn="l"/>
            <a:r>
              <a:rPr lang="en-GB" sz="1512" dirty="0">
                <a:solidFill>
                  <a:schemeClr val="tx2"/>
                </a:solidFill>
                <a:hlinkClick r:id="rId2"/>
              </a:rPr>
              <a:t>Jayne.whitton@kirklees.gov.uk</a:t>
            </a:r>
            <a:r>
              <a:rPr lang="en-GB" sz="1512" dirty="0">
                <a:solidFill>
                  <a:schemeClr val="tx2"/>
                </a:solidFill>
              </a:rPr>
              <a:t> (Principal Educational Psychologist)</a:t>
            </a:r>
          </a:p>
          <a:p>
            <a:pPr algn="l"/>
            <a:r>
              <a:rPr lang="en-GB" sz="1512" dirty="0">
                <a:solidFill>
                  <a:schemeClr val="tx2"/>
                </a:solidFill>
                <a:hlinkClick r:id="rId3"/>
              </a:rPr>
              <a:t>Janet.wilkie@kirklees.gov.uk</a:t>
            </a:r>
            <a:r>
              <a:rPr lang="en-GB" sz="1512" dirty="0">
                <a:solidFill>
                  <a:schemeClr val="tx2"/>
                </a:solidFill>
              </a:rPr>
              <a:t> (Senior Educational Psychologist)</a:t>
            </a:r>
          </a:p>
          <a:p>
            <a:pPr algn="l"/>
            <a:r>
              <a:rPr lang="en-GB" sz="1512" dirty="0">
                <a:solidFill>
                  <a:schemeClr val="tx2"/>
                </a:solidFill>
                <a:hlinkClick r:id="rId4"/>
              </a:rPr>
              <a:t>April.frearson@kirklees.gov.uk</a:t>
            </a:r>
            <a:r>
              <a:rPr lang="en-GB" sz="1512" dirty="0">
                <a:solidFill>
                  <a:schemeClr val="tx2"/>
                </a:solidFill>
              </a:rPr>
              <a:t> (Senior Educational Psychologist) </a:t>
            </a:r>
          </a:p>
          <a:p>
            <a:pPr algn="l"/>
            <a:r>
              <a:rPr lang="en-GB" sz="1512" dirty="0">
                <a:solidFill>
                  <a:schemeClr val="tx2"/>
                </a:solidFill>
                <a:hlinkClick r:id="rId5"/>
              </a:rPr>
              <a:t>Samana.saxton@kirklees.gov.uk</a:t>
            </a:r>
            <a:r>
              <a:rPr lang="en-GB" sz="1512" dirty="0">
                <a:solidFill>
                  <a:schemeClr val="tx2"/>
                </a:solidFill>
              </a:rPr>
              <a:t> (Senior Educational Psychologist) </a:t>
            </a:r>
          </a:p>
          <a:p>
            <a:pPr algn="l"/>
            <a:endParaRPr lang="en-GB" sz="1512" dirty="0">
              <a:solidFill>
                <a:schemeClr val="tx2"/>
              </a:solidFill>
            </a:endParaRPr>
          </a:p>
          <a:p>
            <a:pPr algn="l"/>
            <a:r>
              <a:rPr lang="en-GB" sz="1512" dirty="0">
                <a:solidFill>
                  <a:schemeClr val="tx2"/>
                </a:solidFill>
              </a:rPr>
              <a:t>Contact address:</a:t>
            </a:r>
          </a:p>
          <a:p>
            <a:pPr algn="l"/>
            <a:r>
              <a:rPr lang="en-GB" sz="1512" dirty="0">
                <a:solidFill>
                  <a:schemeClr val="tx2"/>
                </a:solidFill>
              </a:rPr>
              <a:t>Educational Psychology &amp; EYSEN Support Service </a:t>
            </a:r>
          </a:p>
          <a:p>
            <a:pPr algn="l"/>
            <a:r>
              <a:rPr lang="en-GB" sz="1512" dirty="0">
                <a:solidFill>
                  <a:schemeClr val="tx2"/>
                </a:solidFill>
              </a:rPr>
              <a:t>Empire House</a:t>
            </a:r>
          </a:p>
          <a:p>
            <a:pPr algn="l"/>
            <a:r>
              <a:rPr lang="en-GB" sz="1512" dirty="0">
                <a:solidFill>
                  <a:schemeClr val="tx2"/>
                </a:solidFill>
              </a:rPr>
              <a:t>Dewsbury</a:t>
            </a:r>
          </a:p>
          <a:p>
            <a:pPr algn="l"/>
            <a:r>
              <a:rPr lang="en-GB" sz="1512" dirty="0">
                <a:solidFill>
                  <a:schemeClr val="tx2"/>
                </a:solidFill>
              </a:rPr>
              <a:t>WF12 8DJ</a:t>
            </a:r>
          </a:p>
          <a:p>
            <a:pPr algn="l"/>
            <a:endParaRPr lang="en-GB" sz="1512" dirty="0">
              <a:solidFill>
                <a:schemeClr val="tx2"/>
              </a:solidFill>
            </a:endParaRPr>
          </a:p>
          <a:p>
            <a:pPr algn="l"/>
            <a:r>
              <a:rPr lang="en-GB" sz="1512" dirty="0">
                <a:solidFill>
                  <a:schemeClr val="tx2"/>
                </a:solidFill>
              </a:rPr>
              <a:t>Telephone: 01924 483744</a:t>
            </a:r>
          </a:p>
          <a:p>
            <a:pPr algn="l"/>
            <a:endParaRPr lang="en-GB" sz="1512" dirty="0">
              <a:solidFill>
                <a:schemeClr val="tx2"/>
              </a:solidFill>
            </a:endParaRPr>
          </a:p>
          <a:p>
            <a:pPr marL="270034" indent="-270034" algn="l">
              <a:buFont typeface="Wingdings" panose="05000000000000000000" pitchFamily="2" charset="2"/>
              <a:buChar char="v"/>
            </a:pPr>
            <a:endParaRPr lang="en-GB" sz="1512" dirty="0">
              <a:solidFill>
                <a:schemeClr val="tx2"/>
              </a:solidFill>
            </a:endParaRPr>
          </a:p>
          <a:p>
            <a:pPr marL="270034" indent="-270034" algn="l">
              <a:buFont typeface="Wingdings" panose="05000000000000000000" pitchFamily="2" charset="2"/>
              <a:buChar char="v"/>
            </a:pPr>
            <a:endParaRPr lang="en-GB" sz="1512" dirty="0">
              <a:solidFill>
                <a:schemeClr val="tx2"/>
              </a:solidFill>
            </a:endParaRPr>
          </a:p>
          <a:p>
            <a:pPr marL="270034" indent="-270034" algn="l">
              <a:buFont typeface="Wingdings" panose="05000000000000000000" pitchFamily="2" charset="2"/>
              <a:buChar char="v"/>
            </a:pPr>
            <a:endParaRPr lang="en-GB" sz="1512" dirty="0">
              <a:solidFill>
                <a:schemeClr val="tx2"/>
              </a:solidFill>
            </a:endParaRPr>
          </a:p>
          <a:p>
            <a:pPr marL="270034" indent="-270034" algn="l">
              <a:buFont typeface="Wingdings" panose="05000000000000000000" pitchFamily="2" charset="2"/>
              <a:buChar char="v"/>
            </a:pPr>
            <a:endParaRPr lang="en-GB" sz="1512" dirty="0">
              <a:solidFill>
                <a:schemeClr val="tx2"/>
              </a:solidFill>
            </a:endParaRPr>
          </a:p>
          <a:p>
            <a:pPr algn="l"/>
            <a:endParaRPr lang="en-GB" sz="1512" b="1" u="sng" dirty="0">
              <a:solidFill>
                <a:schemeClr val="tx2"/>
              </a:solidFill>
            </a:endParaRPr>
          </a:p>
        </p:txBody>
      </p:sp>
      <p:pic>
        <p:nvPicPr>
          <p:cNvPr id="7170" name="Picture 2" descr="C:\Users\JayneWhitton\AppData\Local\Microsoft\Windows\Temporary Internet Files\Content.IE5\XM6DMQT3\Smiley.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2637" y="4670621"/>
            <a:ext cx="748496" cy="74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3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813" y="443845"/>
            <a:ext cx="7344648" cy="1389123"/>
          </a:xfrm>
        </p:spPr>
        <p:txBody>
          <a:bodyPr>
            <a:normAutofit fontScale="90000"/>
          </a:bodyPr>
          <a:lstStyle/>
          <a:p>
            <a:r>
              <a:rPr lang="en-GB" dirty="0">
                <a:latin typeface="Comic Sans MS" panose="030F0702030302020204" pitchFamily="66" charset="0"/>
              </a:rPr>
              <a:t>Preparing for Adulthood</a:t>
            </a:r>
            <a:br>
              <a:rPr lang="en-GB" dirty="0">
                <a:latin typeface="Comic Sans MS" panose="030F0702030302020204" pitchFamily="66" charset="0"/>
              </a:rPr>
            </a:br>
            <a:r>
              <a:rPr lang="en-GB" dirty="0">
                <a:latin typeface="Comic Sans MS" panose="030F0702030302020204" pitchFamily="66" charset="0"/>
              </a:rPr>
              <a:t>Outcomes Tool: from birth onwards</a:t>
            </a:r>
          </a:p>
        </p:txBody>
      </p:sp>
      <p:sp>
        <p:nvSpPr>
          <p:cNvPr id="3" name="Subtitle 2"/>
          <p:cNvSpPr>
            <a:spLocks noGrp="1"/>
          </p:cNvSpPr>
          <p:nvPr>
            <p:ph type="subTitle" idx="1"/>
          </p:nvPr>
        </p:nvSpPr>
        <p:spPr>
          <a:xfrm>
            <a:off x="441813" y="2287687"/>
            <a:ext cx="7757137" cy="879795"/>
          </a:xfrm>
        </p:spPr>
        <p:txBody>
          <a:bodyPr>
            <a:normAutofit/>
          </a:bodyPr>
          <a:lstStyle/>
          <a:p>
            <a:r>
              <a:rPr lang="en-GB" sz="3402" dirty="0">
                <a:solidFill>
                  <a:schemeClr val="tx1"/>
                </a:solidFill>
                <a:latin typeface="Comic Sans MS" panose="030F0702030302020204" pitchFamily="66" charset="0"/>
              </a:rPr>
              <a:t>www.preparingforadulthood.org.uk</a:t>
            </a:r>
          </a:p>
        </p:txBody>
      </p:sp>
      <p:pic>
        <p:nvPicPr>
          <p:cNvPr id="4" name="Picture 3"/>
          <p:cNvPicPr>
            <a:picLocks noChangeAspect="1"/>
          </p:cNvPicPr>
          <p:nvPr/>
        </p:nvPicPr>
        <p:blipFill>
          <a:blip r:embed="rId2"/>
          <a:stretch>
            <a:fillRect/>
          </a:stretch>
        </p:blipFill>
        <p:spPr>
          <a:xfrm>
            <a:off x="2711864" y="2932880"/>
            <a:ext cx="3677973" cy="2868766"/>
          </a:xfrm>
          <a:prstGeom prst="rect">
            <a:avLst/>
          </a:prstGeom>
        </p:spPr>
      </p:pic>
    </p:spTree>
    <p:extLst>
      <p:ext uri="{BB962C8B-B14F-4D97-AF65-F5344CB8AC3E}">
        <p14:creationId xmlns:p14="http://schemas.microsoft.com/office/powerpoint/2010/main" val="2699208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869" y="424282"/>
            <a:ext cx="8010144" cy="2677656"/>
          </a:xfrm>
          <a:prstGeom prst="rect">
            <a:avLst/>
          </a:prstGeom>
          <a:noFill/>
        </p:spPr>
        <p:txBody>
          <a:bodyPr wrap="square" rtlCol="0">
            <a:spAutoFit/>
          </a:bodyPr>
          <a:lstStyle/>
          <a:p>
            <a:r>
              <a:rPr lang="en-GB" sz="2400" dirty="0">
                <a:latin typeface="Comic Sans MS" panose="030F0702030302020204" pitchFamily="66" charset="0"/>
              </a:rPr>
              <a:t>The Preparing for Adulthood themes will be included in the Annual Review paperwork in the future, for year 9 onwards.</a:t>
            </a:r>
          </a:p>
          <a:p>
            <a:endParaRPr lang="en-GB" sz="2400" dirty="0">
              <a:latin typeface="Comic Sans MS" panose="030F0702030302020204" pitchFamily="66" charset="0"/>
            </a:endParaRPr>
          </a:p>
          <a:p>
            <a:r>
              <a:rPr lang="en-GB" sz="2400" dirty="0">
                <a:latin typeface="Comic Sans MS" panose="030F0702030302020204" pitchFamily="66" charset="0"/>
              </a:rPr>
              <a:t>However, the aspirations of children and young people link to these themes from a very early age and should be considered as early as possible </a:t>
            </a:r>
          </a:p>
        </p:txBody>
      </p:sp>
      <p:pic>
        <p:nvPicPr>
          <p:cNvPr id="3" name="Picture 2"/>
          <p:cNvPicPr>
            <a:picLocks noChangeAspect="1"/>
          </p:cNvPicPr>
          <p:nvPr/>
        </p:nvPicPr>
        <p:blipFill>
          <a:blip r:embed="rId2"/>
          <a:stretch>
            <a:fillRect/>
          </a:stretch>
        </p:blipFill>
        <p:spPr>
          <a:xfrm>
            <a:off x="2509114" y="3258481"/>
            <a:ext cx="3176308" cy="2382231"/>
          </a:xfrm>
          <a:prstGeom prst="rect">
            <a:avLst/>
          </a:prstGeom>
        </p:spPr>
      </p:pic>
    </p:spTree>
    <p:extLst>
      <p:ext uri="{BB962C8B-B14F-4D97-AF65-F5344CB8AC3E}">
        <p14:creationId xmlns:p14="http://schemas.microsoft.com/office/powerpoint/2010/main" val="122369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omic Sans MS" panose="030F0702030302020204" pitchFamily="66" charset="0"/>
              </a:rPr>
              <a:t>Have a break!</a:t>
            </a:r>
          </a:p>
        </p:txBody>
      </p:sp>
      <p:pic>
        <p:nvPicPr>
          <p:cNvPr id="6" name="Picture 5"/>
          <p:cNvPicPr>
            <a:picLocks noChangeAspect="1"/>
          </p:cNvPicPr>
          <p:nvPr/>
        </p:nvPicPr>
        <p:blipFill>
          <a:blip r:embed="rId2"/>
          <a:stretch>
            <a:fillRect/>
          </a:stretch>
        </p:blipFill>
        <p:spPr>
          <a:xfrm>
            <a:off x="2871788" y="1639252"/>
            <a:ext cx="2680481" cy="3593941"/>
          </a:xfrm>
          <a:prstGeom prst="rect">
            <a:avLst/>
          </a:prstGeom>
        </p:spPr>
      </p:pic>
    </p:spTree>
    <p:extLst>
      <p:ext uri="{BB962C8B-B14F-4D97-AF65-F5344CB8AC3E}">
        <p14:creationId xmlns:p14="http://schemas.microsoft.com/office/powerpoint/2010/main" val="3118607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latin typeface="Comic Sans MS" panose="030F0702030302020204" pitchFamily="66" charset="0"/>
              </a:rPr>
              <a:t>Kirklees Outreach Support and Specialist Provisions</a:t>
            </a:r>
          </a:p>
        </p:txBody>
      </p:sp>
      <p:sp>
        <p:nvSpPr>
          <p:cNvPr id="3" name="Subtitle 2"/>
          <p:cNvSpPr>
            <a:spLocks noGrp="1"/>
          </p:cNvSpPr>
          <p:nvPr>
            <p:ph type="subTitle" idx="1"/>
          </p:nvPr>
        </p:nvSpPr>
        <p:spPr>
          <a:xfrm>
            <a:off x="450056" y="2190621"/>
            <a:ext cx="7743825" cy="2945736"/>
          </a:xfrm>
        </p:spPr>
        <p:txBody>
          <a:bodyPr/>
          <a:lstStyle/>
          <a:p>
            <a:r>
              <a:rPr lang="en-GB" sz="4400" dirty="0">
                <a:solidFill>
                  <a:srgbClr val="7030A0"/>
                </a:solidFill>
                <a:latin typeface="Comic Sans MS" panose="030F0702030302020204" pitchFamily="66" charset="0"/>
              </a:rPr>
              <a:t>Clare Burdett</a:t>
            </a:r>
          </a:p>
          <a:p>
            <a:r>
              <a:rPr lang="en-GB" sz="4400" dirty="0">
                <a:solidFill>
                  <a:srgbClr val="7030A0"/>
                </a:solidFill>
                <a:latin typeface="Comic Sans MS" panose="030F0702030302020204" pitchFamily="66" charset="0"/>
              </a:rPr>
              <a:t>Esther Marper</a:t>
            </a:r>
          </a:p>
        </p:txBody>
      </p:sp>
    </p:spTree>
    <p:extLst>
      <p:ext uri="{BB962C8B-B14F-4D97-AF65-F5344CB8AC3E}">
        <p14:creationId xmlns:p14="http://schemas.microsoft.com/office/powerpoint/2010/main" val="3412421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169F53E-53E0-4D13-B077-9727E1D7BB09}"/>
              </a:ext>
            </a:extLst>
          </p:cNvPr>
          <p:cNvSpPr>
            <a:spLocks noGrp="1"/>
          </p:cNvSpPr>
          <p:nvPr>
            <p:ph type="ctrTitle"/>
          </p:nvPr>
        </p:nvSpPr>
        <p:spPr>
          <a:xfrm>
            <a:off x="237021" y="995978"/>
            <a:ext cx="8166721" cy="2109186"/>
          </a:xfrm>
          <a:extLst>
            <a:ext uri="{91240B29-F687-4F45-9708-019B960494DF}">
              <a14:hiddenLine xmlns:a14="http://schemas.microsoft.com/office/drawing/2010/main" w="28575">
                <a:solidFill>
                  <a:srgbClr val="000000"/>
                </a:solidFill>
                <a:miter lim="800000"/>
                <a:headEnd/>
                <a:tailEnd/>
              </a14:hiddenLine>
            </a:ext>
          </a:extLst>
        </p:spPr>
        <p:txBody>
          <a:bodyPr/>
          <a:lstStyle/>
          <a:p>
            <a:r>
              <a:rPr lang="en-GB" altLang="en-US" sz="2646" b="1">
                <a:solidFill>
                  <a:schemeClr val="bg1"/>
                </a:solidFill>
                <a:latin typeface="Comic Sans MS" panose="030F0702030302020204" pitchFamily="66" charset="0"/>
              </a:rPr>
              <a:t>Specialist Provision</a:t>
            </a:r>
            <a:br>
              <a:rPr lang="en-GB" altLang="en-US" sz="2646" b="1">
                <a:solidFill>
                  <a:schemeClr val="bg1"/>
                </a:solidFill>
                <a:latin typeface="Comic Sans MS" panose="030F0702030302020204" pitchFamily="66" charset="0"/>
              </a:rPr>
            </a:br>
            <a:r>
              <a:rPr lang="en-GB" altLang="en-US" sz="2646" b="1">
                <a:solidFill>
                  <a:schemeClr val="bg1"/>
                </a:solidFill>
                <a:latin typeface="Comic Sans MS" panose="030F0702030302020204" pitchFamily="66" charset="0"/>
              </a:rPr>
              <a:t>Sensory, Physical Impairment and</a:t>
            </a:r>
            <a:br>
              <a:rPr lang="en-GB" altLang="en-US" sz="2646" b="1">
                <a:solidFill>
                  <a:schemeClr val="bg1"/>
                </a:solidFill>
                <a:latin typeface="Comic Sans MS" panose="030F0702030302020204" pitchFamily="66" charset="0"/>
              </a:rPr>
            </a:br>
            <a:r>
              <a:rPr lang="en-GB" altLang="en-US" sz="2646" b="1">
                <a:solidFill>
                  <a:schemeClr val="bg1"/>
                </a:solidFill>
                <a:latin typeface="Comic Sans MS" panose="030F0702030302020204" pitchFamily="66" charset="0"/>
              </a:rPr>
              <a:t>Complex Communication and Interaction</a:t>
            </a:r>
            <a:endParaRPr lang="en-GB" altLang="en-US" sz="3024" b="1">
              <a:solidFill>
                <a:schemeClr val="bg1"/>
              </a:solidFill>
              <a:latin typeface="Comic Sans MS" panose="030F0702030302020204" pitchFamily="66" charset="0"/>
            </a:endParaRPr>
          </a:p>
        </p:txBody>
      </p:sp>
      <p:sp>
        <p:nvSpPr>
          <p:cNvPr id="6147" name="TextBox 2">
            <a:extLst>
              <a:ext uri="{FF2B5EF4-FFF2-40B4-BE49-F238E27FC236}">
                <a16:creationId xmlns:a16="http://schemas.microsoft.com/office/drawing/2014/main" id="{F6266C5B-79E8-4BAD-BEF0-C03150787BC9}"/>
              </a:ext>
            </a:extLst>
          </p:cNvPr>
          <p:cNvSpPr txBox="1">
            <a:spLocks noChangeArrowheads="1"/>
          </p:cNvSpPr>
          <p:nvPr/>
        </p:nvSpPr>
        <p:spPr bwMode="auto">
          <a:xfrm>
            <a:off x="985587" y="3649711"/>
            <a:ext cx="6396564"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864108" eaLnBrk="1" fontAlgn="base" hangingPunct="1">
              <a:spcBef>
                <a:spcPct val="0"/>
              </a:spcBef>
              <a:spcAft>
                <a:spcPct val="0"/>
              </a:spcAft>
            </a:pPr>
            <a:r>
              <a:rPr lang="en-GB" altLang="en-US" sz="3780" b="1">
                <a:solidFill>
                  <a:prstClr val="black"/>
                </a:solidFill>
                <a:latin typeface="Comic Sans MS" panose="030F0702030302020204" pitchFamily="66" charset="0"/>
              </a:rPr>
              <a:t>Wednesday 26</a:t>
            </a:r>
            <a:r>
              <a:rPr lang="en-GB" altLang="en-US" sz="3780" b="1" baseline="30000">
                <a:solidFill>
                  <a:prstClr val="black"/>
                </a:solidFill>
                <a:latin typeface="Comic Sans MS" panose="030F0702030302020204" pitchFamily="66" charset="0"/>
              </a:rPr>
              <a:t>th</a:t>
            </a:r>
            <a:r>
              <a:rPr lang="en-GB" altLang="en-US" sz="3780" b="1">
                <a:solidFill>
                  <a:prstClr val="black"/>
                </a:solidFill>
                <a:latin typeface="Comic Sans MS" panose="030F0702030302020204" pitchFamily="66" charset="0"/>
              </a:rPr>
              <a:t> February </a:t>
            </a:r>
          </a:p>
          <a:p>
            <a:pPr algn="ctr" defTabSz="864108" eaLnBrk="1" fontAlgn="base" hangingPunct="1">
              <a:spcBef>
                <a:spcPct val="0"/>
              </a:spcBef>
              <a:spcAft>
                <a:spcPct val="0"/>
              </a:spcAft>
            </a:pPr>
            <a:r>
              <a:rPr lang="en-GB" altLang="en-US" sz="3780" b="1">
                <a:solidFill>
                  <a:prstClr val="black"/>
                </a:solidFill>
                <a:latin typeface="Comic Sans MS" panose="030F0702030302020204" pitchFamily="66" charset="0"/>
              </a:rPr>
              <a:t>2020</a:t>
            </a:r>
          </a:p>
        </p:txBody>
      </p:sp>
      <p:sp>
        <p:nvSpPr>
          <p:cNvPr id="6148" name="TextBox 3">
            <a:extLst>
              <a:ext uri="{FF2B5EF4-FFF2-40B4-BE49-F238E27FC236}">
                <a16:creationId xmlns:a16="http://schemas.microsoft.com/office/drawing/2014/main" id="{CB6D3D8F-5E62-4093-B04B-49453393F20D}"/>
              </a:ext>
            </a:extLst>
          </p:cNvPr>
          <p:cNvSpPr txBox="1">
            <a:spLocks noChangeArrowheads="1"/>
          </p:cNvSpPr>
          <p:nvPr/>
        </p:nvSpPr>
        <p:spPr bwMode="auto">
          <a:xfrm>
            <a:off x="1258612" y="5487374"/>
            <a:ext cx="5852016" cy="44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864108" eaLnBrk="1" fontAlgn="base" hangingPunct="1">
              <a:lnSpc>
                <a:spcPct val="150000"/>
              </a:lnSpc>
              <a:spcBef>
                <a:spcPct val="0"/>
              </a:spcBef>
              <a:spcAft>
                <a:spcPct val="0"/>
              </a:spcAft>
            </a:pPr>
            <a:r>
              <a:rPr lang="en-GB" altLang="en-US" sz="1701" b="1">
                <a:solidFill>
                  <a:prstClr val="black"/>
                </a:solidFill>
                <a:latin typeface="Comic Sans MS" panose="030F0702030302020204" pitchFamily="66" charset="0"/>
              </a:rPr>
              <a:t>Clare Burdett and Esther Marper – Strand Leads</a:t>
            </a:r>
          </a:p>
        </p:txBody>
      </p:sp>
    </p:spTree>
    <p:extLst>
      <p:ext uri="{BB962C8B-B14F-4D97-AF65-F5344CB8AC3E}">
        <p14:creationId xmlns:p14="http://schemas.microsoft.com/office/powerpoint/2010/main" val="3624130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A7EA388-EBFD-4A83-8578-D9520E41BA10}"/>
              </a:ext>
            </a:extLst>
          </p:cNvPr>
          <p:cNvSpPr>
            <a:spLocks noGrp="1"/>
          </p:cNvSpPr>
          <p:nvPr>
            <p:ph type="title"/>
          </p:nvPr>
        </p:nvSpPr>
        <p:spPr>
          <a:xfrm>
            <a:off x="442539" y="179906"/>
            <a:ext cx="7776686" cy="927082"/>
          </a:xfrm>
          <a:solidFill>
            <a:schemeClr val="accent1">
              <a:lumMod val="20000"/>
              <a:lumOff val="80000"/>
            </a:schemeClr>
          </a:solidFill>
        </p:spPr>
        <p:txBody>
          <a:bodyPr/>
          <a:lstStyle/>
          <a:p>
            <a:pPr>
              <a:defRPr/>
            </a:pPr>
            <a:r>
              <a:rPr lang="en-GB" b="1" dirty="0">
                <a:solidFill>
                  <a:schemeClr val="bg1">
                    <a:lumMod val="50000"/>
                  </a:schemeClr>
                </a:solidFill>
                <a:latin typeface="Comic Sans MS" pitchFamily="66" charset="0"/>
              </a:rPr>
              <a:t>Who are we?</a:t>
            </a:r>
          </a:p>
        </p:txBody>
      </p:sp>
      <p:sp>
        <p:nvSpPr>
          <p:cNvPr id="7171" name="Content Placeholder 2">
            <a:extLst>
              <a:ext uri="{FF2B5EF4-FFF2-40B4-BE49-F238E27FC236}">
                <a16:creationId xmlns:a16="http://schemas.microsoft.com/office/drawing/2014/main" id="{FC4BE68D-2168-4064-9ACA-FB20FB37756F}"/>
              </a:ext>
            </a:extLst>
          </p:cNvPr>
          <p:cNvSpPr>
            <a:spLocks noGrp="1"/>
          </p:cNvSpPr>
          <p:nvPr>
            <p:ph idx="1"/>
          </p:nvPr>
        </p:nvSpPr>
        <p:spPr>
          <a:xfrm>
            <a:off x="169515" y="1812050"/>
            <a:ext cx="8165220" cy="3879342"/>
          </a:xfrm>
        </p:spPr>
        <p:txBody>
          <a:bodyPr/>
          <a:lstStyle/>
          <a:p>
            <a:pPr>
              <a:lnSpc>
                <a:spcPct val="150000"/>
              </a:lnSpc>
            </a:pPr>
            <a:r>
              <a:rPr lang="en-GB" altLang="en-US" sz="2268">
                <a:latin typeface="Comic Sans MS" panose="030F0702030302020204" pitchFamily="66" charset="0"/>
              </a:rPr>
              <a:t>Kirklees Sensory (Hearing and Visual Impairment), Physical Impairment and CCI Outreach Teams</a:t>
            </a:r>
          </a:p>
          <a:p>
            <a:pPr>
              <a:lnSpc>
                <a:spcPct val="150000"/>
              </a:lnSpc>
              <a:buFont typeface="Wingdings 2" panose="05020102010507070707" pitchFamily="18" charset="2"/>
              <a:buNone/>
            </a:pPr>
            <a:endParaRPr lang="en-GB" altLang="en-US" sz="1512">
              <a:latin typeface="Comic Sans MS" panose="030F0702030302020204" pitchFamily="66" charset="0"/>
            </a:endParaRPr>
          </a:p>
          <a:p>
            <a:pPr>
              <a:lnSpc>
                <a:spcPct val="150000"/>
              </a:lnSpc>
            </a:pPr>
            <a:r>
              <a:rPr lang="en-GB" altLang="en-US" sz="2268">
                <a:latin typeface="Comic Sans MS" panose="030F0702030302020204" pitchFamily="66" charset="0"/>
              </a:rPr>
              <a:t>The teams have specialist knowledge, understanding and wide ranging experience of working with children with sensory (HI and VI), physical needs (PI) and Complex Communication and Interaction (CCI).</a:t>
            </a:r>
          </a:p>
        </p:txBody>
      </p:sp>
    </p:spTree>
    <p:extLst>
      <p:ext uri="{BB962C8B-B14F-4D97-AF65-F5344CB8AC3E}">
        <p14:creationId xmlns:p14="http://schemas.microsoft.com/office/powerpoint/2010/main" val="323600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A4912-ED70-4AC1-AACA-702CCF1FDAF0}"/>
              </a:ext>
            </a:extLst>
          </p:cNvPr>
          <p:cNvSpPr>
            <a:spLocks noGrp="1"/>
          </p:cNvSpPr>
          <p:nvPr>
            <p:ph type="title"/>
          </p:nvPr>
        </p:nvSpPr>
        <p:spPr>
          <a:xfrm>
            <a:off x="237021" y="179905"/>
            <a:ext cx="8166721" cy="748566"/>
          </a:xfrm>
          <a:solidFill>
            <a:schemeClr val="accent1">
              <a:lumMod val="20000"/>
              <a:lumOff val="80000"/>
            </a:schemeClr>
          </a:solidFill>
        </p:spPr>
        <p:txBody>
          <a:bodyPr/>
          <a:lstStyle/>
          <a:p>
            <a:pPr algn="ctr">
              <a:lnSpc>
                <a:spcPct val="150000"/>
              </a:lnSpc>
              <a:defRPr/>
            </a:pPr>
            <a:r>
              <a:rPr lang="en-GB" sz="3024" b="1" dirty="0">
                <a:latin typeface="Comic Sans MS" pitchFamily="66" charset="0"/>
              </a:rPr>
              <a:t>Specialist Provisions - Outreach Roles</a:t>
            </a:r>
          </a:p>
        </p:txBody>
      </p:sp>
      <p:sp>
        <p:nvSpPr>
          <p:cNvPr id="8195" name="Content Placeholder 2">
            <a:extLst>
              <a:ext uri="{FF2B5EF4-FFF2-40B4-BE49-F238E27FC236}">
                <a16:creationId xmlns:a16="http://schemas.microsoft.com/office/drawing/2014/main" id="{B6B36E90-F6B9-40AE-9FB0-CE68A9F70535}"/>
              </a:ext>
            </a:extLst>
          </p:cNvPr>
          <p:cNvSpPr>
            <a:spLocks noGrp="1"/>
          </p:cNvSpPr>
          <p:nvPr>
            <p:ph idx="1"/>
          </p:nvPr>
        </p:nvSpPr>
        <p:spPr>
          <a:xfrm>
            <a:off x="237021" y="928472"/>
            <a:ext cx="8166721" cy="5416978"/>
          </a:xfrm>
        </p:spPr>
        <p:txBody>
          <a:bodyPr/>
          <a:lstStyle/>
          <a:p>
            <a:pPr marL="0" indent="0">
              <a:lnSpc>
                <a:spcPct val="170000"/>
              </a:lnSpc>
              <a:buNone/>
            </a:pPr>
            <a:r>
              <a:rPr lang="en-GB" altLang="en-US" b="1">
                <a:latin typeface="Comic Sans MS" panose="030F0702030302020204" pitchFamily="66" charset="0"/>
              </a:rPr>
              <a:t>Staff you may meet:</a:t>
            </a:r>
          </a:p>
          <a:p>
            <a:pPr marL="0" indent="0">
              <a:lnSpc>
                <a:spcPct val="170000"/>
              </a:lnSpc>
              <a:buNone/>
            </a:pPr>
            <a:endParaRPr lang="en-GB" altLang="en-US" sz="851" b="1">
              <a:latin typeface="Comic Sans MS" panose="030F0702030302020204" pitchFamily="66" charset="0"/>
            </a:endParaRPr>
          </a:p>
          <a:p>
            <a:pPr marL="0" indent="0">
              <a:lnSpc>
                <a:spcPct val="170000"/>
              </a:lnSpc>
            </a:pPr>
            <a:r>
              <a:rPr lang="en-GB" altLang="en-US" b="1">
                <a:latin typeface="Comic Sans MS" panose="030F0702030302020204" pitchFamily="66" charset="0"/>
              </a:rPr>
              <a:t> </a:t>
            </a:r>
            <a:r>
              <a:rPr lang="en-GB" altLang="en-US">
                <a:latin typeface="Comic Sans MS" panose="030F0702030302020204" pitchFamily="66" charset="0"/>
              </a:rPr>
              <a:t>Qualified Teachers</a:t>
            </a:r>
          </a:p>
          <a:p>
            <a:pPr marL="0" indent="0">
              <a:lnSpc>
                <a:spcPct val="170000"/>
              </a:lnSpc>
            </a:pPr>
            <a:r>
              <a:rPr lang="en-GB" altLang="en-US">
                <a:latin typeface="Comic Sans MS" panose="030F0702030302020204" pitchFamily="66" charset="0"/>
              </a:rPr>
              <a:t> Specialist ETAs</a:t>
            </a:r>
          </a:p>
          <a:p>
            <a:pPr marL="0" indent="0">
              <a:lnSpc>
                <a:spcPct val="170000"/>
              </a:lnSpc>
            </a:pPr>
            <a:r>
              <a:rPr lang="en-GB" altLang="en-US">
                <a:latin typeface="Comic Sans MS" panose="030F0702030302020204" pitchFamily="66" charset="0"/>
              </a:rPr>
              <a:t> Educational audiologists</a:t>
            </a:r>
          </a:p>
          <a:p>
            <a:pPr marL="0" indent="0">
              <a:lnSpc>
                <a:spcPct val="170000"/>
              </a:lnSpc>
            </a:pPr>
            <a:r>
              <a:rPr lang="en-GB" altLang="en-US">
                <a:latin typeface="Comic Sans MS" panose="030F0702030302020204" pitchFamily="66" charset="0"/>
              </a:rPr>
              <a:t> Technicians</a:t>
            </a:r>
          </a:p>
          <a:p>
            <a:pPr marL="0" indent="0">
              <a:lnSpc>
                <a:spcPct val="170000"/>
              </a:lnSpc>
            </a:pPr>
            <a:r>
              <a:rPr lang="en-GB" altLang="en-US">
                <a:latin typeface="Comic Sans MS" panose="030F0702030302020204" pitchFamily="66" charset="0"/>
              </a:rPr>
              <a:t> Habilitation Specialists</a:t>
            </a:r>
          </a:p>
          <a:p>
            <a:pPr marL="0" indent="0">
              <a:lnSpc>
                <a:spcPct val="170000"/>
              </a:lnSpc>
            </a:pPr>
            <a:r>
              <a:rPr lang="en-GB" altLang="en-US">
                <a:latin typeface="Comic Sans MS" panose="030F0702030302020204" pitchFamily="66" charset="0"/>
              </a:rPr>
              <a:t> Family SEN Worker</a:t>
            </a:r>
          </a:p>
          <a:p>
            <a:pPr marL="0" indent="0">
              <a:lnSpc>
                <a:spcPct val="170000"/>
              </a:lnSpc>
              <a:buNone/>
            </a:pPr>
            <a:endParaRPr lang="en-GB" altLang="en-US">
              <a:latin typeface="Comic Sans MS" panose="030F0702030302020204" pitchFamily="66" charset="0"/>
            </a:endParaRPr>
          </a:p>
        </p:txBody>
      </p:sp>
    </p:spTree>
    <p:extLst>
      <p:ext uri="{BB962C8B-B14F-4D97-AF65-F5344CB8AC3E}">
        <p14:creationId xmlns:p14="http://schemas.microsoft.com/office/powerpoint/2010/main" val="2197081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53E1C76-9E26-421A-B052-91E36E35BEC3}"/>
              </a:ext>
            </a:extLst>
          </p:cNvPr>
          <p:cNvSpPr>
            <a:spLocks noGrp="1"/>
          </p:cNvSpPr>
          <p:nvPr>
            <p:ph type="title"/>
          </p:nvPr>
        </p:nvSpPr>
        <p:spPr>
          <a:xfrm>
            <a:off x="510045" y="179905"/>
            <a:ext cx="7776686" cy="790569"/>
          </a:xfrm>
          <a:solidFill>
            <a:schemeClr val="accent1">
              <a:lumMod val="20000"/>
              <a:lumOff val="80000"/>
            </a:schemeClr>
          </a:solidFill>
        </p:spPr>
        <p:txBody>
          <a:bodyPr/>
          <a:lstStyle/>
          <a:p>
            <a:pPr>
              <a:defRPr/>
            </a:pPr>
            <a:r>
              <a:rPr lang="en-GB" b="1" dirty="0">
                <a:solidFill>
                  <a:schemeClr val="bg1">
                    <a:lumMod val="50000"/>
                  </a:schemeClr>
                </a:solidFill>
                <a:latin typeface="Comic Sans MS" pitchFamily="66" charset="0"/>
              </a:rPr>
              <a:t>What are our aims?</a:t>
            </a:r>
          </a:p>
        </p:txBody>
      </p:sp>
      <p:sp>
        <p:nvSpPr>
          <p:cNvPr id="3" name="Content Placeholder 2">
            <a:extLst>
              <a:ext uri="{FF2B5EF4-FFF2-40B4-BE49-F238E27FC236}">
                <a16:creationId xmlns:a16="http://schemas.microsoft.com/office/drawing/2014/main" id="{141D5410-FA92-485B-AF60-A8A2836CCCB3}"/>
              </a:ext>
            </a:extLst>
          </p:cNvPr>
          <p:cNvSpPr>
            <a:spLocks noGrp="1"/>
          </p:cNvSpPr>
          <p:nvPr>
            <p:ph idx="1"/>
          </p:nvPr>
        </p:nvSpPr>
        <p:spPr>
          <a:xfrm>
            <a:off x="442539" y="1064983"/>
            <a:ext cx="7776686" cy="4966938"/>
          </a:xfrm>
        </p:spPr>
        <p:txBody>
          <a:bodyPr>
            <a:normAutofit fontScale="85000" lnSpcReduction="10000"/>
          </a:bodyPr>
          <a:lstStyle/>
          <a:p>
            <a:pPr marL="0" indent="0">
              <a:lnSpc>
                <a:spcPct val="170000"/>
              </a:lnSpc>
              <a:buNone/>
              <a:defRPr/>
            </a:pPr>
            <a:r>
              <a:rPr lang="en-GB" sz="3119" b="1" dirty="0">
                <a:latin typeface="Comic Sans MS" pitchFamily="66" charset="0"/>
              </a:rPr>
              <a:t>We aim to:</a:t>
            </a:r>
          </a:p>
          <a:p>
            <a:pPr>
              <a:lnSpc>
                <a:spcPct val="170000"/>
              </a:lnSpc>
              <a:defRPr/>
            </a:pPr>
            <a:r>
              <a:rPr lang="en-GB" sz="2268" dirty="0">
                <a:latin typeface="Comic Sans MS" pitchFamily="66" charset="0"/>
              </a:rPr>
              <a:t>Enable school staff and families to identify, understand and confidently </a:t>
            </a:r>
            <a:r>
              <a:rPr lang="en-GB" sz="2268" b="1" dirty="0">
                <a:latin typeface="Comic Sans MS" pitchFamily="66" charset="0"/>
              </a:rPr>
              <a:t>meet the needs </a:t>
            </a:r>
            <a:r>
              <a:rPr lang="en-GB" sz="2268" dirty="0">
                <a:latin typeface="Comic Sans MS" pitchFamily="66" charset="0"/>
              </a:rPr>
              <a:t>of children with sensory, physical and/or CCI needs in Kirklees</a:t>
            </a:r>
          </a:p>
          <a:p>
            <a:pPr>
              <a:lnSpc>
                <a:spcPct val="170000"/>
              </a:lnSpc>
              <a:buFont typeface="Wingdings 2" panose="05020102010507070707" pitchFamily="18" charset="2"/>
              <a:buNone/>
              <a:defRPr/>
            </a:pPr>
            <a:endParaRPr lang="en-GB" sz="2268" dirty="0">
              <a:latin typeface="Comic Sans MS" pitchFamily="66" charset="0"/>
            </a:endParaRPr>
          </a:p>
          <a:p>
            <a:pPr>
              <a:lnSpc>
                <a:spcPct val="170000"/>
              </a:lnSpc>
              <a:defRPr/>
            </a:pPr>
            <a:r>
              <a:rPr lang="en-GB" sz="2268" dirty="0">
                <a:latin typeface="Comic Sans MS" pitchFamily="66" charset="0"/>
              </a:rPr>
              <a:t>Ensure that they are </a:t>
            </a:r>
            <a:r>
              <a:rPr lang="en-GB" sz="2268" b="1" dirty="0">
                <a:latin typeface="Comic Sans MS" pitchFamily="66" charset="0"/>
              </a:rPr>
              <a:t>fully included</a:t>
            </a:r>
            <a:r>
              <a:rPr lang="en-GB" sz="2268" dirty="0">
                <a:latin typeface="Comic Sans MS" pitchFamily="66" charset="0"/>
              </a:rPr>
              <a:t> in their mainstream schools </a:t>
            </a:r>
          </a:p>
          <a:p>
            <a:pPr>
              <a:lnSpc>
                <a:spcPct val="170000"/>
              </a:lnSpc>
              <a:buFont typeface="Wingdings 2" panose="05020102010507070707" pitchFamily="18" charset="2"/>
              <a:buNone/>
              <a:defRPr/>
            </a:pPr>
            <a:endParaRPr lang="en-GB" sz="2268" dirty="0">
              <a:latin typeface="Comic Sans MS" pitchFamily="66" charset="0"/>
            </a:endParaRPr>
          </a:p>
          <a:p>
            <a:pPr>
              <a:lnSpc>
                <a:spcPct val="170000"/>
              </a:lnSpc>
              <a:defRPr/>
            </a:pPr>
            <a:r>
              <a:rPr lang="en-GB" sz="2268" dirty="0">
                <a:latin typeface="Comic Sans MS" pitchFamily="66" charset="0"/>
              </a:rPr>
              <a:t>Help</a:t>
            </a:r>
            <a:r>
              <a:rPr lang="en-GB" sz="2268" b="1" dirty="0">
                <a:latin typeface="Comic Sans MS" pitchFamily="66" charset="0"/>
              </a:rPr>
              <a:t> raise expectations and achievements </a:t>
            </a:r>
            <a:r>
              <a:rPr lang="en-GB" sz="2268" dirty="0">
                <a:latin typeface="Comic Sans MS" pitchFamily="66" charset="0"/>
              </a:rPr>
              <a:t>of these children</a:t>
            </a:r>
          </a:p>
        </p:txBody>
      </p:sp>
    </p:spTree>
    <p:extLst>
      <p:ext uri="{BB962C8B-B14F-4D97-AF65-F5344CB8AC3E}">
        <p14:creationId xmlns:p14="http://schemas.microsoft.com/office/powerpoint/2010/main" val="147155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111" y="356867"/>
            <a:ext cx="8233452" cy="1080095"/>
          </a:xfrm>
          <a:prstGeom prst="rect">
            <a:avLst/>
          </a:prstGeom>
        </p:spPr>
        <p:txBody>
          <a:bodyPr/>
          <a:lstStyle>
            <a:lvl1pPr marL="319088" indent="-319088" algn="r" defTabSz="912813" rtl="0" eaLnBrk="0" fontAlgn="base" hangingPunct="0">
              <a:spcBef>
                <a:spcPct val="0"/>
              </a:spcBef>
              <a:spcAft>
                <a:spcPct val="0"/>
              </a:spcAft>
              <a:buClr>
                <a:srgbClr val="78697B"/>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2pPr>
            <a:lvl3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3pPr>
            <a:lvl4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4pPr>
            <a:lvl5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defTabSz="864001" eaLnBrk="1" fontAlgn="auto" hangingPunct="1">
              <a:spcAft>
                <a:spcPts val="0"/>
              </a:spcAft>
              <a:buClr>
                <a:schemeClr val="accent6">
                  <a:lumMod val="75000"/>
                </a:schemeClr>
              </a:buClr>
              <a:buNone/>
              <a:defRPr/>
            </a:pPr>
            <a:r>
              <a:rPr lang="en-GB" altLang="en-US" sz="4158" dirty="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rPr>
              <a:t>How should I track progress?</a:t>
            </a:r>
            <a:endParaRPr lang="en-GB" sz="4158" dirty="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sp>
        <p:nvSpPr>
          <p:cNvPr id="3" name="Content Placeholder 2"/>
          <p:cNvSpPr txBox="1">
            <a:spLocks/>
          </p:cNvSpPr>
          <p:nvPr/>
        </p:nvSpPr>
        <p:spPr>
          <a:xfrm>
            <a:off x="247201" y="1422409"/>
            <a:ext cx="7961272" cy="4831927"/>
          </a:xfrm>
          <a:prstGeom prst="rect">
            <a:avLst/>
          </a:prstGeom>
        </p:spPr>
        <p:txBody>
          <a:bodyPr/>
          <a:lstStyle>
            <a:lvl1pPr marL="227013" indent="-182563" algn="l" defTabSz="912813" rtl="0" eaLnBrk="0" fontAlgn="base" hangingPunct="0">
              <a:spcBef>
                <a:spcPct val="20000"/>
              </a:spcBef>
              <a:spcAft>
                <a:spcPts val="300"/>
              </a:spcAft>
              <a:buClr>
                <a:srgbClr val="78697B"/>
              </a:buClr>
              <a:buSzPct val="130000"/>
              <a:buFont typeface="Georgia" pitchFamily="18" charset="0"/>
              <a:buChar char="*"/>
              <a:defRPr sz="2200" kern="1200">
                <a:solidFill>
                  <a:srgbClr val="404040"/>
                </a:solidFill>
                <a:latin typeface="+mn-lt"/>
                <a:ea typeface="+mn-ea"/>
                <a:cs typeface="+mn-cs"/>
              </a:defRPr>
            </a:lvl1pPr>
            <a:lvl2pPr marL="547688" indent="-182563" algn="l" defTabSz="912813" rtl="0" eaLnBrk="0" fontAlgn="base" hangingPunct="0">
              <a:spcBef>
                <a:spcPct val="20000"/>
              </a:spcBef>
              <a:spcAft>
                <a:spcPts val="300"/>
              </a:spcAft>
              <a:buClr>
                <a:srgbClr val="78697B"/>
              </a:buClr>
              <a:buSzPct val="130000"/>
              <a:buFont typeface="Georgia" pitchFamily="18" charset="0"/>
              <a:buChar char="*"/>
              <a:defRPr sz="2000" kern="1200">
                <a:solidFill>
                  <a:srgbClr val="404040"/>
                </a:solidFill>
                <a:latin typeface="+mn-lt"/>
                <a:ea typeface="+mn-ea"/>
                <a:cs typeface="+mn-cs"/>
              </a:defRPr>
            </a:lvl2pPr>
            <a:lvl3pPr marL="822325" indent="-182563" algn="l" defTabSz="912813" rtl="0" eaLnBrk="0" fontAlgn="base" hangingPunct="0">
              <a:spcBef>
                <a:spcPct val="20000"/>
              </a:spcBef>
              <a:spcAft>
                <a:spcPts val="300"/>
              </a:spcAft>
              <a:buClr>
                <a:srgbClr val="78697B"/>
              </a:buClr>
              <a:buSzPct val="130000"/>
              <a:buFont typeface="Georgia" pitchFamily="18" charset="0"/>
              <a:buChar char="*"/>
              <a:defRPr kern="1200">
                <a:solidFill>
                  <a:srgbClr val="404040"/>
                </a:solidFill>
                <a:latin typeface="+mn-lt"/>
                <a:ea typeface="+mn-ea"/>
                <a:cs typeface="+mn-cs"/>
              </a:defRPr>
            </a:lvl3pPr>
            <a:lvl4pPr marL="1096963" indent="-182563" algn="l" defTabSz="912813" rtl="0" eaLnBrk="0" fontAlgn="base" hangingPunct="0">
              <a:spcBef>
                <a:spcPct val="20000"/>
              </a:spcBef>
              <a:spcAft>
                <a:spcPts val="300"/>
              </a:spcAft>
              <a:buClr>
                <a:srgbClr val="78697B"/>
              </a:buClr>
              <a:buSzPct val="130000"/>
              <a:buFont typeface="Georgia" pitchFamily="18" charset="0"/>
              <a:buChar char="*"/>
              <a:defRPr sz="1600" kern="1200">
                <a:solidFill>
                  <a:srgbClr val="404040"/>
                </a:solidFill>
                <a:latin typeface="+mn-lt"/>
                <a:ea typeface="+mn-ea"/>
                <a:cs typeface="+mn-cs"/>
              </a:defRPr>
            </a:lvl4pPr>
            <a:lvl5pPr marL="1389063" indent="-182563" algn="l" defTabSz="912813" rtl="0" eaLnBrk="0" fontAlgn="base" hangingPunct="0">
              <a:spcBef>
                <a:spcPct val="20000"/>
              </a:spcBef>
              <a:spcAft>
                <a:spcPts val="300"/>
              </a:spcAft>
              <a:buClr>
                <a:srgbClr val="78697B"/>
              </a:buClr>
              <a:buSzPct val="130000"/>
              <a:buFont typeface="Georgia" pitchFamily="18" charset="0"/>
              <a:buChar char="*"/>
              <a:defRPr sz="1400" kern="1200">
                <a:solidFill>
                  <a:srgbClr val="404040"/>
                </a:solidFill>
                <a:latin typeface="+mn-lt"/>
                <a:ea typeface="+mn-ea"/>
                <a:cs typeface="+mn-cs"/>
              </a:defRPr>
            </a:lvl5pPr>
            <a:lvl6pPr marL="1664002"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717"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5717"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432" indent="-182858" algn="l" defTabSz="914287"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86099" indent="-342900"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Do it for all children on SEN Register</a:t>
            </a:r>
          </a:p>
          <a:p>
            <a:pPr marL="386099" indent="-342900"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Assessment systems: </a:t>
            </a:r>
          </a:p>
          <a:p>
            <a:pPr marL="386099" indent="-342900" defTabSz="864001" eaLnBrk="1" hangingPunct="1">
              <a:buClrTx/>
              <a:buFontTx/>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School: always ‘</a:t>
            </a:r>
            <a:r>
              <a:rPr lang="en-GB" altLang="en-US" sz="2268" dirty="0" err="1">
                <a:solidFill>
                  <a:schemeClr val="tx1">
                    <a:lumMod val="75000"/>
                    <a:lumOff val="25000"/>
                  </a:schemeClr>
                </a:solidFill>
                <a:latin typeface="Comic Sans MS" panose="030F0702030302020204" pitchFamily="66" charset="0"/>
                <a:cs typeface="Arial" panose="020B0604020202020204" pitchFamily="34" charset="0"/>
              </a:rPr>
              <a:t>Below’or</a:t>
            </a: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 stuck at grade 1 or 2?</a:t>
            </a:r>
          </a:p>
          <a:p>
            <a:pPr marL="386099" indent="-342900" defTabSz="864001" eaLnBrk="1" hangingPunct="1">
              <a:buClrTx/>
              <a:buFontTx/>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Age-related expectations for relevant year? </a:t>
            </a:r>
          </a:p>
          <a:p>
            <a:pPr marL="386099" indent="-342900" defTabSz="864001" eaLnBrk="1" hangingPunct="1">
              <a:buClrTx/>
              <a:buFontTx/>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Standardised Tests</a:t>
            </a:r>
          </a:p>
          <a:p>
            <a:pPr marL="386099" indent="-342900"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Doesn’t matter as long as can demonstrate tracking and therefore progress (or lack of it)</a:t>
            </a:r>
          </a:p>
          <a:p>
            <a:pPr marL="386099" indent="-342900" defTabSz="864001" eaLnBrk="1" hangingPunct="1">
              <a:buClrTx/>
              <a:buFont typeface="Arial" panose="020B0604020202020204" pitchFamily="34" charset="0"/>
              <a:buChar char="•"/>
              <a:defRPr/>
            </a:pPr>
            <a:r>
              <a:rPr lang="en-GB" altLang="en-US" sz="2268" dirty="0">
                <a:solidFill>
                  <a:schemeClr val="tx1">
                    <a:lumMod val="75000"/>
                    <a:lumOff val="25000"/>
                  </a:schemeClr>
                </a:solidFill>
                <a:latin typeface="Comic Sans MS" panose="030F0702030302020204" pitchFamily="66" charset="0"/>
                <a:cs typeface="Arial" panose="020B0604020202020204" pitchFamily="34" charset="0"/>
              </a:rPr>
              <a:t>Termly</a:t>
            </a:r>
          </a:p>
        </p:txBody>
      </p:sp>
    </p:spTree>
    <p:extLst>
      <p:ext uri="{BB962C8B-B14F-4D97-AF65-F5344CB8AC3E}">
        <p14:creationId xmlns:p14="http://schemas.microsoft.com/office/powerpoint/2010/main" val="4282714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1FA7431-5CAB-4D69-A1F0-FFE687D093ED}"/>
              </a:ext>
            </a:extLst>
          </p:cNvPr>
          <p:cNvSpPr>
            <a:spLocks noGrp="1"/>
          </p:cNvSpPr>
          <p:nvPr>
            <p:ph type="title"/>
          </p:nvPr>
        </p:nvSpPr>
        <p:spPr>
          <a:xfrm>
            <a:off x="510045" y="179906"/>
            <a:ext cx="7776686" cy="723064"/>
          </a:xfrm>
          <a:solidFill>
            <a:schemeClr val="accent1">
              <a:lumMod val="20000"/>
              <a:lumOff val="80000"/>
            </a:schemeClr>
          </a:solidFill>
        </p:spPr>
        <p:txBody>
          <a:bodyPr/>
          <a:lstStyle/>
          <a:p>
            <a:pPr>
              <a:lnSpc>
                <a:spcPct val="150000"/>
              </a:lnSpc>
              <a:defRPr/>
            </a:pPr>
            <a:r>
              <a:rPr lang="en-GB" b="1" dirty="0">
                <a:latin typeface="Comic Sans MS" pitchFamily="66" charset="0"/>
              </a:rPr>
              <a:t>As an outreach service we:</a:t>
            </a:r>
          </a:p>
        </p:txBody>
      </p:sp>
      <p:sp>
        <p:nvSpPr>
          <p:cNvPr id="10243" name="Content Placeholder 2">
            <a:extLst>
              <a:ext uri="{FF2B5EF4-FFF2-40B4-BE49-F238E27FC236}">
                <a16:creationId xmlns:a16="http://schemas.microsoft.com/office/drawing/2014/main" id="{FFB0BFCF-E04E-4E5E-AB2C-5FCAF069914E}"/>
              </a:ext>
            </a:extLst>
          </p:cNvPr>
          <p:cNvSpPr>
            <a:spLocks noGrp="1"/>
          </p:cNvSpPr>
          <p:nvPr>
            <p:ph idx="1"/>
          </p:nvPr>
        </p:nvSpPr>
        <p:spPr>
          <a:xfrm>
            <a:off x="169515" y="1132490"/>
            <a:ext cx="8471247" cy="4899432"/>
          </a:xfrm>
        </p:spPr>
        <p:txBody>
          <a:bodyPr/>
          <a:lstStyle/>
          <a:p>
            <a:pPr>
              <a:lnSpc>
                <a:spcPct val="150000"/>
              </a:lnSpc>
            </a:pPr>
            <a:r>
              <a:rPr lang="en-GB" altLang="en-US" sz="2268">
                <a:latin typeface="Comic Sans MS" panose="030F0702030302020204" pitchFamily="66" charset="0"/>
              </a:rPr>
              <a:t>Consult with school staff, families and carers</a:t>
            </a:r>
          </a:p>
          <a:p>
            <a:pPr>
              <a:lnSpc>
                <a:spcPct val="150000"/>
              </a:lnSpc>
            </a:pPr>
            <a:endParaRPr lang="en-GB" altLang="en-US" sz="851">
              <a:latin typeface="Comic Sans MS" panose="030F0702030302020204" pitchFamily="66" charset="0"/>
            </a:endParaRPr>
          </a:p>
          <a:p>
            <a:pPr>
              <a:lnSpc>
                <a:spcPct val="150000"/>
              </a:lnSpc>
            </a:pPr>
            <a:r>
              <a:rPr lang="en-GB" altLang="en-US" sz="2268">
                <a:latin typeface="Comic Sans MS" panose="030F0702030302020204" pitchFamily="66" charset="0"/>
              </a:rPr>
              <a:t>Provide specialist advice and training</a:t>
            </a:r>
          </a:p>
          <a:p>
            <a:pPr>
              <a:lnSpc>
                <a:spcPct val="150000"/>
              </a:lnSpc>
              <a:buFont typeface="Wingdings 2" panose="05020102010507070707" pitchFamily="18" charset="2"/>
              <a:buNone/>
            </a:pPr>
            <a:endParaRPr lang="en-GB" altLang="en-US" sz="851">
              <a:latin typeface="Comic Sans MS" panose="030F0702030302020204" pitchFamily="66" charset="0"/>
            </a:endParaRPr>
          </a:p>
          <a:p>
            <a:pPr>
              <a:lnSpc>
                <a:spcPct val="150000"/>
              </a:lnSpc>
            </a:pPr>
            <a:r>
              <a:rPr lang="en-GB" altLang="en-US" sz="2268">
                <a:latin typeface="Comic Sans MS" panose="030F0702030302020204" pitchFamily="66" charset="0"/>
              </a:rPr>
              <a:t>Work collaboratively with health and medical professionals</a:t>
            </a:r>
          </a:p>
          <a:p>
            <a:pPr>
              <a:lnSpc>
                <a:spcPct val="150000"/>
              </a:lnSpc>
            </a:pPr>
            <a:endParaRPr lang="en-GB" altLang="en-US" sz="851">
              <a:latin typeface="Comic Sans MS" panose="030F0702030302020204" pitchFamily="66" charset="0"/>
            </a:endParaRPr>
          </a:p>
          <a:p>
            <a:pPr>
              <a:lnSpc>
                <a:spcPct val="150000"/>
              </a:lnSpc>
            </a:pPr>
            <a:r>
              <a:rPr lang="en-GB" altLang="en-US" sz="2268">
                <a:latin typeface="Comic Sans MS" panose="030F0702030302020204" pitchFamily="66" charset="0"/>
              </a:rPr>
              <a:t>Signpost families and staff to other organisations and services</a:t>
            </a:r>
          </a:p>
          <a:p>
            <a:pPr>
              <a:lnSpc>
                <a:spcPct val="150000"/>
              </a:lnSpc>
              <a:buFont typeface="Wingdings 2" panose="05020102010507070707" pitchFamily="18" charset="2"/>
              <a:buNone/>
            </a:pPr>
            <a:endParaRPr lang="en-GB" altLang="en-US" sz="2268">
              <a:latin typeface="Comic Sans MS" panose="030F0702030302020204" pitchFamily="66" charset="0"/>
            </a:endParaRPr>
          </a:p>
        </p:txBody>
      </p:sp>
    </p:spTree>
    <p:extLst>
      <p:ext uri="{BB962C8B-B14F-4D97-AF65-F5344CB8AC3E}">
        <p14:creationId xmlns:p14="http://schemas.microsoft.com/office/powerpoint/2010/main" val="2837611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7859-4464-4B5A-9F42-67CDBE8A3E35}"/>
              </a:ext>
            </a:extLst>
          </p:cNvPr>
          <p:cNvSpPr>
            <a:spLocks noGrp="1"/>
          </p:cNvSpPr>
          <p:nvPr>
            <p:ph type="title"/>
          </p:nvPr>
        </p:nvSpPr>
        <p:spPr>
          <a:xfrm>
            <a:off x="169515" y="179905"/>
            <a:ext cx="8301733" cy="1156602"/>
          </a:xfrm>
          <a:solidFill>
            <a:schemeClr val="accent1">
              <a:lumMod val="20000"/>
              <a:lumOff val="80000"/>
            </a:schemeClr>
          </a:solidFill>
        </p:spPr>
        <p:txBody>
          <a:bodyPr/>
          <a:lstStyle/>
          <a:p>
            <a:pPr>
              <a:lnSpc>
                <a:spcPct val="150000"/>
              </a:lnSpc>
              <a:defRPr/>
            </a:pPr>
            <a:r>
              <a:rPr lang="en-GB" sz="2268" b="1" dirty="0">
                <a:latin typeface="Comic Sans MS" panose="030F0702030302020204" pitchFamily="66" charset="0"/>
              </a:rPr>
              <a:t>The outreach teams consist of staff with specialist knowledge and experience of:</a:t>
            </a:r>
          </a:p>
        </p:txBody>
      </p:sp>
      <p:sp>
        <p:nvSpPr>
          <p:cNvPr id="11267" name="Content Placeholder 2">
            <a:extLst>
              <a:ext uri="{FF2B5EF4-FFF2-40B4-BE49-F238E27FC236}">
                <a16:creationId xmlns:a16="http://schemas.microsoft.com/office/drawing/2014/main" id="{48280658-14BB-4CB2-83A3-05554D48CF08}"/>
              </a:ext>
            </a:extLst>
          </p:cNvPr>
          <p:cNvSpPr>
            <a:spLocks noGrp="1"/>
          </p:cNvSpPr>
          <p:nvPr>
            <p:ph sz="quarter" idx="1"/>
          </p:nvPr>
        </p:nvSpPr>
        <p:spPr>
          <a:xfrm>
            <a:off x="237021" y="1677037"/>
            <a:ext cx="8301733" cy="1768656"/>
          </a:xfrm>
        </p:spPr>
        <p:txBody>
          <a:bodyPr/>
          <a:lstStyle/>
          <a:p>
            <a:r>
              <a:rPr lang="en-GB" altLang="en-US" sz="2268">
                <a:latin typeface="Comic Sans MS" panose="030F0702030302020204" pitchFamily="66" charset="0"/>
              </a:rPr>
              <a:t>Different types / levels of HI or VI impairment</a:t>
            </a:r>
            <a:endParaRPr lang="en-GB" altLang="en-US" sz="1890">
              <a:latin typeface="Comic Sans MS" panose="030F0702030302020204" pitchFamily="66" charset="0"/>
            </a:endParaRPr>
          </a:p>
          <a:p>
            <a:pPr>
              <a:buFont typeface="Wingdings 2" panose="05020102010507070707" pitchFamily="18" charset="2"/>
              <a:buNone/>
            </a:pPr>
            <a:endParaRPr lang="en-GB" altLang="en-US" sz="662"/>
          </a:p>
          <a:p>
            <a:r>
              <a:rPr lang="en-GB" altLang="en-US" sz="2268">
                <a:latin typeface="Comic Sans MS" panose="030F0702030302020204" pitchFamily="66" charset="0"/>
              </a:rPr>
              <a:t>A range of physical conditions</a:t>
            </a:r>
          </a:p>
          <a:p>
            <a:r>
              <a:rPr lang="en-GB" altLang="en-US" sz="2268">
                <a:latin typeface="Comic Sans MS" panose="030F0702030302020204" pitchFamily="66" charset="0"/>
              </a:rPr>
              <a:t>A wide range of communication and interaction difficulties including Autism</a:t>
            </a:r>
          </a:p>
        </p:txBody>
      </p:sp>
      <p:sp>
        <p:nvSpPr>
          <p:cNvPr id="5" name="Title 1">
            <a:extLst>
              <a:ext uri="{FF2B5EF4-FFF2-40B4-BE49-F238E27FC236}">
                <a16:creationId xmlns:a16="http://schemas.microsoft.com/office/drawing/2014/main" id="{F51C604D-AFCE-4A93-8474-C5BD08FF2B23}"/>
              </a:ext>
            </a:extLst>
          </p:cNvPr>
          <p:cNvSpPr txBox="1">
            <a:spLocks/>
          </p:cNvSpPr>
          <p:nvPr/>
        </p:nvSpPr>
        <p:spPr bwMode="auto">
          <a:xfrm>
            <a:off x="169515" y="3582206"/>
            <a:ext cx="8199724" cy="2245698"/>
          </a:xfrm>
          <a:prstGeom prst="rect">
            <a:avLst/>
          </a:prstGeom>
          <a:noFill/>
          <a:ln w="9525">
            <a:noFill/>
            <a:miter lim="800000"/>
            <a:headEnd/>
            <a:tailEnd/>
          </a:ln>
        </p:spPr>
        <p:txBody>
          <a:bodyPr bIns="86408" anchor="b"/>
          <a:lstStyle/>
          <a:p>
            <a:pPr marL="252032" indent="-252032" defTabSz="864108" eaLnBrk="0" fontAlgn="base" hangingPunct="0">
              <a:lnSpc>
                <a:spcPct val="150000"/>
              </a:lnSpc>
              <a:spcBef>
                <a:spcPct val="0"/>
              </a:spcBef>
              <a:spcAft>
                <a:spcPct val="0"/>
              </a:spcAft>
              <a:buFont typeface="Arial" pitchFamily="34" charset="0"/>
              <a:buChar char="•"/>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buFont typeface="Arial" pitchFamily="34" charset="0"/>
              <a:buChar char="•"/>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r>
              <a:rPr lang="en-GB" sz="2268" dirty="0">
                <a:solidFill>
                  <a:prstClr val="black"/>
                </a:solidFill>
                <a:latin typeface="Comic Sans MS" panose="030F0702030302020204" pitchFamily="66" charset="0"/>
                <a:cs typeface="Arial" panose="020B0604020202020204" pitchFamily="34" charset="0"/>
              </a:rPr>
              <a:t>	</a:t>
            </a: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r>
              <a:rPr lang="en-GB" sz="2268" dirty="0">
                <a:solidFill>
                  <a:prstClr val="black"/>
                </a:solidFill>
                <a:latin typeface="Comic Sans MS" panose="030F0702030302020204" pitchFamily="66" charset="0"/>
                <a:cs typeface="Arial" panose="020B0604020202020204" pitchFamily="34" charset="0"/>
              </a:rPr>
              <a:t>	</a:t>
            </a: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endParaRPr lang="en-GB" sz="2268" dirty="0">
              <a:solidFill>
                <a:prstClr val="black"/>
              </a:solidFill>
              <a:latin typeface="Comic Sans MS" panose="030F0702030302020204" pitchFamily="66" charset="0"/>
              <a:cs typeface="Arial" panose="020B0604020202020204" pitchFamily="34" charset="0"/>
            </a:endParaRPr>
          </a:p>
          <a:p>
            <a:pPr marL="252032" indent="-252032" defTabSz="864108" eaLnBrk="0" fontAlgn="base" hangingPunct="0">
              <a:lnSpc>
                <a:spcPct val="150000"/>
              </a:lnSpc>
              <a:spcBef>
                <a:spcPct val="0"/>
              </a:spcBef>
              <a:spcAft>
                <a:spcPct val="0"/>
              </a:spcAft>
              <a:defRPr/>
            </a:pPr>
            <a:r>
              <a:rPr lang="en-GB" sz="2268" dirty="0">
                <a:solidFill>
                  <a:prstClr val="black"/>
                </a:solidFill>
                <a:latin typeface="Comic Sans MS" panose="030F0702030302020204" pitchFamily="66" charset="0"/>
                <a:cs typeface="Arial" panose="020B0604020202020204" pitchFamily="34" charset="0"/>
              </a:rPr>
              <a:t>	</a:t>
            </a:r>
          </a:p>
          <a:p>
            <a:pPr marL="252032" indent="-252032" defTabSz="864108" eaLnBrk="0" fontAlgn="base" hangingPunct="0">
              <a:lnSpc>
                <a:spcPct val="150000"/>
              </a:lnSpc>
              <a:spcBef>
                <a:spcPct val="0"/>
              </a:spcBef>
              <a:spcAft>
                <a:spcPct val="0"/>
              </a:spcAft>
              <a:defRPr/>
            </a:pPr>
            <a:r>
              <a:rPr lang="en-GB" sz="2268" dirty="0">
                <a:solidFill>
                  <a:prstClr val="black"/>
                </a:solidFill>
                <a:latin typeface="Comic Sans MS" panose="030F0702030302020204" pitchFamily="66" charset="0"/>
                <a:cs typeface="Arial" panose="020B0604020202020204" pitchFamily="34" charset="0"/>
              </a:rPr>
              <a:t>   </a:t>
            </a:r>
          </a:p>
        </p:txBody>
      </p:sp>
      <p:sp>
        <p:nvSpPr>
          <p:cNvPr id="11269" name="Rectangle 5">
            <a:extLst>
              <a:ext uri="{FF2B5EF4-FFF2-40B4-BE49-F238E27FC236}">
                <a16:creationId xmlns:a16="http://schemas.microsoft.com/office/drawing/2014/main" id="{8F852D2F-E08F-4914-8BE1-3FC4906373AE}"/>
              </a:ext>
            </a:extLst>
          </p:cNvPr>
          <p:cNvSpPr>
            <a:spLocks noChangeArrowheads="1"/>
          </p:cNvSpPr>
          <p:nvPr/>
        </p:nvSpPr>
        <p:spPr bwMode="auto">
          <a:xfrm>
            <a:off x="0" y="3513200"/>
            <a:ext cx="8097715" cy="2357633"/>
          </a:xfrm>
          <a:prstGeom prst="rect">
            <a:avLst/>
          </a:prstGeom>
          <a:noFill/>
          <a:ln w="9525">
            <a:noFill/>
            <a:miter lim="800000"/>
            <a:headEnd/>
            <a:tailEnd/>
          </a:ln>
        </p:spPr>
        <p:txBody>
          <a:bodyPr>
            <a:spAutoFit/>
          </a:bodyPr>
          <a:lstStyle/>
          <a:p>
            <a:pPr marL="252032" indent="-252032" defTabSz="864108" eaLnBrk="0" fontAlgn="base" hangingPunct="0">
              <a:lnSpc>
                <a:spcPct val="150000"/>
              </a:lnSpc>
              <a:spcBef>
                <a:spcPct val="0"/>
              </a:spcBef>
              <a:spcAft>
                <a:spcPct val="0"/>
              </a:spcAft>
              <a:defRPr/>
            </a:pPr>
            <a:r>
              <a:rPr lang="en-GB" sz="1701" dirty="0">
                <a:solidFill>
                  <a:prstClr val="black"/>
                </a:solidFill>
                <a:latin typeface="Comic Sans MS" pitchFamily="66" charset="0"/>
                <a:cs typeface="Arial" charset="0"/>
              </a:rPr>
              <a:t>    </a:t>
            </a:r>
            <a:r>
              <a:rPr lang="en-GB" sz="2268" dirty="0">
                <a:solidFill>
                  <a:prstClr val="black"/>
                </a:solidFill>
                <a:latin typeface="Comic Sans MS" pitchFamily="66" charset="0"/>
                <a:cs typeface="Arial" charset="0"/>
              </a:rPr>
              <a:t>They are able to provide schools with an understanding of the conditions and their expected impact on learning. </a:t>
            </a:r>
          </a:p>
          <a:p>
            <a:pPr marL="252032" indent="-252032" defTabSz="864108" eaLnBrk="0" fontAlgn="base" hangingPunct="0">
              <a:lnSpc>
                <a:spcPct val="150000"/>
              </a:lnSpc>
              <a:spcBef>
                <a:spcPct val="0"/>
              </a:spcBef>
              <a:spcAft>
                <a:spcPct val="0"/>
              </a:spcAft>
              <a:defRPr/>
            </a:pPr>
            <a:endParaRPr lang="en-GB" sz="992" dirty="0">
              <a:solidFill>
                <a:prstClr val="black"/>
              </a:solidFill>
              <a:latin typeface="Comic Sans MS" pitchFamily="66" charset="0"/>
              <a:cs typeface="Arial" charset="0"/>
            </a:endParaRPr>
          </a:p>
          <a:p>
            <a:pPr marL="252032" indent="-252032" defTabSz="864108" eaLnBrk="0" fontAlgn="base" hangingPunct="0">
              <a:lnSpc>
                <a:spcPct val="150000"/>
              </a:lnSpc>
              <a:spcBef>
                <a:spcPct val="0"/>
              </a:spcBef>
              <a:spcAft>
                <a:spcPct val="0"/>
              </a:spcAft>
              <a:defRPr/>
            </a:pPr>
            <a:r>
              <a:rPr lang="en-GB" sz="2268" dirty="0">
                <a:solidFill>
                  <a:prstClr val="black"/>
                </a:solidFill>
                <a:latin typeface="Comic Sans MS" pitchFamily="66" charset="0"/>
                <a:cs typeface="Arial" charset="0"/>
              </a:rPr>
              <a:t>   Some children may have complex needs, requiring support from all 4 outreach teams.  </a:t>
            </a:r>
            <a:endParaRPr lang="en-GB" sz="1701" dirty="0">
              <a:solidFill>
                <a:prstClr val="black"/>
              </a:solidFill>
              <a:latin typeface="Comic Sans MS" pitchFamily="66" charset="0"/>
              <a:cs typeface="Arial" charset="0"/>
            </a:endParaRPr>
          </a:p>
        </p:txBody>
      </p:sp>
    </p:spTree>
    <p:extLst>
      <p:ext uri="{BB962C8B-B14F-4D97-AF65-F5344CB8AC3E}">
        <p14:creationId xmlns:p14="http://schemas.microsoft.com/office/powerpoint/2010/main" val="2939892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54E424F3-7FF9-4D7C-98E3-00C92B65E4F4}"/>
              </a:ext>
            </a:extLst>
          </p:cNvPr>
          <p:cNvSpPr>
            <a:spLocks noGrp="1"/>
          </p:cNvSpPr>
          <p:nvPr>
            <p:ph type="title"/>
          </p:nvPr>
        </p:nvSpPr>
        <p:spPr>
          <a:xfrm>
            <a:off x="373534" y="110899"/>
            <a:ext cx="8030208" cy="858076"/>
          </a:xfrm>
          <a:solidFill>
            <a:schemeClr val="accent1">
              <a:lumMod val="20000"/>
              <a:lumOff val="80000"/>
            </a:schemeClr>
          </a:solidFill>
        </p:spPr>
        <p:txBody>
          <a:bodyPr/>
          <a:lstStyle/>
          <a:p>
            <a:pPr>
              <a:defRPr/>
            </a:pPr>
            <a:r>
              <a:rPr lang="en-GB" b="1" dirty="0">
                <a:solidFill>
                  <a:schemeClr val="bg1">
                    <a:lumMod val="50000"/>
                  </a:schemeClr>
                </a:solidFill>
                <a:latin typeface="Comic Sans MS" pitchFamily="66" charset="0"/>
              </a:rPr>
              <a:t>How can you access our service?</a:t>
            </a:r>
          </a:p>
        </p:txBody>
      </p:sp>
      <p:sp>
        <p:nvSpPr>
          <p:cNvPr id="12291" name="Content Placeholder 1">
            <a:extLst>
              <a:ext uri="{FF2B5EF4-FFF2-40B4-BE49-F238E27FC236}">
                <a16:creationId xmlns:a16="http://schemas.microsoft.com/office/drawing/2014/main" id="{DD7CA70A-6EA6-4250-8F0C-565231C21192}"/>
              </a:ext>
            </a:extLst>
          </p:cNvPr>
          <p:cNvSpPr>
            <a:spLocks noGrp="1"/>
          </p:cNvSpPr>
          <p:nvPr>
            <p:ph idx="1"/>
          </p:nvPr>
        </p:nvSpPr>
        <p:spPr>
          <a:xfrm>
            <a:off x="169515" y="1540525"/>
            <a:ext cx="8471247" cy="4558903"/>
          </a:xfrm>
        </p:spPr>
        <p:txBody>
          <a:bodyPr/>
          <a:lstStyle/>
          <a:p>
            <a:r>
              <a:rPr lang="en-GB" altLang="en-US" sz="1985">
                <a:latin typeface="Comic Sans MS" panose="030F0702030302020204" pitchFamily="66" charset="0"/>
              </a:rPr>
              <a:t>HI and VI children are mainly referred by health professionals. </a:t>
            </a:r>
          </a:p>
          <a:p>
            <a:endParaRPr lang="en-GB" altLang="en-US" sz="1985">
              <a:latin typeface="Comic Sans MS" panose="030F0702030302020204" pitchFamily="66" charset="0"/>
            </a:endParaRPr>
          </a:p>
          <a:p>
            <a:r>
              <a:rPr lang="en-GB" altLang="en-US" sz="1985" b="1">
                <a:latin typeface="Comic Sans MS" panose="030F0702030302020204" pitchFamily="66" charset="0"/>
              </a:rPr>
              <a:t>PI children and those with CCI are </a:t>
            </a:r>
            <a:r>
              <a:rPr lang="en-GB" altLang="en-US" sz="1985" b="1" u="sng">
                <a:latin typeface="Comic Sans MS" panose="030F0702030302020204" pitchFamily="66" charset="0"/>
              </a:rPr>
              <a:t>not</a:t>
            </a:r>
            <a:r>
              <a:rPr lang="en-GB" altLang="en-US" sz="1985" b="1">
                <a:latin typeface="Comic Sans MS" panose="030F0702030302020204" pitchFamily="66" charset="0"/>
              </a:rPr>
              <a:t> currently referred by health professionals</a:t>
            </a:r>
            <a:r>
              <a:rPr lang="en-GB" altLang="en-US" sz="1985">
                <a:latin typeface="Comic Sans MS" panose="030F0702030302020204" pitchFamily="66" charset="0"/>
              </a:rPr>
              <a:t>. </a:t>
            </a:r>
          </a:p>
          <a:p>
            <a:pPr>
              <a:lnSpc>
                <a:spcPct val="150000"/>
              </a:lnSpc>
              <a:buFont typeface="Wingdings 2" panose="05020102010507070707" pitchFamily="18" charset="2"/>
              <a:buNone/>
            </a:pPr>
            <a:r>
              <a:rPr lang="en-GB" altLang="en-US" sz="1985">
                <a:latin typeface="Comic Sans MS" panose="030F0702030302020204" pitchFamily="66" charset="0"/>
              </a:rPr>
              <a:t>   It is the responsibility of the educational setting to refer through an SPR (Single Point Referral V4) form.</a:t>
            </a:r>
          </a:p>
          <a:p>
            <a:pPr>
              <a:buFont typeface="Wingdings 2" panose="05020102010507070707" pitchFamily="18" charset="2"/>
              <a:buNone/>
            </a:pPr>
            <a:endParaRPr lang="en-GB" altLang="en-US" sz="1985">
              <a:latin typeface="Comic Sans MS" panose="030F0702030302020204" pitchFamily="66" charset="0"/>
            </a:endParaRPr>
          </a:p>
          <a:p>
            <a:pPr>
              <a:lnSpc>
                <a:spcPct val="150000"/>
              </a:lnSpc>
            </a:pPr>
            <a:r>
              <a:rPr lang="en-GB" altLang="en-US" sz="1985">
                <a:latin typeface="Comic Sans MS" panose="030F0702030302020204" pitchFamily="66" charset="0"/>
              </a:rPr>
              <a:t>Schools may refer and re-refer concerns about children with VI and HI through submission of an SPR form to Panel.</a:t>
            </a:r>
          </a:p>
          <a:p>
            <a:pPr>
              <a:lnSpc>
                <a:spcPct val="150000"/>
              </a:lnSpc>
              <a:buFont typeface="Wingdings 2" panose="05020102010507070707" pitchFamily="18" charset="2"/>
              <a:buNone/>
            </a:pPr>
            <a:endParaRPr lang="en-GB" altLang="en-US" sz="1134">
              <a:latin typeface="Comic Sans MS" panose="030F0702030302020204" pitchFamily="66" charset="0"/>
            </a:endParaRPr>
          </a:p>
          <a:p>
            <a:pPr>
              <a:lnSpc>
                <a:spcPct val="150000"/>
              </a:lnSpc>
              <a:buFont typeface="Wingdings 2" panose="05020102010507070707" pitchFamily="18" charset="2"/>
              <a:buNone/>
            </a:pPr>
            <a:r>
              <a:rPr lang="en-GB" altLang="en-US" sz="1985">
                <a:solidFill>
                  <a:srgbClr val="C00000"/>
                </a:solidFill>
                <a:latin typeface="Comic Sans MS" panose="030F0702030302020204" pitchFamily="66" charset="0"/>
              </a:rPr>
              <a:t>Contact Kelly Smith: </a:t>
            </a:r>
            <a:r>
              <a:rPr lang="en-GB" altLang="en-US" sz="2268" b="1">
                <a:solidFill>
                  <a:srgbClr val="C00000"/>
                </a:solidFill>
                <a:latin typeface="Comic Sans MS" panose="030F0702030302020204" pitchFamily="66" charset="0"/>
              </a:rPr>
              <a:t>kelly.smith@kirklees.gov.uk</a:t>
            </a:r>
          </a:p>
          <a:p>
            <a:pPr>
              <a:lnSpc>
                <a:spcPct val="150000"/>
              </a:lnSpc>
              <a:buFont typeface="Wingdings 2" panose="05020102010507070707" pitchFamily="18" charset="2"/>
              <a:buNone/>
            </a:pPr>
            <a:endParaRPr lang="en-GB" altLang="en-US" sz="1985">
              <a:latin typeface="Comic Sans MS" panose="030F0702030302020204" pitchFamily="66" charset="0"/>
            </a:endParaRPr>
          </a:p>
        </p:txBody>
      </p:sp>
    </p:spTree>
    <p:extLst>
      <p:ext uri="{BB962C8B-B14F-4D97-AF65-F5344CB8AC3E}">
        <p14:creationId xmlns:p14="http://schemas.microsoft.com/office/powerpoint/2010/main" val="1005692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27BD82D4-C3B0-4959-8084-FD714FD4452F}"/>
              </a:ext>
            </a:extLst>
          </p:cNvPr>
          <p:cNvSpPr txBox="1">
            <a:spLocks noChangeArrowheads="1"/>
          </p:cNvSpPr>
          <p:nvPr/>
        </p:nvSpPr>
        <p:spPr bwMode="auto">
          <a:xfrm>
            <a:off x="169515" y="1064983"/>
            <a:ext cx="8301733" cy="505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864108" eaLnBrk="1" fontAlgn="base" hangingPunct="1">
              <a:spcBef>
                <a:spcPct val="0"/>
              </a:spcBef>
              <a:spcAft>
                <a:spcPct val="0"/>
              </a:spcAft>
            </a:pPr>
            <a:r>
              <a:rPr lang="en-GB" altLang="en-US" sz="2552">
                <a:solidFill>
                  <a:prstClr val="black"/>
                </a:solidFill>
                <a:latin typeface="Comic Sans MS" panose="030F0702030302020204" pitchFamily="66" charset="0"/>
              </a:rPr>
              <a:t>Students with VI and PI should be encouraged to move around school as independently as possible from a young age.</a:t>
            </a:r>
          </a:p>
          <a:p>
            <a:pPr defTabSz="864108" eaLnBrk="1" fontAlgn="base" hangingPunct="1">
              <a:spcBef>
                <a:spcPct val="0"/>
              </a:spcBef>
              <a:spcAft>
                <a:spcPct val="0"/>
              </a:spcAft>
            </a:pPr>
            <a:endParaRPr lang="en-GB" altLang="en-US" sz="2646">
              <a:solidFill>
                <a:prstClr val="black"/>
              </a:solidFill>
              <a:latin typeface="Comic Sans MS" panose="030F0702030302020204" pitchFamily="66" charset="0"/>
            </a:endParaRPr>
          </a:p>
          <a:p>
            <a:pPr defTabSz="864108" eaLnBrk="1" fontAlgn="base" hangingPunct="1">
              <a:spcBef>
                <a:spcPct val="0"/>
              </a:spcBef>
              <a:spcAft>
                <a:spcPct val="0"/>
              </a:spcAft>
            </a:pPr>
            <a:r>
              <a:rPr lang="en-GB" altLang="en-US" sz="2646">
                <a:solidFill>
                  <a:prstClr val="black"/>
                </a:solidFill>
                <a:latin typeface="Comic Sans MS" panose="030F0702030302020204" pitchFamily="66" charset="0"/>
              </a:rPr>
              <a:t>They may use a variety of aids:</a:t>
            </a:r>
          </a:p>
          <a:p>
            <a:pPr defTabSz="864108" eaLnBrk="1" fontAlgn="base" hangingPunct="1">
              <a:spcBef>
                <a:spcPct val="0"/>
              </a:spcBef>
              <a:spcAft>
                <a:spcPct val="0"/>
              </a:spcAft>
            </a:pPr>
            <a:r>
              <a:rPr lang="en-GB" altLang="en-US" sz="2646">
                <a:solidFill>
                  <a:prstClr val="black"/>
                </a:solidFill>
                <a:latin typeface="Comic Sans MS" panose="030F0702030302020204" pitchFamily="66" charset="0"/>
              </a:rPr>
              <a:t> </a:t>
            </a:r>
          </a:p>
          <a:p>
            <a:pPr defTabSz="864108" eaLnBrk="1" fontAlgn="base" hangingPunct="1">
              <a:lnSpc>
                <a:spcPct val="150000"/>
              </a:lnSpc>
              <a:spcBef>
                <a:spcPct val="0"/>
              </a:spcBef>
              <a:spcAft>
                <a:spcPct val="0"/>
              </a:spcAft>
              <a:buFont typeface="Arial" panose="020B0604020202020204" pitchFamily="34" charset="0"/>
              <a:buChar char="•"/>
            </a:pPr>
            <a:r>
              <a:rPr lang="en-GB" altLang="en-US" sz="2268">
                <a:solidFill>
                  <a:prstClr val="black"/>
                </a:solidFill>
                <a:latin typeface="Comic Sans MS" panose="030F0702030302020204" pitchFamily="66" charset="0"/>
              </a:rPr>
              <a:t> Canes</a:t>
            </a:r>
          </a:p>
          <a:p>
            <a:pPr defTabSz="864108" eaLnBrk="1" fontAlgn="base" hangingPunct="1">
              <a:lnSpc>
                <a:spcPct val="150000"/>
              </a:lnSpc>
              <a:spcBef>
                <a:spcPct val="0"/>
              </a:spcBef>
              <a:spcAft>
                <a:spcPct val="0"/>
              </a:spcAft>
              <a:buFont typeface="Arial" panose="020B0604020202020204" pitchFamily="34" charset="0"/>
              <a:buChar char="•"/>
            </a:pPr>
            <a:r>
              <a:rPr lang="en-GB" altLang="en-US" sz="2268">
                <a:solidFill>
                  <a:prstClr val="black"/>
                </a:solidFill>
                <a:latin typeface="Comic Sans MS" panose="030F0702030302020204" pitchFamily="66" charset="0"/>
              </a:rPr>
              <a:t> Wheelchairs</a:t>
            </a:r>
          </a:p>
          <a:p>
            <a:pPr defTabSz="864108" eaLnBrk="1" fontAlgn="base" hangingPunct="1">
              <a:lnSpc>
                <a:spcPct val="150000"/>
              </a:lnSpc>
              <a:spcBef>
                <a:spcPct val="0"/>
              </a:spcBef>
              <a:spcAft>
                <a:spcPct val="0"/>
              </a:spcAft>
              <a:buFont typeface="Arial" panose="020B0604020202020204" pitchFamily="34" charset="0"/>
              <a:buChar char="•"/>
            </a:pPr>
            <a:r>
              <a:rPr lang="en-GB" altLang="en-US" sz="2268">
                <a:solidFill>
                  <a:prstClr val="black"/>
                </a:solidFill>
                <a:latin typeface="Comic Sans MS" panose="030F0702030302020204" pitchFamily="66" charset="0"/>
              </a:rPr>
              <a:t> Crutches</a:t>
            </a:r>
          </a:p>
          <a:p>
            <a:pPr defTabSz="864108" eaLnBrk="1" fontAlgn="base" hangingPunct="1">
              <a:lnSpc>
                <a:spcPct val="150000"/>
              </a:lnSpc>
              <a:spcBef>
                <a:spcPct val="0"/>
              </a:spcBef>
              <a:spcAft>
                <a:spcPct val="0"/>
              </a:spcAft>
              <a:buFont typeface="Arial" panose="020B0604020202020204" pitchFamily="34" charset="0"/>
              <a:buChar char="•"/>
            </a:pPr>
            <a:r>
              <a:rPr lang="en-GB" altLang="en-US" sz="2268">
                <a:solidFill>
                  <a:prstClr val="black"/>
                </a:solidFill>
                <a:latin typeface="Comic Sans MS" panose="030F0702030302020204" pitchFamily="66" charset="0"/>
              </a:rPr>
              <a:t> Walking frames</a:t>
            </a:r>
          </a:p>
          <a:p>
            <a:pPr defTabSz="864108" eaLnBrk="1" fontAlgn="base" hangingPunct="1">
              <a:lnSpc>
                <a:spcPct val="150000"/>
              </a:lnSpc>
              <a:spcBef>
                <a:spcPct val="0"/>
              </a:spcBef>
              <a:spcAft>
                <a:spcPct val="0"/>
              </a:spcAft>
              <a:buFont typeface="Arial" panose="020B0604020202020204" pitchFamily="34" charset="0"/>
              <a:buChar char="•"/>
            </a:pPr>
            <a:r>
              <a:rPr lang="en-GB" altLang="en-US" sz="2268">
                <a:solidFill>
                  <a:prstClr val="black"/>
                </a:solidFill>
                <a:latin typeface="Comic Sans MS" panose="030F0702030302020204" pitchFamily="66" charset="0"/>
              </a:rPr>
              <a:t> Lifts</a:t>
            </a:r>
          </a:p>
        </p:txBody>
      </p:sp>
      <p:sp>
        <p:nvSpPr>
          <p:cNvPr id="4" name="TextBox 3">
            <a:extLst>
              <a:ext uri="{FF2B5EF4-FFF2-40B4-BE49-F238E27FC236}">
                <a16:creationId xmlns:a16="http://schemas.microsoft.com/office/drawing/2014/main" id="{59E81323-83E7-4379-8CAD-8E586425A1EF}"/>
              </a:ext>
            </a:extLst>
          </p:cNvPr>
          <p:cNvSpPr txBox="1"/>
          <p:nvPr/>
        </p:nvSpPr>
        <p:spPr>
          <a:xfrm>
            <a:off x="373533" y="179906"/>
            <a:ext cx="7824690" cy="674031"/>
          </a:xfrm>
          <a:prstGeom prst="rect">
            <a:avLst/>
          </a:prstGeom>
          <a:solidFill>
            <a:schemeClr val="accent1">
              <a:lumMod val="20000"/>
              <a:lumOff val="80000"/>
            </a:schemeClr>
          </a:solidFill>
        </p:spPr>
        <p:txBody>
          <a:bodyPr>
            <a:spAutoFit/>
          </a:bodyPr>
          <a:lstStyle/>
          <a:p>
            <a:pPr defTabSz="864108" fontAlgn="base">
              <a:spcBef>
                <a:spcPct val="0"/>
              </a:spcBef>
              <a:spcAft>
                <a:spcPct val="0"/>
              </a:spcAft>
              <a:defRPr/>
            </a:pPr>
            <a:r>
              <a:rPr lang="en-GB" sz="3780" b="1" dirty="0">
                <a:solidFill>
                  <a:prstClr val="black">
                    <a:lumMod val="50000"/>
                    <a:lumOff val="50000"/>
                  </a:prstClr>
                </a:solidFill>
                <a:latin typeface="Comic Sans MS" panose="030F0702030302020204" pitchFamily="66" charset="0"/>
                <a:cs typeface="Arial" charset="0"/>
              </a:rPr>
              <a:t>Promoting Independent Mobility</a:t>
            </a:r>
          </a:p>
        </p:txBody>
      </p:sp>
    </p:spTree>
    <p:extLst>
      <p:ext uri="{BB962C8B-B14F-4D97-AF65-F5344CB8AC3E}">
        <p14:creationId xmlns:p14="http://schemas.microsoft.com/office/powerpoint/2010/main" val="3979387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1B6905A3-C7D9-49D8-98FB-1B556C283459}"/>
              </a:ext>
            </a:extLst>
          </p:cNvPr>
          <p:cNvSpPr txBox="1">
            <a:spLocks noChangeArrowheads="1"/>
          </p:cNvSpPr>
          <p:nvPr/>
        </p:nvSpPr>
        <p:spPr bwMode="auto">
          <a:xfrm>
            <a:off x="373534" y="179905"/>
            <a:ext cx="5715504" cy="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864108" eaLnBrk="1" fontAlgn="base" hangingPunct="1">
              <a:spcBef>
                <a:spcPct val="0"/>
              </a:spcBef>
              <a:spcAft>
                <a:spcPct val="0"/>
              </a:spcAft>
            </a:pPr>
            <a:endParaRPr lang="en-GB" altLang="en-US" sz="1701">
              <a:solidFill>
                <a:prstClr val="black"/>
              </a:solidFill>
              <a:latin typeface="Perpetua" panose="02020502060401020303" pitchFamily="18" charset="0"/>
            </a:endParaRPr>
          </a:p>
          <a:p>
            <a:pPr defTabSz="864108" eaLnBrk="1" fontAlgn="base" hangingPunct="1">
              <a:spcBef>
                <a:spcPct val="0"/>
              </a:spcBef>
              <a:spcAft>
                <a:spcPct val="0"/>
              </a:spcAft>
            </a:pPr>
            <a:endParaRPr lang="en-GB" altLang="en-US" sz="1701">
              <a:solidFill>
                <a:prstClr val="black"/>
              </a:solidFill>
              <a:latin typeface="Perpetua" panose="02020502060401020303" pitchFamily="18" charset="0"/>
            </a:endParaRPr>
          </a:p>
        </p:txBody>
      </p:sp>
      <p:sp>
        <p:nvSpPr>
          <p:cNvPr id="15363" name="TextBox 4">
            <a:extLst>
              <a:ext uri="{FF2B5EF4-FFF2-40B4-BE49-F238E27FC236}">
                <a16:creationId xmlns:a16="http://schemas.microsoft.com/office/drawing/2014/main" id="{A2D7ECD9-8154-460D-BA3A-E300912AB3E3}"/>
              </a:ext>
            </a:extLst>
          </p:cNvPr>
          <p:cNvSpPr txBox="1">
            <a:spLocks noChangeArrowheads="1"/>
          </p:cNvSpPr>
          <p:nvPr/>
        </p:nvSpPr>
        <p:spPr bwMode="auto">
          <a:xfrm>
            <a:off x="306027" y="1199995"/>
            <a:ext cx="8028708" cy="4451796"/>
          </a:xfrm>
          <a:prstGeom prst="rect">
            <a:avLst/>
          </a:prstGeom>
          <a:noFill/>
          <a:ln w="9525">
            <a:noFill/>
            <a:miter lim="800000"/>
            <a:headEnd/>
            <a:tailEnd/>
          </a:ln>
        </p:spPr>
        <p:txBody>
          <a:bodyPr>
            <a:spAutoFit/>
          </a:bodyPr>
          <a:lstStyle/>
          <a:p>
            <a:pPr defTabSz="864108" fontAlgn="base">
              <a:lnSpc>
                <a:spcPct val="150000"/>
              </a:lnSpc>
              <a:spcBef>
                <a:spcPct val="0"/>
              </a:spcBef>
              <a:spcAft>
                <a:spcPct val="0"/>
              </a:spcAft>
              <a:defRPr/>
            </a:pPr>
            <a:r>
              <a:rPr lang="en-GB" altLang="en-US" sz="2268" dirty="0">
                <a:solidFill>
                  <a:prstClr val="black"/>
                </a:solidFill>
                <a:latin typeface="Comic Sans MS" pitchFamily="66" charset="0"/>
                <a:cs typeface="Arial" charset="0"/>
              </a:rPr>
              <a:t>Children should not feel excluded because of their impairment or the equipment they may need.</a:t>
            </a:r>
          </a:p>
          <a:p>
            <a:pPr defTabSz="864108" fontAlgn="base">
              <a:lnSpc>
                <a:spcPct val="150000"/>
              </a:lnSpc>
              <a:spcBef>
                <a:spcPct val="0"/>
              </a:spcBef>
              <a:spcAft>
                <a:spcPct val="0"/>
              </a:spcAft>
              <a:defRPr/>
            </a:pPr>
            <a:endParaRPr lang="en-GB" altLang="en-US" sz="2268" dirty="0">
              <a:solidFill>
                <a:prstClr val="black"/>
              </a:solidFill>
              <a:latin typeface="Comic Sans MS" pitchFamily="66" charset="0"/>
              <a:cs typeface="Arial" charset="0"/>
            </a:endParaRPr>
          </a:p>
          <a:p>
            <a:pPr defTabSz="864108" fontAlgn="base">
              <a:lnSpc>
                <a:spcPct val="150000"/>
              </a:lnSpc>
              <a:spcBef>
                <a:spcPct val="0"/>
              </a:spcBef>
              <a:spcAft>
                <a:spcPct val="0"/>
              </a:spcAft>
              <a:defRPr/>
            </a:pPr>
            <a:r>
              <a:rPr lang="en-GB" altLang="en-US" sz="2268" dirty="0">
                <a:solidFill>
                  <a:prstClr val="black"/>
                </a:solidFill>
                <a:latin typeface="Comic Sans MS" pitchFamily="66" charset="0"/>
                <a:cs typeface="Arial" charset="0"/>
              </a:rPr>
              <a:t>The outreach teams are there to advise on:</a:t>
            </a:r>
          </a:p>
          <a:p>
            <a:pPr defTabSz="864108" fontAlgn="base">
              <a:lnSpc>
                <a:spcPct val="150000"/>
              </a:lnSpc>
              <a:spcBef>
                <a:spcPct val="0"/>
              </a:spcBef>
              <a:spcAft>
                <a:spcPct val="0"/>
              </a:spcAft>
              <a:defRPr/>
            </a:pPr>
            <a:endParaRPr lang="en-GB" altLang="en-US" sz="992" dirty="0">
              <a:solidFill>
                <a:prstClr val="black"/>
              </a:solidFill>
              <a:latin typeface="Comic Sans MS" pitchFamily="66" charset="0"/>
              <a:cs typeface="Arial" charset="0"/>
            </a:endParaRPr>
          </a:p>
          <a:p>
            <a:pPr defTabSz="864108" fontAlgn="base">
              <a:lnSpc>
                <a:spcPct val="150000"/>
              </a:lnSpc>
              <a:spcBef>
                <a:spcPct val="0"/>
              </a:spcBef>
              <a:spcAft>
                <a:spcPct val="0"/>
              </a:spcAft>
              <a:buFont typeface="Arial" charset="0"/>
              <a:buChar char="•"/>
              <a:defRPr/>
            </a:pPr>
            <a:r>
              <a:rPr lang="en-GB" altLang="en-US" sz="2268" dirty="0">
                <a:solidFill>
                  <a:prstClr val="black"/>
                </a:solidFill>
                <a:latin typeface="Comic Sans MS" pitchFamily="66" charset="0"/>
                <a:cs typeface="Arial" charset="0"/>
              </a:rPr>
              <a:t> Access to classrooms</a:t>
            </a:r>
          </a:p>
          <a:p>
            <a:pPr defTabSz="864108" fontAlgn="base">
              <a:lnSpc>
                <a:spcPct val="150000"/>
              </a:lnSpc>
              <a:spcBef>
                <a:spcPct val="0"/>
              </a:spcBef>
              <a:spcAft>
                <a:spcPct val="0"/>
              </a:spcAft>
              <a:buFont typeface="Arial" charset="0"/>
              <a:buChar char="•"/>
              <a:defRPr/>
            </a:pPr>
            <a:r>
              <a:rPr lang="en-GB" altLang="en-US" sz="2268" dirty="0">
                <a:solidFill>
                  <a:prstClr val="black"/>
                </a:solidFill>
                <a:latin typeface="Comic Sans MS" pitchFamily="66" charset="0"/>
                <a:cs typeface="Arial" charset="0"/>
              </a:rPr>
              <a:t> Seating</a:t>
            </a:r>
          </a:p>
          <a:p>
            <a:pPr defTabSz="864108" fontAlgn="base">
              <a:lnSpc>
                <a:spcPct val="150000"/>
              </a:lnSpc>
              <a:spcBef>
                <a:spcPct val="0"/>
              </a:spcBef>
              <a:spcAft>
                <a:spcPct val="0"/>
              </a:spcAft>
              <a:buFont typeface="Arial" charset="0"/>
              <a:buChar char="•"/>
              <a:defRPr/>
            </a:pPr>
            <a:r>
              <a:rPr lang="en-GB" altLang="en-US" sz="2268" dirty="0">
                <a:solidFill>
                  <a:prstClr val="black"/>
                </a:solidFill>
                <a:latin typeface="Comic Sans MS" pitchFamily="66" charset="0"/>
                <a:cs typeface="Arial" charset="0"/>
              </a:rPr>
              <a:t> Adapted equipment</a:t>
            </a:r>
          </a:p>
          <a:p>
            <a:pPr defTabSz="864108" fontAlgn="base">
              <a:lnSpc>
                <a:spcPct val="150000"/>
              </a:lnSpc>
              <a:spcBef>
                <a:spcPct val="0"/>
              </a:spcBef>
              <a:spcAft>
                <a:spcPct val="0"/>
              </a:spcAft>
              <a:buFont typeface="Arial" charset="0"/>
              <a:buChar char="•"/>
              <a:defRPr/>
            </a:pPr>
            <a:r>
              <a:rPr lang="en-GB" altLang="en-US" sz="2268" dirty="0">
                <a:solidFill>
                  <a:prstClr val="black"/>
                </a:solidFill>
                <a:latin typeface="Comic Sans MS" pitchFamily="66" charset="0"/>
                <a:cs typeface="Arial" charset="0"/>
              </a:rPr>
              <a:t> Inclusive / adapted timetables - wherever possible</a:t>
            </a:r>
            <a:r>
              <a:rPr lang="en-GB" altLang="en-US" sz="1890" dirty="0">
                <a:solidFill>
                  <a:prstClr val="black"/>
                </a:solidFill>
                <a:latin typeface="Comic Sans MS" pitchFamily="66" charset="0"/>
                <a:cs typeface="Arial" charset="0"/>
              </a:rPr>
              <a:t>  </a:t>
            </a:r>
          </a:p>
        </p:txBody>
      </p:sp>
      <p:sp>
        <p:nvSpPr>
          <p:cNvPr id="10" name="TextBox 9">
            <a:extLst>
              <a:ext uri="{FF2B5EF4-FFF2-40B4-BE49-F238E27FC236}">
                <a16:creationId xmlns:a16="http://schemas.microsoft.com/office/drawing/2014/main" id="{788BCCE4-1AEF-491C-B1D4-F0CC1F340BCD}"/>
              </a:ext>
            </a:extLst>
          </p:cNvPr>
          <p:cNvSpPr txBox="1"/>
          <p:nvPr/>
        </p:nvSpPr>
        <p:spPr>
          <a:xfrm>
            <a:off x="306027" y="179906"/>
            <a:ext cx="4183870" cy="557717"/>
          </a:xfrm>
          <a:prstGeom prst="rect">
            <a:avLst/>
          </a:prstGeom>
          <a:solidFill>
            <a:schemeClr val="accent1">
              <a:lumMod val="20000"/>
              <a:lumOff val="80000"/>
            </a:schemeClr>
          </a:solidFill>
        </p:spPr>
        <p:txBody>
          <a:bodyPr>
            <a:spAutoFit/>
          </a:bodyPr>
          <a:lstStyle/>
          <a:p>
            <a:pPr defTabSz="864108" fontAlgn="base">
              <a:spcBef>
                <a:spcPct val="0"/>
              </a:spcBef>
              <a:spcAft>
                <a:spcPct val="0"/>
              </a:spcAft>
              <a:defRPr/>
            </a:pPr>
            <a:r>
              <a:rPr lang="en-GB" sz="3024" b="1" dirty="0">
                <a:solidFill>
                  <a:prstClr val="black">
                    <a:lumMod val="50000"/>
                    <a:lumOff val="50000"/>
                  </a:prstClr>
                </a:solidFill>
                <a:latin typeface="Comic Sans MS" panose="030F0702030302020204" pitchFamily="66" charset="0"/>
                <a:cs typeface="Arial" charset="0"/>
              </a:rPr>
              <a:t>Promoting Inclusion</a:t>
            </a:r>
          </a:p>
        </p:txBody>
      </p:sp>
    </p:spTree>
    <p:extLst>
      <p:ext uri="{BB962C8B-B14F-4D97-AF65-F5344CB8AC3E}">
        <p14:creationId xmlns:p14="http://schemas.microsoft.com/office/powerpoint/2010/main" val="559799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E370543-EE34-4633-8129-22033ADAF34B}"/>
              </a:ext>
            </a:extLst>
          </p:cNvPr>
          <p:cNvSpPr>
            <a:spLocks noGrp="1"/>
          </p:cNvSpPr>
          <p:nvPr>
            <p:ph type="title"/>
          </p:nvPr>
        </p:nvSpPr>
        <p:spPr>
          <a:xfrm>
            <a:off x="306027" y="179905"/>
            <a:ext cx="8165221" cy="816072"/>
          </a:xfrm>
          <a:solidFill>
            <a:schemeClr val="accent1">
              <a:lumMod val="20000"/>
              <a:lumOff val="80000"/>
            </a:schemeClr>
          </a:solidFill>
        </p:spPr>
        <p:txBody>
          <a:bodyPr/>
          <a:lstStyle/>
          <a:p>
            <a:pPr algn="ctr">
              <a:defRPr/>
            </a:pPr>
            <a:br>
              <a:rPr lang="en-GB" altLang="en-US" sz="4536" b="1" dirty="0"/>
            </a:br>
            <a:br>
              <a:rPr lang="en-GB" altLang="en-US" sz="4536" b="1" dirty="0"/>
            </a:br>
            <a:br>
              <a:rPr lang="en-GB" altLang="en-US" sz="4536" b="1" dirty="0"/>
            </a:br>
            <a:br>
              <a:rPr lang="en-GB" altLang="en-US" sz="4536" b="1" dirty="0"/>
            </a:br>
            <a:br>
              <a:rPr lang="en-GB" altLang="en-US" sz="4536" b="1" dirty="0"/>
            </a:br>
            <a:br>
              <a:rPr lang="en-GB" altLang="en-US" sz="4536" b="1" dirty="0"/>
            </a:br>
            <a:br>
              <a:rPr lang="en-GB" altLang="en-US" sz="4536" b="1" dirty="0"/>
            </a:br>
            <a:br>
              <a:rPr lang="en-GB" altLang="en-US" sz="4536" b="1" dirty="0"/>
            </a:br>
            <a:r>
              <a:rPr lang="en-GB" altLang="en-US" sz="4536" b="1" dirty="0"/>
              <a:t>I</a:t>
            </a:r>
            <a:r>
              <a:rPr lang="en-GB" altLang="en-US" b="1" dirty="0">
                <a:latin typeface="Comic Sans MS" panose="030F0702030302020204" pitchFamily="66" charset="0"/>
              </a:rPr>
              <a:t>mpact on Teaching and Learning</a:t>
            </a:r>
          </a:p>
        </p:txBody>
      </p:sp>
      <p:sp>
        <p:nvSpPr>
          <p:cNvPr id="15363" name="Content Placeholder 2">
            <a:extLst>
              <a:ext uri="{FF2B5EF4-FFF2-40B4-BE49-F238E27FC236}">
                <a16:creationId xmlns:a16="http://schemas.microsoft.com/office/drawing/2014/main" id="{A199DAA6-36D6-4E3C-8053-222FDC2F3B74}"/>
              </a:ext>
            </a:extLst>
          </p:cNvPr>
          <p:cNvSpPr>
            <a:spLocks noGrp="1"/>
          </p:cNvSpPr>
          <p:nvPr>
            <p:ph sz="quarter" idx="1"/>
          </p:nvPr>
        </p:nvSpPr>
        <p:spPr>
          <a:xfrm>
            <a:off x="339030" y="1744543"/>
            <a:ext cx="8301733" cy="4320381"/>
          </a:xfrm>
        </p:spPr>
        <p:txBody>
          <a:bodyPr/>
          <a:lstStyle/>
          <a:p>
            <a:pPr>
              <a:lnSpc>
                <a:spcPct val="150000"/>
              </a:lnSpc>
              <a:buFont typeface="Wingdings 2" panose="05020102010507070707" pitchFamily="18" charset="2"/>
              <a:buNone/>
            </a:pPr>
            <a:r>
              <a:rPr lang="en-GB" altLang="en-US">
                <a:latin typeface="Comic Sans MS" panose="030F0702030302020204" pitchFamily="66" charset="0"/>
              </a:rPr>
              <a:t>	</a:t>
            </a:r>
            <a:r>
              <a:rPr lang="en-GB" altLang="en-US" sz="5103">
                <a:latin typeface="Comic Sans MS" panose="030F0702030302020204" pitchFamily="66" charset="0"/>
              </a:rPr>
              <a:t>Whatever a child’s impairment, they are at school </a:t>
            </a:r>
            <a:r>
              <a:rPr lang="en-GB" altLang="en-US" sz="5103" b="1">
                <a:latin typeface="Comic Sans MS" panose="030F0702030302020204" pitchFamily="66" charset="0"/>
              </a:rPr>
              <a:t>to</a:t>
            </a:r>
            <a:r>
              <a:rPr lang="en-GB" altLang="en-US" sz="5103">
                <a:latin typeface="Comic Sans MS" panose="030F0702030302020204" pitchFamily="66" charset="0"/>
              </a:rPr>
              <a:t> </a:t>
            </a:r>
            <a:r>
              <a:rPr lang="en-GB" altLang="en-US" sz="5103" b="1">
                <a:latin typeface="Comic Sans MS" panose="030F0702030302020204" pitchFamily="66" charset="0"/>
              </a:rPr>
              <a:t>learn</a:t>
            </a:r>
            <a:r>
              <a:rPr lang="en-GB" altLang="en-US" sz="5103">
                <a:latin typeface="Comic Sans MS" panose="030F0702030302020204" pitchFamily="66" charset="0"/>
              </a:rPr>
              <a:t>!</a:t>
            </a:r>
          </a:p>
          <a:p>
            <a:pPr>
              <a:lnSpc>
                <a:spcPct val="150000"/>
              </a:lnSpc>
              <a:buFont typeface="Wingdings 2" panose="05020102010507070707" pitchFamily="18" charset="2"/>
              <a:buNone/>
            </a:pPr>
            <a:endParaRPr lang="en-GB" altLang="en-US">
              <a:latin typeface="Comic Sans MS" panose="030F0702030302020204" pitchFamily="66" charset="0"/>
            </a:endParaRPr>
          </a:p>
          <a:p>
            <a:pPr>
              <a:lnSpc>
                <a:spcPct val="150000"/>
              </a:lnSpc>
              <a:buFont typeface="Wingdings 2" panose="05020102010507070707" pitchFamily="18" charset="2"/>
              <a:buNone/>
            </a:pPr>
            <a:endParaRPr lang="en-GB" altLang="en-US">
              <a:latin typeface="Comic Sans MS" panose="030F0702030302020204" pitchFamily="66" charset="0"/>
            </a:endParaRPr>
          </a:p>
        </p:txBody>
      </p:sp>
    </p:spTree>
    <p:extLst>
      <p:ext uri="{BB962C8B-B14F-4D97-AF65-F5344CB8AC3E}">
        <p14:creationId xmlns:p14="http://schemas.microsoft.com/office/powerpoint/2010/main" val="2609950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AB93-B815-452D-9D62-490FC109EF5D}"/>
              </a:ext>
            </a:extLst>
          </p:cNvPr>
          <p:cNvSpPr>
            <a:spLocks noGrp="1"/>
          </p:cNvSpPr>
          <p:nvPr>
            <p:ph type="title"/>
          </p:nvPr>
        </p:nvSpPr>
        <p:spPr>
          <a:xfrm>
            <a:off x="237021" y="247411"/>
            <a:ext cx="8166721" cy="804071"/>
          </a:xfrm>
          <a:solidFill>
            <a:schemeClr val="accent1">
              <a:lumMod val="20000"/>
              <a:lumOff val="80000"/>
            </a:schemeClr>
          </a:solidFill>
        </p:spPr>
        <p:txBody>
          <a:bodyPr/>
          <a:lstStyle/>
          <a:p>
            <a:pPr algn="ctr">
              <a:defRPr/>
            </a:pPr>
            <a:r>
              <a:rPr lang="en-GB" b="1" dirty="0">
                <a:latin typeface="Comic Sans MS" panose="030F0702030302020204" pitchFamily="66" charset="0"/>
              </a:rPr>
              <a:t>Removing Barriers to Learning</a:t>
            </a:r>
          </a:p>
        </p:txBody>
      </p:sp>
      <p:sp>
        <p:nvSpPr>
          <p:cNvPr id="16387" name="Content Placeholder 2">
            <a:extLst>
              <a:ext uri="{FF2B5EF4-FFF2-40B4-BE49-F238E27FC236}">
                <a16:creationId xmlns:a16="http://schemas.microsoft.com/office/drawing/2014/main" id="{68C41A7F-F467-41C1-85A3-52BCC434E118}"/>
              </a:ext>
            </a:extLst>
          </p:cNvPr>
          <p:cNvSpPr>
            <a:spLocks noGrp="1"/>
          </p:cNvSpPr>
          <p:nvPr>
            <p:ph sz="quarter" idx="1"/>
          </p:nvPr>
        </p:nvSpPr>
        <p:spPr>
          <a:xfrm>
            <a:off x="237021" y="1404014"/>
            <a:ext cx="7485661" cy="4831926"/>
          </a:xfrm>
        </p:spPr>
        <p:txBody>
          <a:bodyPr/>
          <a:lstStyle/>
          <a:p>
            <a:pPr>
              <a:lnSpc>
                <a:spcPct val="150000"/>
              </a:lnSpc>
              <a:buFont typeface="Wingdings 2" panose="05020102010507070707" pitchFamily="18" charset="2"/>
              <a:buNone/>
            </a:pPr>
            <a:r>
              <a:rPr lang="en-GB" altLang="en-US" sz="2268" b="1">
                <a:latin typeface="Comic Sans MS" panose="030F0702030302020204" pitchFamily="66" charset="0"/>
              </a:rPr>
              <a:t>Typical barriers to learning:</a:t>
            </a:r>
          </a:p>
          <a:p>
            <a:pPr>
              <a:lnSpc>
                <a:spcPct val="150000"/>
              </a:lnSpc>
            </a:pPr>
            <a:r>
              <a:rPr lang="en-GB" altLang="en-US" sz="2268">
                <a:latin typeface="Comic Sans MS" panose="030F0702030302020204" pitchFamily="66" charset="0"/>
              </a:rPr>
              <a:t>Short or long term absence</a:t>
            </a:r>
          </a:p>
          <a:p>
            <a:pPr>
              <a:lnSpc>
                <a:spcPct val="150000"/>
              </a:lnSpc>
            </a:pPr>
            <a:r>
              <a:rPr lang="en-GB" altLang="en-US" sz="2268">
                <a:latin typeface="Comic Sans MS" panose="030F0702030302020204" pitchFamily="66" charset="0"/>
              </a:rPr>
              <a:t>Slower processing and response time</a:t>
            </a:r>
          </a:p>
          <a:p>
            <a:pPr>
              <a:lnSpc>
                <a:spcPct val="150000"/>
              </a:lnSpc>
            </a:pPr>
            <a:r>
              <a:rPr lang="en-GB" altLang="en-US" sz="2268">
                <a:latin typeface="Comic Sans MS" panose="030F0702030302020204" pitchFamily="66" charset="0"/>
              </a:rPr>
              <a:t>Fatigue</a:t>
            </a:r>
          </a:p>
          <a:p>
            <a:pPr>
              <a:lnSpc>
                <a:spcPct val="150000"/>
              </a:lnSpc>
            </a:pPr>
            <a:r>
              <a:rPr lang="en-GB" altLang="en-US" sz="2268">
                <a:latin typeface="Comic Sans MS" panose="030F0702030302020204" pitchFamily="66" charset="0"/>
              </a:rPr>
              <a:t>Slow pace, lack of stamina</a:t>
            </a:r>
          </a:p>
          <a:p>
            <a:pPr>
              <a:lnSpc>
                <a:spcPct val="150000"/>
              </a:lnSpc>
            </a:pPr>
            <a:r>
              <a:rPr lang="en-GB" altLang="en-US" sz="2268">
                <a:latin typeface="Comic Sans MS" panose="030F0702030302020204" pitchFamily="66" charset="0"/>
              </a:rPr>
              <a:t>Other medical conditions</a:t>
            </a:r>
          </a:p>
          <a:p>
            <a:pPr>
              <a:lnSpc>
                <a:spcPct val="150000"/>
              </a:lnSpc>
            </a:pPr>
            <a:r>
              <a:rPr lang="en-GB" altLang="en-US" sz="2268">
                <a:latin typeface="Comic Sans MS" panose="030F0702030302020204" pitchFamily="66" charset="0"/>
              </a:rPr>
              <a:t>Restricted access - restricted curriculum</a:t>
            </a:r>
          </a:p>
          <a:p>
            <a:endParaRPr lang="en-GB" altLang="en-US">
              <a:latin typeface="Comic Sans MS" panose="030F0702030302020204" pitchFamily="66" charset="0"/>
            </a:endParaRPr>
          </a:p>
          <a:p>
            <a:endParaRPr lang="en-GB" altLang="en-US"/>
          </a:p>
        </p:txBody>
      </p:sp>
    </p:spTree>
    <p:extLst>
      <p:ext uri="{BB962C8B-B14F-4D97-AF65-F5344CB8AC3E}">
        <p14:creationId xmlns:p14="http://schemas.microsoft.com/office/powerpoint/2010/main" val="1148985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7228-43AC-41E6-B47C-D69C66B8BD0D}"/>
              </a:ext>
            </a:extLst>
          </p:cNvPr>
          <p:cNvSpPr>
            <a:spLocks noGrp="1"/>
          </p:cNvSpPr>
          <p:nvPr>
            <p:ph type="title"/>
          </p:nvPr>
        </p:nvSpPr>
        <p:spPr>
          <a:xfrm>
            <a:off x="1530135" y="179905"/>
            <a:ext cx="5647999" cy="804071"/>
          </a:xfrm>
          <a:solidFill>
            <a:schemeClr val="accent1">
              <a:lumMod val="20000"/>
              <a:lumOff val="80000"/>
            </a:schemeClr>
          </a:solidFill>
        </p:spPr>
        <p:txBody>
          <a:bodyPr/>
          <a:lstStyle/>
          <a:p>
            <a:pPr algn="ctr">
              <a:defRPr/>
            </a:pPr>
            <a:r>
              <a:rPr lang="en-GB" b="1" dirty="0">
                <a:latin typeface="Comic Sans MS" panose="030F0702030302020204" pitchFamily="66" charset="0"/>
              </a:rPr>
              <a:t>Impact</a:t>
            </a:r>
            <a:endParaRPr lang="en-GB" b="1" dirty="0">
              <a:solidFill>
                <a:srgbClr val="FF0000"/>
              </a:solidFill>
              <a:latin typeface="Comic Sans MS" panose="030F0702030302020204" pitchFamily="66" charset="0"/>
            </a:endParaRPr>
          </a:p>
        </p:txBody>
      </p:sp>
      <p:sp>
        <p:nvSpPr>
          <p:cNvPr id="17411" name="Content Placeholder 2">
            <a:extLst>
              <a:ext uri="{FF2B5EF4-FFF2-40B4-BE49-F238E27FC236}">
                <a16:creationId xmlns:a16="http://schemas.microsoft.com/office/drawing/2014/main" id="{45C5139D-3E7D-4603-A86E-2D0E3561A538}"/>
              </a:ext>
            </a:extLst>
          </p:cNvPr>
          <p:cNvSpPr>
            <a:spLocks noGrp="1"/>
          </p:cNvSpPr>
          <p:nvPr>
            <p:ph sz="quarter" idx="1"/>
          </p:nvPr>
        </p:nvSpPr>
        <p:spPr>
          <a:xfrm>
            <a:off x="169515" y="1064983"/>
            <a:ext cx="8471247" cy="5416978"/>
          </a:xfrm>
        </p:spPr>
        <p:txBody>
          <a:bodyPr/>
          <a:lstStyle/>
          <a:p>
            <a:pPr>
              <a:lnSpc>
                <a:spcPct val="150000"/>
              </a:lnSpc>
            </a:pPr>
            <a:r>
              <a:rPr lang="en-GB" altLang="en-US" sz="1890">
                <a:latin typeface="Comic Sans MS" panose="030F0702030302020204" pitchFamily="66" charset="0"/>
              </a:rPr>
              <a:t>Unfinished work</a:t>
            </a:r>
          </a:p>
          <a:p>
            <a:pPr>
              <a:lnSpc>
                <a:spcPct val="150000"/>
              </a:lnSpc>
            </a:pPr>
            <a:r>
              <a:rPr lang="en-GB" altLang="en-US" sz="1890">
                <a:latin typeface="Comic Sans MS" panose="030F0702030302020204" pitchFamily="66" charset="0"/>
              </a:rPr>
              <a:t>Lack of continuity</a:t>
            </a:r>
          </a:p>
          <a:p>
            <a:pPr>
              <a:lnSpc>
                <a:spcPct val="150000"/>
              </a:lnSpc>
            </a:pPr>
            <a:r>
              <a:rPr lang="en-GB" altLang="en-US" sz="1890">
                <a:latin typeface="Comic Sans MS" panose="030F0702030302020204" pitchFamily="66" charset="0"/>
              </a:rPr>
              <a:t>Attainment below potential</a:t>
            </a:r>
          </a:p>
          <a:p>
            <a:pPr>
              <a:lnSpc>
                <a:spcPct val="150000"/>
              </a:lnSpc>
            </a:pPr>
            <a:r>
              <a:rPr lang="en-GB" altLang="en-US" sz="1890">
                <a:latin typeface="Comic Sans MS" panose="030F0702030302020204" pitchFamily="66" charset="0"/>
              </a:rPr>
              <a:t>Missed social and extra curricular experiences</a:t>
            </a:r>
          </a:p>
          <a:p>
            <a:pPr>
              <a:lnSpc>
                <a:spcPct val="150000"/>
              </a:lnSpc>
            </a:pPr>
            <a:r>
              <a:rPr lang="en-GB" altLang="en-US" sz="1890">
                <a:latin typeface="Comic Sans MS" panose="030F0702030302020204" pitchFamily="66" charset="0"/>
              </a:rPr>
              <a:t>Lack of social skills</a:t>
            </a:r>
          </a:p>
          <a:p>
            <a:pPr>
              <a:lnSpc>
                <a:spcPct val="150000"/>
              </a:lnSpc>
            </a:pPr>
            <a:r>
              <a:rPr lang="en-GB" altLang="en-US" sz="1890">
                <a:latin typeface="Comic Sans MS" panose="030F0702030302020204" pitchFamily="66" charset="0"/>
              </a:rPr>
              <a:t>Difficulty building and maintaining friendships</a:t>
            </a:r>
          </a:p>
          <a:p>
            <a:pPr>
              <a:lnSpc>
                <a:spcPct val="150000"/>
              </a:lnSpc>
            </a:pPr>
            <a:r>
              <a:rPr lang="en-GB" altLang="en-US" sz="1890">
                <a:latin typeface="Comic Sans MS" panose="030F0702030302020204" pitchFamily="66" charset="0"/>
              </a:rPr>
              <a:t>Low self-esteem</a:t>
            </a:r>
          </a:p>
          <a:p>
            <a:pPr>
              <a:lnSpc>
                <a:spcPct val="150000"/>
              </a:lnSpc>
              <a:buFont typeface="Wingdings 2" panose="05020102010507070707" pitchFamily="18" charset="2"/>
              <a:buNone/>
            </a:pPr>
            <a:endParaRPr lang="en-GB" altLang="en-US" sz="756">
              <a:latin typeface="Comic Sans MS" panose="030F0702030302020204" pitchFamily="66" charset="0"/>
            </a:endParaRPr>
          </a:p>
          <a:p>
            <a:pPr>
              <a:lnSpc>
                <a:spcPct val="150000"/>
              </a:lnSpc>
              <a:buFont typeface="Wingdings 2" panose="05020102010507070707" pitchFamily="18" charset="2"/>
              <a:buNone/>
            </a:pPr>
            <a:r>
              <a:rPr lang="en-GB" altLang="en-US" sz="2268">
                <a:latin typeface="Comic Sans MS" panose="030F0702030302020204" pitchFamily="66" charset="0"/>
              </a:rPr>
              <a:t>   The outreach teams can work with your children to help minimise the impact of their impairment on learning and social skills.</a:t>
            </a:r>
          </a:p>
          <a:p>
            <a:pPr>
              <a:buFont typeface="Wingdings 2" panose="05020102010507070707" pitchFamily="18" charset="2"/>
              <a:buNone/>
            </a:pPr>
            <a:endParaRPr lang="en-GB" altLang="en-US"/>
          </a:p>
        </p:txBody>
      </p:sp>
    </p:spTree>
    <p:extLst>
      <p:ext uri="{BB962C8B-B14F-4D97-AF65-F5344CB8AC3E}">
        <p14:creationId xmlns:p14="http://schemas.microsoft.com/office/powerpoint/2010/main" val="1436777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BB4E-9776-4D21-AF28-7B1851215FEB}"/>
              </a:ext>
            </a:extLst>
          </p:cNvPr>
          <p:cNvSpPr>
            <a:spLocks noGrp="1"/>
          </p:cNvSpPr>
          <p:nvPr>
            <p:ph type="title"/>
          </p:nvPr>
        </p:nvSpPr>
        <p:spPr>
          <a:xfrm>
            <a:off x="1530135" y="110899"/>
            <a:ext cx="5647999" cy="804071"/>
          </a:xfrm>
          <a:solidFill>
            <a:schemeClr val="accent1">
              <a:lumMod val="20000"/>
              <a:lumOff val="80000"/>
            </a:schemeClr>
          </a:solidFill>
        </p:spPr>
        <p:txBody>
          <a:bodyPr/>
          <a:lstStyle/>
          <a:p>
            <a:pPr algn="ctr">
              <a:defRPr/>
            </a:pPr>
            <a:r>
              <a:rPr lang="en-GB" b="1" dirty="0">
                <a:latin typeface="Comic Sans MS" panose="030F0702030302020204" pitchFamily="66" charset="0"/>
              </a:rPr>
              <a:t>Home Life</a:t>
            </a:r>
          </a:p>
        </p:txBody>
      </p:sp>
      <p:sp>
        <p:nvSpPr>
          <p:cNvPr id="17411" name="Content Placeholder 2">
            <a:extLst>
              <a:ext uri="{FF2B5EF4-FFF2-40B4-BE49-F238E27FC236}">
                <a16:creationId xmlns:a16="http://schemas.microsoft.com/office/drawing/2014/main" id="{F6C20E17-489A-4208-B834-19B3D50A7D6F}"/>
              </a:ext>
            </a:extLst>
          </p:cNvPr>
          <p:cNvSpPr>
            <a:spLocks noGrp="1"/>
          </p:cNvSpPr>
          <p:nvPr>
            <p:ph sz="quarter" idx="1"/>
          </p:nvPr>
        </p:nvSpPr>
        <p:spPr>
          <a:xfrm>
            <a:off x="169515" y="928471"/>
            <a:ext cx="8301733" cy="5101951"/>
          </a:xfrm>
        </p:spPr>
        <p:txBody>
          <a:bodyPr/>
          <a:lstStyle/>
          <a:p>
            <a:pPr>
              <a:lnSpc>
                <a:spcPct val="150000"/>
              </a:lnSpc>
              <a:defRPr/>
            </a:pPr>
            <a:r>
              <a:rPr lang="en-GB" altLang="en-US" sz="1890" dirty="0">
                <a:latin typeface="Comic Sans MS" pitchFamily="66" charset="0"/>
              </a:rPr>
              <a:t>Limited life experiences</a:t>
            </a:r>
          </a:p>
          <a:p>
            <a:pPr>
              <a:lnSpc>
                <a:spcPct val="150000"/>
              </a:lnSpc>
              <a:defRPr/>
            </a:pPr>
            <a:r>
              <a:rPr lang="en-GB" altLang="en-US" sz="1890" dirty="0">
                <a:latin typeface="Comic Sans MS" pitchFamily="66" charset="0"/>
              </a:rPr>
              <a:t>Lack of social opportunities</a:t>
            </a:r>
          </a:p>
          <a:p>
            <a:pPr marL="0" indent="0">
              <a:lnSpc>
                <a:spcPct val="150000"/>
              </a:lnSpc>
              <a:buNone/>
              <a:defRPr/>
            </a:pPr>
            <a:endParaRPr lang="en-GB" altLang="en-US" sz="189" dirty="0">
              <a:latin typeface="Comic Sans MS" pitchFamily="66" charset="0"/>
            </a:endParaRPr>
          </a:p>
          <a:p>
            <a:pPr>
              <a:lnSpc>
                <a:spcPct val="150000"/>
              </a:lnSpc>
              <a:defRPr/>
            </a:pPr>
            <a:r>
              <a:rPr lang="en-GB" altLang="en-US" sz="1890" dirty="0">
                <a:latin typeface="Comic Sans MS" pitchFamily="66" charset="0"/>
              </a:rPr>
              <a:t>Time spent on transport - leading to fatigue and lack of energy for homework</a:t>
            </a:r>
          </a:p>
          <a:p>
            <a:pPr>
              <a:lnSpc>
                <a:spcPct val="150000"/>
              </a:lnSpc>
              <a:buFont typeface="Wingdings 2" panose="05020102010507070707" pitchFamily="18" charset="2"/>
              <a:buNone/>
              <a:defRPr/>
            </a:pPr>
            <a:endParaRPr lang="en-GB" altLang="en-US" sz="100" dirty="0">
              <a:latin typeface="Comic Sans MS" pitchFamily="66" charset="0"/>
            </a:endParaRPr>
          </a:p>
          <a:p>
            <a:pPr>
              <a:lnSpc>
                <a:spcPct val="150000"/>
              </a:lnSpc>
              <a:defRPr/>
            </a:pPr>
            <a:r>
              <a:rPr lang="en-GB" altLang="en-US" sz="1890" dirty="0">
                <a:latin typeface="Comic Sans MS" pitchFamily="66" charset="0"/>
              </a:rPr>
              <a:t>Parents unable to communicate with their hearing impaired child</a:t>
            </a:r>
          </a:p>
          <a:p>
            <a:pPr>
              <a:lnSpc>
                <a:spcPct val="150000"/>
              </a:lnSpc>
              <a:defRPr/>
            </a:pPr>
            <a:r>
              <a:rPr lang="en-GB" altLang="en-US" sz="1890" dirty="0">
                <a:latin typeface="Comic Sans MS" pitchFamily="66" charset="0"/>
              </a:rPr>
              <a:t>Everything is harder; exercise programmes, postural equipment, multiple hospital appointments; disturbed nights</a:t>
            </a:r>
          </a:p>
          <a:p>
            <a:pPr>
              <a:lnSpc>
                <a:spcPct val="150000"/>
              </a:lnSpc>
              <a:buFont typeface="Wingdings 2" panose="05020102010507070707" pitchFamily="18" charset="2"/>
              <a:buNone/>
              <a:defRPr/>
            </a:pPr>
            <a:endParaRPr lang="en-GB" altLang="en-US" sz="851" dirty="0">
              <a:latin typeface="Comic Sans MS" pitchFamily="66" charset="0"/>
            </a:endParaRPr>
          </a:p>
          <a:p>
            <a:pPr>
              <a:defRPr/>
            </a:pPr>
            <a:r>
              <a:rPr lang="en-GB" altLang="en-US" sz="1890" dirty="0">
                <a:latin typeface="Comic Sans MS" pitchFamily="66" charset="0"/>
              </a:rPr>
              <a:t>Often, simple outings must be planned in advance; no room for spontaneity.</a:t>
            </a:r>
          </a:p>
          <a:p>
            <a:pPr>
              <a:buFont typeface="Wingdings 2" panose="05020102010507070707" pitchFamily="18" charset="2"/>
              <a:buNone/>
              <a:defRPr/>
            </a:pPr>
            <a:endParaRPr lang="en-GB" altLang="en-US" sz="992" dirty="0">
              <a:latin typeface="Comic Sans MS" pitchFamily="66" charset="0"/>
            </a:endParaRPr>
          </a:p>
          <a:p>
            <a:pPr>
              <a:buFont typeface="Wingdings 2" panose="05020102010507070707" pitchFamily="18" charset="2"/>
              <a:buNone/>
              <a:defRPr/>
            </a:pPr>
            <a:endParaRPr lang="en-GB" altLang="en-US" sz="1134" dirty="0">
              <a:latin typeface="Comic Sans MS" pitchFamily="66" charset="0"/>
            </a:endParaRPr>
          </a:p>
          <a:p>
            <a:pPr>
              <a:buFont typeface="Wingdings 2" panose="05020102010507070707" pitchFamily="18" charset="2"/>
              <a:buNone/>
              <a:defRPr/>
            </a:pPr>
            <a:endParaRPr lang="en-GB" altLang="en-US" sz="1890" dirty="0">
              <a:latin typeface="Comic Sans MS" pitchFamily="66" charset="0"/>
            </a:endParaRPr>
          </a:p>
        </p:txBody>
      </p:sp>
    </p:spTree>
    <p:extLst>
      <p:ext uri="{BB962C8B-B14F-4D97-AF65-F5344CB8AC3E}">
        <p14:creationId xmlns:p14="http://schemas.microsoft.com/office/powerpoint/2010/main" val="835440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44D3746-7D3A-4747-921F-B6BBC17C6D3E}"/>
              </a:ext>
            </a:extLst>
          </p:cNvPr>
          <p:cNvSpPr>
            <a:spLocks noGrp="1"/>
          </p:cNvSpPr>
          <p:nvPr>
            <p:ph type="title"/>
          </p:nvPr>
        </p:nvSpPr>
        <p:spPr>
          <a:xfrm>
            <a:off x="1599142" y="247411"/>
            <a:ext cx="5511486" cy="802571"/>
          </a:xfrm>
          <a:solidFill>
            <a:schemeClr val="accent1">
              <a:lumMod val="20000"/>
              <a:lumOff val="80000"/>
            </a:schemeClr>
          </a:solidFill>
        </p:spPr>
        <p:txBody>
          <a:bodyPr/>
          <a:lstStyle/>
          <a:p>
            <a:pPr algn="ctr">
              <a:defRPr/>
            </a:pPr>
            <a:r>
              <a:rPr lang="en-GB" altLang="en-US" b="1" dirty="0">
                <a:latin typeface="Comic Sans MS" panose="030F0702030302020204" pitchFamily="66" charset="0"/>
              </a:rPr>
              <a:t>Strategies</a:t>
            </a:r>
          </a:p>
        </p:txBody>
      </p:sp>
      <p:sp>
        <p:nvSpPr>
          <p:cNvPr id="19459" name="Content Placeholder 2">
            <a:extLst>
              <a:ext uri="{FF2B5EF4-FFF2-40B4-BE49-F238E27FC236}">
                <a16:creationId xmlns:a16="http://schemas.microsoft.com/office/drawing/2014/main" id="{40728E87-1A40-4A07-B2AB-FE8ED16716B5}"/>
              </a:ext>
            </a:extLst>
          </p:cNvPr>
          <p:cNvSpPr>
            <a:spLocks noGrp="1"/>
          </p:cNvSpPr>
          <p:nvPr>
            <p:ph sz="quarter" idx="1"/>
          </p:nvPr>
        </p:nvSpPr>
        <p:spPr>
          <a:xfrm>
            <a:off x="169515" y="1269001"/>
            <a:ext cx="8369238" cy="4966938"/>
          </a:xfrm>
        </p:spPr>
        <p:txBody>
          <a:bodyPr/>
          <a:lstStyle/>
          <a:p>
            <a:pPr>
              <a:lnSpc>
                <a:spcPct val="150000"/>
              </a:lnSpc>
              <a:buFont typeface="Wingdings 2" panose="05020102010507070707" pitchFamily="18" charset="2"/>
              <a:buNone/>
            </a:pPr>
            <a:r>
              <a:rPr lang="en-GB" altLang="en-US" sz="2268">
                <a:latin typeface="Comic Sans MS" panose="030F0702030302020204" pitchFamily="66" charset="0"/>
              </a:rPr>
              <a:t>Working together, we can make learning more accessible by:</a:t>
            </a:r>
          </a:p>
          <a:p>
            <a:pPr>
              <a:lnSpc>
                <a:spcPct val="150000"/>
              </a:lnSpc>
            </a:pPr>
            <a:endParaRPr lang="en-GB" altLang="en-US" sz="662">
              <a:latin typeface="Comic Sans MS" panose="030F0702030302020204" pitchFamily="66" charset="0"/>
            </a:endParaRPr>
          </a:p>
          <a:p>
            <a:pPr>
              <a:lnSpc>
                <a:spcPct val="150000"/>
              </a:lnSpc>
            </a:pPr>
            <a:r>
              <a:rPr lang="en-GB" altLang="en-US" sz="1890">
                <a:latin typeface="Comic Sans MS" panose="030F0702030302020204" pitchFamily="66" charset="0"/>
              </a:rPr>
              <a:t>Setting  </a:t>
            </a:r>
            <a:r>
              <a:rPr lang="en-GB" altLang="en-US" sz="1890" b="1">
                <a:latin typeface="Comic Sans MS" panose="030F0702030302020204" pitchFamily="66" charset="0"/>
              </a:rPr>
              <a:t>achievable goals</a:t>
            </a:r>
          </a:p>
          <a:p>
            <a:pPr>
              <a:lnSpc>
                <a:spcPct val="150000"/>
              </a:lnSpc>
            </a:pPr>
            <a:r>
              <a:rPr lang="en-GB" altLang="en-US" sz="1890">
                <a:latin typeface="Comic Sans MS" panose="030F0702030302020204" pitchFamily="66" charset="0"/>
              </a:rPr>
              <a:t>Using </a:t>
            </a:r>
            <a:r>
              <a:rPr lang="en-GB" altLang="en-US" sz="1890" b="1">
                <a:latin typeface="Comic Sans MS" panose="030F0702030302020204" pitchFamily="66" charset="0"/>
              </a:rPr>
              <a:t>appropriate</a:t>
            </a:r>
            <a:r>
              <a:rPr lang="en-GB" altLang="en-US" sz="1890">
                <a:latin typeface="Comic Sans MS" panose="030F0702030302020204" pitchFamily="66" charset="0"/>
              </a:rPr>
              <a:t> level of </a:t>
            </a:r>
            <a:r>
              <a:rPr lang="en-GB" altLang="en-US" sz="1890" b="1">
                <a:latin typeface="Comic Sans MS" panose="030F0702030302020204" pitchFamily="66" charset="0"/>
              </a:rPr>
              <a:t>language</a:t>
            </a:r>
          </a:p>
          <a:p>
            <a:pPr>
              <a:lnSpc>
                <a:spcPct val="150000"/>
              </a:lnSpc>
            </a:pPr>
            <a:r>
              <a:rPr lang="en-GB" altLang="en-US" sz="1890">
                <a:latin typeface="Comic Sans MS" panose="030F0702030302020204" pitchFamily="66" charset="0"/>
              </a:rPr>
              <a:t>Setting </a:t>
            </a:r>
            <a:r>
              <a:rPr lang="en-GB" altLang="en-US" sz="1890" b="1">
                <a:latin typeface="Comic Sans MS" panose="030F0702030302020204" pitchFamily="66" charset="0"/>
              </a:rPr>
              <a:t>personalised language targets</a:t>
            </a:r>
          </a:p>
          <a:p>
            <a:pPr>
              <a:lnSpc>
                <a:spcPct val="150000"/>
              </a:lnSpc>
            </a:pPr>
            <a:r>
              <a:rPr lang="en-GB" altLang="en-US" sz="1890">
                <a:latin typeface="Comic Sans MS" panose="030F0702030302020204" pitchFamily="66" charset="0"/>
              </a:rPr>
              <a:t>Providing </a:t>
            </a:r>
            <a:r>
              <a:rPr lang="en-GB" altLang="en-US" sz="1890" b="1">
                <a:latin typeface="Comic Sans MS" panose="030F0702030302020204" pitchFamily="66" charset="0"/>
              </a:rPr>
              <a:t>processing time </a:t>
            </a:r>
          </a:p>
          <a:p>
            <a:pPr>
              <a:lnSpc>
                <a:spcPct val="150000"/>
              </a:lnSpc>
            </a:pPr>
            <a:r>
              <a:rPr lang="en-GB" altLang="en-US" sz="1890">
                <a:latin typeface="Comic Sans MS" panose="030F0702030302020204" pitchFamily="66" charset="0"/>
              </a:rPr>
              <a:t>Presenting tasks in an </a:t>
            </a:r>
            <a:r>
              <a:rPr lang="en-GB" altLang="en-US" sz="1890" b="1">
                <a:latin typeface="Comic Sans MS" panose="030F0702030302020204" pitchFamily="66" charset="0"/>
              </a:rPr>
              <a:t>accessible format</a:t>
            </a:r>
          </a:p>
          <a:p>
            <a:pPr>
              <a:lnSpc>
                <a:spcPct val="150000"/>
              </a:lnSpc>
            </a:pPr>
            <a:r>
              <a:rPr lang="en-GB" altLang="en-US" sz="1890">
                <a:latin typeface="Comic Sans MS" panose="030F0702030302020204" pitchFamily="66" charset="0"/>
              </a:rPr>
              <a:t>Giving </a:t>
            </a:r>
            <a:r>
              <a:rPr lang="en-GB" altLang="en-US" sz="1890" b="1">
                <a:latin typeface="Comic Sans MS" panose="030F0702030302020204" pitchFamily="66" charset="0"/>
              </a:rPr>
              <a:t>clear and consistent expectations</a:t>
            </a:r>
            <a:r>
              <a:rPr lang="en-GB" altLang="en-US" sz="1890">
                <a:latin typeface="Comic Sans MS" panose="030F0702030302020204" pitchFamily="66" charset="0"/>
              </a:rPr>
              <a:t> in terms of work and behaviour</a:t>
            </a:r>
          </a:p>
          <a:p>
            <a:pPr>
              <a:lnSpc>
                <a:spcPct val="150000"/>
              </a:lnSpc>
            </a:pPr>
            <a:r>
              <a:rPr lang="en-GB" altLang="en-US" sz="1890">
                <a:latin typeface="Comic Sans MS" panose="030F0702030302020204" pitchFamily="66" charset="0"/>
              </a:rPr>
              <a:t>Encouraging </a:t>
            </a:r>
            <a:r>
              <a:rPr lang="en-GB" altLang="en-US" sz="1890" b="1">
                <a:latin typeface="Comic Sans MS" panose="030F0702030302020204" pitchFamily="66" charset="0"/>
              </a:rPr>
              <a:t>pride in all achievements</a:t>
            </a:r>
            <a:r>
              <a:rPr lang="en-GB" altLang="en-US" sz="1890">
                <a:latin typeface="Comic Sans MS" panose="030F0702030302020204" pitchFamily="66" charset="0"/>
              </a:rPr>
              <a:t>, however small </a:t>
            </a:r>
          </a:p>
        </p:txBody>
      </p:sp>
    </p:spTree>
    <p:extLst>
      <p:ext uri="{BB962C8B-B14F-4D97-AF65-F5344CB8AC3E}">
        <p14:creationId xmlns:p14="http://schemas.microsoft.com/office/powerpoint/2010/main" val="32322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251" y="423609"/>
            <a:ext cx="7344648" cy="805346"/>
          </a:xfrm>
        </p:spPr>
        <p:txBody>
          <a:bodyPr/>
          <a:lstStyle/>
          <a:p>
            <a:r>
              <a:rPr lang="en-GB" dirty="0">
                <a:latin typeface="Comic Sans MS" panose="030F0702030302020204" pitchFamily="66" charset="0"/>
              </a:rPr>
              <a:t>Pre-Key Stage Standards</a:t>
            </a:r>
          </a:p>
        </p:txBody>
      </p:sp>
      <p:sp>
        <p:nvSpPr>
          <p:cNvPr id="3" name="Subtitle 2"/>
          <p:cNvSpPr>
            <a:spLocks noGrp="1"/>
          </p:cNvSpPr>
          <p:nvPr>
            <p:ph type="subTitle" idx="1"/>
          </p:nvPr>
        </p:nvSpPr>
        <p:spPr>
          <a:xfrm>
            <a:off x="426628" y="1373127"/>
            <a:ext cx="7520608" cy="1428946"/>
          </a:xfrm>
        </p:spPr>
        <p:txBody>
          <a:bodyPr>
            <a:normAutofit/>
          </a:bodyPr>
          <a:lstStyle/>
          <a:p>
            <a:pPr algn="l"/>
            <a:r>
              <a:rPr lang="en-GB" sz="2268" dirty="0">
                <a:solidFill>
                  <a:schemeClr val="tx1"/>
                </a:solidFill>
                <a:latin typeface="Comic Sans MS" panose="030F0702030302020204" pitchFamily="66" charset="0"/>
              </a:rPr>
              <a:t>These were introduced in September 2018 to replace P levels 5 – 8 and are used to report the end of Key Stage 1 or 2 statutory teacher assessment.</a:t>
            </a:r>
          </a:p>
        </p:txBody>
      </p:sp>
      <p:sp>
        <p:nvSpPr>
          <p:cNvPr id="4" name="TextBox 3"/>
          <p:cNvSpPr txBox="1"/>
          <p:nvPr/>
        </p:nvSpPr>
        <p:spPr>
          <a:xfrm>
            <a:off x="366291" y="2698969"/>
            <a:ext cx="7520608" cy="2186368"/>
          </a:xfrm>
          <a:prstGeom prst="rect">
            <a:avLst/>
          </a:prstGeom>
          <a:noFill/>
        </p:spPr>
        <p:txBody>
          <a:bodyPr wrap="square" rtlCol="0">
            <a:spAutoFit/>
          </a:bodyPr>
          <a:lstStyle/>
          <a:p>
            <a:r>
              <a:rPr lang="en-GB" sz="2268" dirty="0">
                <a:latin typeface="Comic Sans MS" panose="030F0702030302020204" pitchFamily="66" charset="0"/>
              </a:rPr>
              <a:t>If you have students working at these standards, it is important to attend the moderation events to ensure that everyone is working to the same standard.</a:t>
            </a:r>
          </a:p>
          <a:p>
            <a:r>
              <a:rPr lang="en-GB" sz="2268" dirty="0">
                <a:latin typeface="Comic Sans MS" panose="030F0702030302020204" pitchFamily="66" charset="0"/>
              </a:rPr>
              <a:t>The next moderation event will be for English, at Castle Hill School at the end of February – it is for both mainstream and special school colleagues</a:t>
            </a:r>
          </a:p>
        </p:txBody>
      </p:sp>
    </p:spTree>
    <p:extLst>
      <p:ext uri="{BB962C8B-B14F-4D97-AF65-F5344CB8AC3E}">
        <p14:creationId xmlns:p14="http://schemas.microsoft.com/office/powerpoint/2010/main" val="113127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F8F5933-F70D-4344-B46C-F29498B50E2B}"/>
              </a:ext>
            </a:extLst>
          </p:cNvPr>
          <p:cNvSpPr>
            <a:spLocks noGrp="1"/>
          </p:cNvSpPr>
          <p:nvPr>
            <p:ph type="title"/>
          </p:nvPr>
        </p:nvSpPr>
        <p:spPr>
          <a:xfrm>
            <a:off x="1395123" y="110900"/>
            <a:ext cx="6188047" cy="679559"/>
          </a:xfrm>
          <a:solidFill>
            <a:schemeClr val="accent1">
              <a:lumMod val="20000"/>
              <a:lumOff val="80000"/>
            </a:schemeClr>
          </a:solidFill>
        </p:spPr>
        <p:txBody>
          <a:bodyPr/>
          <a:lstStyle/>
          <a:p>
            <a:pPr algn="ctr">
              <a:defRPr/>
            </a:pPr>
            <a:r>
              <a:rPr lang="en-GB" altLang="en-US" b="1" dirty="0">
                <a:latin typeface="Comic Sans MS" panose="030F0702030302020204" pitchFamily="66" charset="0"/>
              </a:rPr>
              <a:t>Strategies</a:t>
            </a:r>
          </a:p>
        </p:txBody>
      </p:sp>
      <p:sp>
        <p:nvSpPr>
          <p:cNvPr id="20483" name="Content Placeholder 2">
            <a:extLst>
              <a:ext uri="{FF2B5EF4-FFF2-40B4-BE49-F238E27FC236}">
                <a16:creationId xmlns:a16="http://schemas.microsoft.com/office/drawing/2014/main" id="{917FFB84-D832-4195-BE99-B0101AE44C02}"/>
              </a:ext>
            </a:extLst>
          </p:cNvPr>
          <p:cNvSpPr>
            <a:spLocks noGrp="1"/>
          </p:cNvSpPr>
          <p:nvPr>
            <p:ph sz="quarter" idx="1"/>
          </p:nvPr>
        </p:nvSpPr>
        <p:spPr>
          <a:xfrm>
            <a:off x="169516" y="995978"/>
            <a:ext cx="8234226" cy="5376474"/>
          </a:xfrm>
        </p:spPr>
        <p:txBody>
          <a:bodyPr/>
          <a:lstStyle/>
          <a:p>
            <a:pPr>
              <a:buFont typeface="Wingdings 2" panose="05020102010507070707" pitchFamily="18" charset="2"/>
              <a:buNone/>
            </a:pPr>
            <a:r>
              <a:rPr lang="en-GB" altLang="en-US" sz="2268">
                <a:latin typeface="Comic Sans MS" panose="030F0702030302020204" pitchFamily="66" charset="0"/>
              </a:rPr>
              <a:t>  We can work with you to ensure your children have appropriate support: </a:t>
            </a:r>
          </a:p>
          <a:p>
            <a:pPr>
              <a:lnSpc>
                <a:spcPct val="150000"/>
              </a:lnSpc>
              <a:buFont typeface="Wingdings 2" panose="05020102010507070707" pitchFamily="18" charset="2"/>
              <a:buNone/>
            </a:pPr>
            <a:endParaRPr lang="en-GB" altLang="en-US" sz="378" b="1">
              <a:latin typeface="Comic Sans MS" panose="030F0702030302020204" pitchFamily="66" charset="0"/>
            </a:endParaRPr>
          </a:p>
          <a:p>
            <a:pPr>
              <a:lnSpc>
                <a:spcPct val="150000"/>
              </a:lnSpc>
            </a:pPr>
            <a:r>
              <a:rPr lang="en-GB" altLang="en-US" sz="1890" b="1">
                <a:latin typeface="Comic Sans MS" panose="030F0702030302020204" pitchFamily="66" charset="0"/>
              </a:rPr>
              <a:t>Effective communication</a:t>
            </a:r>
          </a:p>
          <a:p>
            <a:pPr>
              <a:lnSpc>
                <a:spcPct val="150000"/>
              </a:lnSpc>
            </a:pPr>
            <a:r>
              <a:rPr lang="en-GB" altLang="en-US" sz="1890" b="1">
                <a:latin typeface="Comic Sans MS" panose="030F0702030302020204" pitchFamily="66" charset="0"/>
              </a:rPr>
              <a:t>Sensory, PI and CCI friendly </a:t>
            </a:r>
            <a:r>
              <a:rPr lang="en-GB" altLang="en-US" sz="1890">
                <a:latin typeface="Comic Sans MS" panose="030F0702030302020204" pitchFamily="66" charset="0"/>
              </a:rPr>
              <a:t>classrooms</a:t>
            </a:r>
          </a:p>
          <a:p>
            <a:pPr>
              <a:lnSpc>
                <a:spcPct val="150000"/>
              </a:lnSpc>
            </a:pPr>
            <a:r>
              <a:rPr lang="en-GB" altLang="en-US" sz="1890">
                <a:latin typeface="Comic Sans MS" panose="030F0702030302020204" pitchFamily="66" charset="0"/>
              </a:rPr>
              <a:t>Promoting </a:t>
            </a:r>
            <a:r>
              <a:rPr lang="en-GB" altLang="en-US" sz="1890" b="1">
                <a:latin typeface="Comic Sans MS" panose="030F0702030302020204" pitchFamily="66" charset="0"/>
              </a:rPr>
              <a:t>inclusion</a:t>
            </a:r>
            <a:r>
              <a:rPr lang="en-GB" altLang="en-US" sz="1890">
                <a:latin typeface="Comic Sans MS" panose="030F0702030302020204" pitchFamily="66" charset="0"/>
              </a:rPr>
              <a:t> – encourage </a:t>
            </a:r>
            <a:r>
              <a:rPr lang="en-GB" altLang="en-US" sz="1890" b="1">
                <a:latin typeface="Comic Sans MS" panose="030F0702030302020204" pitchFamily="66" charset="0"/>
              </a:rPr>
              <a:t>friendships</a:t>
            </a:r>
            <a:r>
              <a:rPr lang="en-GB" altLang="en-US" sz="1890">
                <a:latin typeface="Comic Sans MS" panose="030F0702030302020204" pitchFamily="66" charset="0"/>
              </a:rPr>
              <a:t>  </a:t>
            </a:r>
          </a:p>
          <a:p>
            <a:pPr>
              <a:lnSpc>
                <a:spcPct val="150000"/>
              </a:lnSpc>
            </a:pPr>
            <a:r>
              <a:rPr lang="en-GB" altLang="en-US" sz="1890">
                <a:latin typeface="Comic Sans MS" panose="030F0702030302020204" pitchFamily="66" charset="0"/>
              </a:rPr>
              <a:t>Promoting </a:t>
            </a:r>
            <a:r>
              <a:rPr lang="en-GB" altLang="en-US" sz="1890" b="1">
                <a:latin typeface="Comic Sans MS" panose="030F0702030302020204" pitchFamily="66" charset="0"/>
              </a:rPr>
              <a:t>independence</a:t>
            </a:r>
            <a:r>
              <a:rPr lang="en-GB" altLang="en-US" sz="1890">
                <a:latin typeface="Comic Sans MS" panose="030F0702030302020204" pitchFamily="66" charset="0"/>
              </a:rPr>
              <a:t> and development of </a:t>
            </a:r>
            <a:r>
              <a:rPr lang="en-GB" altLang="en-US" sz="1890" b="1">
                <a:latin typeface="Comic Sans MS" panose="030F0702030302020204" pitchFamily="66" charset="0"/>
              </a:rPr>
              <a:t>life skills</a:t>
            </a:r>
          </a:p>
          <a:p>
            <a:pPr>
              <a:lnSpc>
                <a:spcPct val="150000"/>
              </a:lnSpc>
            </a:pPr>
            <a:r>
              <a:rPr lang="en-GB" altLang="en-US" sz="1890">
                <a:latin typeface="Comic Sans MS" panose="030F0702030302020204" pitchFamily="66" charset="0"/>
              </a:rPr>
              <a:t>Using</a:t>
            </a:r>
            <a:r>
              <a:rPr lang="en-GB" altLang="en-US" sz="1890" b="1">
                <a:latin typeface="Comic Sans MS" panose="030F0702030302020204" pitchFamily="66" charset="0"/>
              </a:rPr>
              <a:t> adapted</a:t>
            </a:r>
            <a:r>
              <a:rPr lang="en-GB" altLang="en-US" sz="1890">
                <a:latin typeface="Comic Sans MS" panose="030F0702030302020204" pitchFamily="66" charset="0"/>
              </a:rPr>
              <a:t> </a:t>
            </a:r>
            <a:r>
              <a:rPr lang="en-GB" altLang="en-US" sz="1890" b="1">
                <a:latin typeface="Comic Sans MS" panose="030F0702030302020204" pitchFamily="66" charset="0"/>
              </a:rPr>
              <a:t>equipment</a:t>
            </a:r>
          </a:p>
          <a:p>
            <a:pPr>
              <a:lnSpc>
                <a:spcPct val="150000"/>
              </a:lnSpc>
            </a:pPr>
            <a:r>
              <a:rPr lang="en-GB" altLang="en-US" sz="1890" b="1">
                <a:latin typeface="Comic Sans MS" panose="030F0702030302020204" pitchFamily="66" charset="0"/>
              </a:rPr>
              <a:t>Advance preparation </a:t>
            </a:r>
            <a:r>
              <a:rPr lang="en-GB" altLang="en-US" sz="1890">
                <a:latin typeface="Comic Sans MS" panose="030F0702030302020204" pitchFamily="66" charset="0"/>
              </a:rPr>
              <a:t>of resources, e.g. photocopying / enlarging, concrete objects / aids</a:t>
            </a:r>
          </a:p>
          <a:p>
            <a:pPr>
              <a:lnSpc>
                <a:spcPct val="150000"/>
              </a:lnSpc>
            </a:pPr>
            <a:r>
              <a:rPr lang="en-GB" altLang="en-US" sz="1890" b="1">
                <a:latin typeface="Comic Sans MS" panose="030F0702030302020204" pitchFamily="66" charset="0"/>
              </a:rPr>
              <a:t>Preparation for operations</a:t>
            </a:r>
          </a:p>
          <a:p>
            <a:pPr>
              <a:lnSpc>
                <a:spcPct val="150000"/>
              </a:lnSpc>
            </a:pPr>
            <a:r>
              <a:rPr lang="en-GB" altLang="en-US" sz="1890" b="1">
                <a:latin typeface="Comic Sans MS" panose="030F0702030302020204" pitchFamily="66" charset="0"/>
              </a:rPr>
              <a:t>Home visits / schooling </a:t>
            </a:r>
            <a:r>
              <a:rPr lang="en-GB" altLang="en-US" sz="1890">
                <a:latin typeface="Comic Sans MS" panose="030F0702030302020204" pitchFamily="66" charset="0"/>
              </a:rPr>
              <a:t>following operations</a:t>
            </a:r>
          </a:p>
          <a:p>
            <a:pPr>
              <a:lnSpc>
                <a:spcPct val="150000"/>
              </a:lnSpc>
              <a:buFont typeface="Wingdings 2" panose="05020102010507070707" pitchFamily="18" charset="2"/>
              <a:buNone/>
            </a:pPr>
            <a:endParaRPr lang="en-GB" altLang="en-US" sz="2268">
              <a:latin typeface="Comic Sans MS" panose="030F0702030302020204" pitchFamily="66" charset="0"/>
            </a:endParaRPr>
          </a:p>
          <a:p>
            <a:pPr>
              <a:lnSpc>
                <a:spcPct val="150000"/>
              </a:lnSpc>
            </a:pPr>
            <a:endParaRPr lang="en-GB" altLang="en-US" sz="2268">
              <a:latin typeface="Comic Sans MS" panose="030F0702030302020204" pitchFamily="66" charset="0"/>
            </a:endParaRPr>
          </a:p>
        </p:txBody>
      </p:sp>
    </p:spTree>
    <p:extLst>
      <p:ext uri="{BB962C8B-B14F-4D97-AF65-F5344CB8AC3E}">
        <p14:creationId xmlns:p14="http://schemas.microsoft.com/office/powerpoint/2010/main" val="595800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D971F03-DDF6-4B23-85FD-5857725BC682}"/>
              </a:ext>
            </a:extLst>
          </p:cNvPr>
          <p:cNvSpPr>
            <a:spLocks noGrp="1"/>
          </p:cNvSpPr>
          <p:nvPr>
            <p:ph type="title"/>
          </p:nvPr>
        </p:nvSpPr>
        <p:spPr>
          <a:xfrm>
            <a:off x="510045" y="1390"/>
            <a:ext cx="7893697" cy="994588"/>
          </a:xfrm>
        </p:spPr>
        <p:txBody>
          <a:bodyPr/>
          <a:lstStyle/>
          <a:p>
            <a:br>
              <a:rPr lang="en-GB" altLang="en-US">
                <a:latin typeface="Comic Sans MS" panose="030F0702030302020204" pitchFamily="66" charset="0"/>
              </a:rPr>
            </a:br>
            <a:br>
              <a:rPr lang="en-GB" altLang="en-US">
                <a:latin typeface="Comic Sans MS" panose="030F0702030302020204" pitchFamily="66" charset="0"/>
              </a:rPr>
            </a:br>
            <a:br>
              <a:rPr lang="en-GB" altLang="en-US">
                <a:latin typeface="Comic Sans MS" panose="030F0702030302020204" pitchFamily="66" charset="0"/>
              </a:rPr>
            </a:br>
            <a:endParaRPr lang="en-GB" altLang="en-US"/>
          </a:p>
        </p:txBody>
      </p:sp>
      <p:sp>
        <p:nvSpPr>
          <p:cNvPr id="21507" name="Content Placeholder 2">
            <a:extLst>
              <a:ext uri="{FF2B5EF4-FFF2-40B4-BE49-F238E27FC236}">
                <a16:creationId xmlns:a16="http://schemas.microsoft.com/office/drawing/2014/main" id="{25391EA1-BF76-4865-B4C4-F3D6628954E9}"/>
              </a:ext>
            </a:extLst>
          </p:cNvPr>
          <p:cNvSpPr>
            <a:spLocks noGrp="1"/>
          </p:cNvSpPr>
          <p:nvPr>
            <p:ph sz="quarter" idx="1"/>
          </p:nvPr>
        </p:nvSpPr>
        <p:spPr>
          <a:xfrm>
            <a:off x="237021" y="1540525"/>
            <a:ext cx="8234227" cy="4354885"/>
          </a:xfrm>
        </p:spPr>
        <p:txBody>
          <a:bodyPr/>
          <a:lstStyle/>
          <a:p>
            <a:pPr>
              <a:lnSpc>
                <a:spcPct val="150000"/>
              </a:lnSpc>
            </a:pPr>
            <a:r>
              <a:rPr lang="en-GB" altLang="en-US" sz="2268">
                <a:latin typeface="Comic Sans MS" panose="030F0702030302020204" pitchFamily="66" charset="0"/>
              </a:rPr>
              <a:t>Know your students’ abilities – don’t underestimate or overestimate!                                                                                  (We can help you to develop a better understanding of a child’s conditions/difficulties and their implications.)</a:t>
            </a:r>
          </a:p>
          <a:p>
            <a:pPr>
              <a:lnSpc>
                <a:spcPct val="150000"/>
              </a:lnSpc>
            </a:pPr>
            <a:endParaRPr lang="en-GB" altLang="en-US" sz="2268">
              <a:latin typeface="Comic Sans MS" panose="030F0702030302020204" pitchFamily="66" charset="0"/>
            </a:endParaRPr>
          </a:p>
          <a:p>
            <a:pPr>
              <a:lnSpc>
                <a:spcPct val="150000"/>
              </a:lnSpc>
            </a:pPr>
            <a:r>
              <a:rPr lang="en-GB" altLang="en-US" sz="2268">
                <a:latin typeface="Comic Sans MS" panose="030F0702030302020204" pitchFamily="66" charset="0"/>
              </a:rPr>
              <a:t>Speak to your outreach staff about any concerns you may have regarding learning, communication, life and social skills </a:t>
            </a:r>
          </a:p>
          <a:p>
            <a:pPr>
              <a:lnSpc>
                <a:spcPct val="150000"/>
              </a:lnSpc>
              <a:buFont typeface="Wingdings 2" panose="05020102010507070707" pitchFamily="18" charset="2"/>
              <a:buNone/>
            </a:pPr>
            <a:endParaRPr lang="en-GB" altLang="en-US" sz="1134">
              <a:latin typeface="Comic Sans MS" panose="030F0702030302020204" pitchFamily="66" charset="0"/>
            </a:endParaRPr>
          </a:p>
        </p:txBody>
      </p:sp>
      <p:sp>
        <p:nvSpPr>
          <p:cNvPr id="4" name="TextBox 3">
            <a:extLst>
              <a:ext uri="{FF2B5EF4-FFF2-40B4-BE49-F238E27FC236}">
                <a16:creationId xmlns:a16="http://schemas.microsoft.com/office/drawing/2014/main" id="{A7437D1D-6D0A-4092-8B3A-A0DEF29CD0FB}"/>
              </a:ext>
            </a:extLst>
          </p:cNvPr>
          <p:cNvSpPr txBox="1"/>
          <p:nvPr/>
        </p:nvSpPr>
        <p:spPr>
          <a:xfrm>
            <a:off x="1258612" y="179905"/>
            <a:ext cx="6123540" cy="615874"/>
          </a:xfrm>
          <a:prstGeom prst="rect">
            <a:avLst/>
          </a:prstGeom>
          <a:solidFill>
            <a:schemeClr val="accent1">
              <a:lumMod val="20000"/>
              <a:lumOff val="80000"/>
            </a:schemeClr>
          </a:solidFill>
        </p:spPr>
        <p:txBody>
          <a:bodyPr>
            <a:spAutoFit/>
          </a:bodyPr>
          <a:lstStyle/>
          <a:p>
            <a:pPr algn="ctr" defTabSz="864108" fontAlgn="base">
              <a:spcBef>
                <a:spcPct val="0"/>
              </a:spcBef>
              <a:spcAft>
                <a:spcPct val="0"/>
              </a:spcAft>
              <a:defRPr/>
            </a:pPr>
            <a:r>
              <a:rPr lang="en-GB" sz="3402" dirty="0">
                <a:solidFill>
                  <a:prstClr val="black">
                    <a:lumMod val="65000"/>
                    <a:lumOff val="35000"/>
                  </a:prstClr>
                </a:solidFill>
                <a:latin typeface="Comic Sans MS" pitchFamily="66" charset="0"/>
                <a:cs typeface="Arial" charset="0"/>
              </a:rPr>
              <a:t>Communication </a:t>
            </a:r>
          </a:p>
        </p:txBody>
      </p:sp>
    </p:spTree>
    <p:extLst>
      <p:ext uri="{BB962C8B-B14F-4D97-AF65-F5344CB8AC3E}">
        <p14:creationId xmlns:p14="http://schemas.microsoft.com/office/powerpoint/2010/main" val="1902046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5240-BA27-4960-BA00-6ED65E6A9850}"/>
              </a:ext>
            </a:extLst>
          </p:cNvPr>
          <p:cNvSpPr>
            <a:spLocks noGrp="1"/>
          </p:cNvSpPr>
          <p:nvPr>
            <p:ph type="title"/>
          </p:nvPr>
        </p:nvSpPr>
        <p:spPr>
          <a:xfrm>
            <a:off x="781569" y="110900"/>
            <a:ext cx="7344648" cy="939083"/>
          </a:xfrm>
          <a:solidFill>
            <a:schemeClr val="accent1">
              <a:lumMod val="20000"/>
              <a:lumOff val="80000"/>
            </a:schemeClr>
          </a:solidFill>
        </p:spPr>
        <p:txBody>
          <a:bodyPr/>
          <a:lstStyle/>
          <a:p>
            <a:pPr algn="ctr">
              <a:lnSpc>
                <a:spcPct val="150000"/>
              </a:lnSpc>
              <a:defRPr/>
            </a:pPr>
            <a:r>
              <a:rPr lang="en-GB" sz="3402" dirty="0">
                <a:latin typeface="Comic Sans MS" panose="030F0702030302020204" pitchFamily="66" charset="0"/>
              </a:rPr>
              <a:t>A happy child is a child who feels...</a:t>
            </a:r>
          </a:p>
        </p:txBody>
      </p:sp>
      <p:sp>
        <p:nvSpPr>
          <p:cNvPr id="22531" name="Content Placeholder 2">
            <a:extLst>
              <a:ext uri="{FF2B5EF4-FFF2-40B4-BE49-F238E27FC236}">
                <a16:creationId xmlns:a16="http://schemas.microsoft.com/office/drawing/2014/main" id="{04A3CA82-CB6B-4FB6-9B43-8A149F3745A2}"/>
              </a:ext>
            </a:extLst>
          </p:cNvPr>
          <p:cNvSpPr>
            <a:spLocks noGrp="1"/>
          </p:cNvSpPr>
          <p:nvPr>
            <p:ph sz="quarter" idx="1"/>
          </p:nvPr>
        </p:nvSpPr>
        <p:spPr>
          <a:xfrm>
            <a:off x="169515" y="1744543"/>
            <a:ext cx="8039209" cy="4320381"/>
          </a:xfrm>
        </p:spPr>
        <p:txBody>
          <a:bodyPr/>
          <a:lstStyle/>
          <a:p>
            <a:pPr>
              <a:lnSpc>
                <a:spcPct val="150000"/>
              </a:lnSpc>
            </a:pPr>
            <a:r>
              <a:rPr lang="en-GB" altLang="en-US">
                <a:latin typeface="Comic Sans MS" panose="030F0702030302020204" pitchFamily="66" charset="0"/>
              </a:rPr>
              <a:t>Safe</a:t>
            </a:r>
          </a:p>
          <a:p>
            <a:pPr>
              <a:lnSpc>
                <a:spcPct val="150000"/>
              </a:lnSpc>
            </a:pPr>
            <a:r>
              <a:rPr lang="en-GB" altLang="en-US">
                <a:latin typeface="Comic Sans MS" panose="030F0702030302020204" pitchFamily="66" charset="0"/>
              </a:rPr>
              <a:t>Comfortable</a:t>
            </a:r>
          </a:p>
          <a:p>
            <a:pPr>
              <a:lnSpc>
                <a:spcPct val="150000"/>
              </a:lnSpc>
            </a:pPr>
            <a:r>
              <a:rPr lang="en-GB" altLang="en-US">
                <a:latin typeface="Comic Sans MS" panose="030F0702030302020204" pitchFamily="66" charset="0"/>
              </a:rPr>
              <a:t>Valued as a person</a:t>
            </a:r>
          </a:p>
          <a:p>
            <a:pPr>
              <a:lnSpc>
                <a:spcPct val="150000"/>
              </a:lnSpc>
            </a:pPr>
            <a:r>
              <a:rPr lang="en-GB" altLang="en-US">
                <a:latin typeface="Comic Sans MS" panose="030F0702030302020204" pitchFamily="66" charset="0"/>
              </a:rPr>
              <a:t>Given the opportunity to achieve as much as possible</a:t>
            </a:r>
          </a:p>
          <a:p>
            <a:pPr>
              <a:lnSpc>
                <a:spcPct val="150000"/>
              </a:lnSpc>
            </a:pPr>
            <a:r>
              <a:rPr lang="en-GB" altLang="en-US">
                <a:latin typeface="Comic Sans MS" panose="030F0702030302020204" pitchFamily="66" charset="0"/>
              </a:rPr>
              <a:t>Treated the same as peers wherever possible</a:t>
            </a:r>
          </a:p>
        </p:txBody>
      </p:sp>
    </p:spTree>
    <p:extLst>
      <p:ext uri="{BB962C8B-B14F-4D97-AF65-F5344CB8AC3E}">
        <p14:creationId xmlns:p14="http://schemas.microsoft.com/office/powerpoint/2010/main" val="4184038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latin typeface="Comic Sans MS" panose="030F0702030302020204" pitchFamily="66" charset="0"/>
              </a:rPr>
              <a:t>Sharon Jagger: Early Years SEN Support</a:t>
            </a:r>
          </a:p>
        </p:txBody>
      </p:sp>
      <p:sp>
        <p:nvSpPr>
          <p:cNvPr id="3" name="Subtitle 2"/>
          <p:cNvSpPr>
            <a:spLocks noGrp="1"/>
          </p:cNvSpPr>
          <p:nvPr>
            <p:ph type="subTitle" idx="1"/>
          </p:nvPr>
        </p:nvSpPr>
        <p:spPr>
          <a:xfrm>
            <a:off x="757238" y="2350294"/>
            <a:ext cx="6587411" cy="2152032"/>
          </a:xfrm>
        </p:spPr>
        <p:txBody>
          <a:bodyPr/>
          <a:lstStyle/>
          <a:p>
            <a:r>
              <a:rPr lang="en-GB" sz="4400" dirty="0">
                <a:solidFill>
                  <a:schemeClr val="tx1"/>
                </a:solidFill>
                <a:latin typeface="Comic Sans MS" panose="030F0702030302020204" pitchFamily="66" charset="0"/>
              </a:rPr>
              <a:t>Melanie Armitage: Community Enablement Team/My Life Team</a:t>
            </a:r>
          </a:p>
        </p:txBody>
      </p:sp>
    </p:spTree>
    <p:extLst>
      <p:ext uri="{BB962C8B-B14F-4D97-AF65-F5344CB8AC3E}">
        <p14:creationId xmlns:p14="http://schemas.microsoft.com/office/powerpoint/2010/main" val="2112016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778" y="369671"/>
            <a:ext cx="7344648" cy="1389123"/>
          </a:xfrm>
        </p:spPr>
        <p:txBody>
          <a:bodyPr>
            <a:normAutofit/>
          </a:bodyPr>
          <a:lstStyle/>
          <a:p>
            <a:r>
              <a:rPr lang="en-GB" sz="3780" dirty="0">
                <a:latin typeface="Comic Sans MS" panose="030F0702030302020204" pitchFamily="66" charset="0"/>
              </a:rPr>
              <a:t>Transition from school to school/college</a:t>
            </a:r>
          </a:p>
        </p:txBody>
      </p:sp>
      <p:sp>
        <p:nvSpPr>
          <p:cNvPr id="3" name="Subtitle 2"/>
          <p:cNvSpPr>
            <a:spLocks noGrp="1"/>
          </p:cNvSpPr>
          <p:nvPr>
            <p:ph type="subTitle" idx="1"/>
          </p:nvPr>
        </p:nvSpPr>
        <p:spPr>
          <a:xfrm>
            <a:off x="288711" y="1648683"/>
            <a:ext cx="8097362" cy="4137639"/>
          </a:xfrm>
        </p:spPr>
        <p:txBody>
          <a:bodyPr>
            <a:normAutofit fontScale="70000" lnSpcReduction="20000"/>
          </a:bodyPr>
          <a:lstStyle/>
          <a:p>
            <a:pPr algn="l"/>
            <a:r>
              <a:rPr lang="en-GB" sz="4000" dirty="0">
                <a:solidFill>
                  <a:schemeClr val="tx1"/>
                </a:solidFill>
                <a:latin typeface="Comic Sans MS" panose="030F0702030302020204" pitchFamily="66" charset="0"/>
              </a:rPr>
              <a:t>SEN support should include planning and preparation for the transitions between phases of education and preparation for adult life …..To support transition, the school should share information with the school, college or other setting the child or young person is moving to. Schools should agree with parents and pupils the information to be shared as part of this planning process. </a:t>
            </a:r>
          </a:p>
          <a:p>
            <a:pPr algn="l"/>
            <a:r>
              <a:rPr lang="en-GB" sz="3600" dirty="0">
                <a:solidFill>
                  <a:schemeClr val="tx1"/>
                </a:solidFill>
                <a:latin typeface="Comic Sans MS" panose="030F0702030302020204" pitchFamily="66" charset="0"/>
              </a:rPr>
              <a:t>															SEN </a:t>
            </a:r>
            <a:r>
              <a:rPr lang="en-GB" sz="3600" dirty="0" err="1">
                <a:solidFill>
                  <a:schemeClr val="tx1"/>
                </a:solidFill>
                <a:latin typeface="Comic Sans MS" panose="030F0702030302020204" pitchFamily="66" charset="0"/>
              </a:rPr>
              <a:t>CoP</a:t>
            </a:r>
            <a:endParaRPr lang="en-GB" sz="3600" dirty="0">
              <a:solidFill>
                <a:schemeClr val="tx1"/>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1311192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559" y="470322"/>
            <a:ext cx="7825182" cy="2186368"/>
          </a:xfrm>
          <a:prstGeom prst="rect">
            <a:avLst/>
          </a:prstGeom>
          <a:noFill/>
        </p:spPr>
        <p:txBody>
          <a:bodyPr wrap="square" rtlCol="0">
            <a:spAutoFit/>
          </a:bodyPr>
          <a:lstStyle/>
          <a:p>
            <a:r>
              <a:rPr lang="en-GB" sz="2268" dirty="0">
                <a:latin typeface="Comic Sans MS" panose="030F0702030302020204" pitchFamily="66" charset="0"/>
              </a:rPr>
              <a:t>The High Needs Review identified transition as a key point at which things start to go wrong for children and young people with SEND and this is being addressed through the High Needs Action Plan, with the aim of developing a transitions protocol that will be used across education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188" y="2732075"/>
            <a:ext cx="3235553" cy="2692081"/>
          </a:xfrm>
          <a:prstGeom prst="rect">
            <a:avLst/>
          </a:prstGeom>
        </p:spPr>
      </p:pic>
    </p:spTree>
    <p:extLst>
      <p:ext uri="{BB962C8B-B14F-4D97-AF65-F5344CB8AC3E}">
        <p14:creationId xmlns:p14="http://schemas.microsoft.com/office/powerpoint/2010/main" val="2616576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044" y="622309"/>
            <a:ext cx="7829549" cy="1389718"/>
          </a:xfrm>
        </p:spPr>
        <p:txBody>
          <a:bodyPr/>
          <a:lstStyle/>
          <a:p>
            <a:r>
              <a:rPr lang="en-GB" sz="3600" dirty="0">
                <a:latin typeface="Comic Sans MS" panose="030F0702030302020204" pitchFamily="66" charset="0"/>
              </a:rPr>
              <a:t>The Kirklees Transition Protocol sets out our expectations of how children, young people and their families will be supported through a range of transitions</a:t>
            </a:r>
          </a:p>
        </p:txBody>
      </p:sp>
    </p:spTree>
    <p:extLst>
      <p:ext uri="{BB962C8B-B14F-4D97-AF65-F5344CB8AC3E}">
        <p14:creationId xmlns:p14="http://schemas.microsoft.com/office/powerpoint/2010/main" val="2055144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813" y="1132278"/>
            <a:ext cx="7344648" cy="1389123"/>
          </a:xfrm>
        </p:spPr>
        <p:txBody>
          <a:bodyPr/>
          <a:lstStyle/>
          <a:p>
            <a:r>
              <a:rPr lang="en-GB" dirty="0">
                <a:latin typeface="Comic Sans MS" panose="030F0702030302020204" pitchFamily="66" charset="0"/>
              </a:rPr>
              <a:t>On your tables…….</a:t>
            </a:r>
          </a:p>
        </p:txBody>
      </p:sp>
      <p:sp>
        <p:nvSpPr>
          <p:cNvPr id="3" name="Subtitle 2"/>
          <p:cNvSpPr>
            <a:spLocks noGrp="1"/>
          </p:cNvSpPr>
          <p:nvPr>
            <p:ph type="subTitle" idx="1"/>
          </p:nvPr>
        </p:nvSpPr>
        <p:spPr>
          <a:xfrm>
            <a:off x="713993" y="2510340"/>
            <a:ext cx="7280821" cy="1656146"/>
          </a:xfrm>
        </p:spPr>
        <p:txBody>
          <a:bodyPr>
            <a:normAutofit fontScale="92500" lnSpcReduction="10000"/>
          </a:bodyPr>
          <a:lstStyle/>
          <a:p>
            <a:r>
              <a:rPr lang="en-GB" dirty="0">
                <a:solidFill>
                  <a:schemeClr val="tx1"/>
                </a:solidFill>
                <a:latin typeface="Comic Sans MS" panose="030F0702030302020204" pitchFamily="66" charset="0"/>
              </a:rPr>
              <a:t>Have a brief read through the protocol and discuss anything in it which you would expect to do, or would find difficult to do?</a:t>
            </a:r>
          </a:p>
        </p:txBody>
      </p:sp>
      <p:pic>
        <p:nvPicPr>
          <p:cNvPr id="4" name="Picture 3"/>
          <p:cNvPicPr>
            <a:picLocks noChangeAspect="1"/>
          </p:cNvPicPr>
          <p:nvPr/>
        </p:nvPicPr>
        <p:blipFill>
          <a:blip r:embed="rId3"/>
          <a:stretch>
            <a:fillRect/>
          </a:stretch>
        </p:blipFill>
        <p:spPr>
          <a:xfrm>
            <a:off x="5262248" y="4166486"/>
            <a:ext cx="3011879" cy="2128708"/>
          </a:xfrm>
          <a:prstGeom prst="rect">
            <a:avLst/>
          </a:prstGeom>
        </p:spPr>
      </p:pic>
    </p:spTree>
    <p:extLst>
      <p:ext uri="{BB962C8B-B14F-4D97-AF65-F5344CB8AC3E}">
        <p14:creationId xmlns:p14="http://schemas.microsoft.com/office/powerpoint/2010/main" val="176542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907" y="288879"/>
            <a:ext cx="7344648" cy="1546019"/>
          </a:xfrm>
        </p:spPr>
        <p:txBody>
          <a:bodyPr>
            <a:noAutofit/>
          </a:bodyPr>
          <a:lstStyle/>
          <a:p>
            <a:r>
              <a:rPr lang="en-GB" sz="3024" dirty="0">
                <a:latin typeface="Comic Sans MS" panose="030F0702030302020204" pitchFamily="66" charset="0"/>
              </a:rPr>
              <a:t>Homework!</a:t>
            </a:r>
            <a:br>
              <a:rPr lang="en-GB" sz="3024" dirty="0">
                <a:latin typeface="Comic Sans MS" panose="030F0702030302020204" pitchFamily="66" charset="0"/>
              </a:rPr>
            </a:br>
            <a:endParaRPr lang="en-GB" sz="3024" dirty="0">
              <a:latin typeface="Comic Sans MS" panose="030F0702030302020204" pitchFamily="66" charset="0"/>
            </a:endParaRPr>
          </a:p>
        </p:txBody>
      </p:sp>
      <p:sp>
        <p:nvSpPr>
          <p:cNvPr id="3" name="Subtitle 2"/>
          <p:cNvSpPr>
            <a:spLocks noGrp="1"/>
          </p:cNvSpPr>
          <p:nvPr>
            <p:ph type="subTitle" idx="1"/>
          </p:nvPr>
        </p:nvSpPr>
        <p:spPr>
          <a:xfrm>
            <a:off x="521807" y="884779"/>
            <a:ext cx="7482847" cy="2789847"/>
          </a:xfrm>
        </p:spPr>
        <p:txBody>
          <a:bodyPr/>
          <a:lstStyle/>
          <a:p>
            <a:pPr algn="l"/>
            <a:r>
              <a:rPr lang="en-GB" sz="2400" dirty="0">
                <a:solidFill>
                  <a:schemeClr val="tx1"/>
                </a:solidFill>
                <a:latin typeface="Comic Sans MS" panose="030F0702030302020204" pitchFamily="66" charset="0"/>
              </a:rPr>
              <a:t>Have a look at an appropriate ICAN case study (primary/secondary)</a:t>
            </a:r>
          </a:p>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Use the Graduated Approach document and the Communication and Interaction guidance to develop a plan for the child.</a:t>
            </a:r>
          </a:p>
          <a:p>
            <a:pPr algn="l"/>
            <a:r>
              <a:rPr lang="en-GB" sz="2400" dirty="0">
                <a:solidFill>
                  <a:schemeClr val="tx1"/>
                </a:solidFill>
                <a:latin typeface="Comic Sans MS" panose="030F0702030302020204" pitchFamily="66" charset="0"/>
              </a:rPr>
              <a:t>    Consider how you would track progress.</a:t>
            </a:r>
          </a:p>
          <a:p>
            <a:pPr algn="l"/>
            <a:r>
              <a:rPr lang="en-GB" sz="2400" dirty="0">
                <a:solidFill>
                  <a:schemeClr val="tx1"/>
                </a:solidFill>
                <a:latin typeface="Comic Sans MS" panose="030F0702030302020204" pitchFamily="66" charset="0"/>
              </a:rPr>
              <a:t>OR </a:t>
            </a:r>
          </a:p>
          <a:p>
            <a:pPr marL="342900" indent="-342900" algn="l">
              <a:buFont typeface="Arial" panose="020B0604020202020204" pitchFamily="34" charset="0"/>
              <a:buChar char="•"/>
            </a:pPr>
            <a:r>
              <a:rPr lang="en-GB" sz="2400" dirty="0">
                <a:solidFill>
                  <a:schemeClr val="tx1"/>
                </a:solidFill>
                <a:latin typeface="Comic Sans MS" panose="030F0702030302020204" pitchFamily="66" charset="0"/>
              </a:rPr>
              <a:t>Bring your own case study to the next session. This will be about a child you think may need an ANP/IEP or MSP. Use the Graduated Approach Guidance to make your case</a:t>
            </a:r>
          </a:p>
        </p:txBody>
      </p:sp>
      <p:pic>
        <p:nvPicPr>
          <p:cNvPr id="4" name="Picture 3"/>
          <p:cNvPicPr>
            <a:picLocks noChangeAspect="1"/>
          </p:cNvPicPr>
          <p:nvPr/>
        </p:nvPicPr>
        <p:blipFill>
          <a:blip r:embed="rId3"/>
          <a:stretch>
            <a:fillRect/>
          </a:stretch>
        </p:blipFill>
        <p:spPr>
          <a:xfrm flipH="1">
            <a:off x="3986212" y="5372680"/>
            <a:ext cx="519332" cy="957907"/>
          </a:xfrm>
          <a:prstGeom prst="rect">
            <a:avLst/>
          </a:prstGeom>
        </p:spPr>
      </p:pic>
    </p:spTree>
    <p:extLst>
      <p:ext uri="{BB962C8B-B14F-4D97-AF65-F5344CB8AC3E}">
        <p14:creationId xmlns:p14="http://schemas.microsoft.com/office/powerpoint/2010/main" val="2349247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57" y="792053"/>
            <a:ext cx="7344648" cy="1389123"/>
          </a:xfrm>
        </p:spPr>
        <p:txBody>
          <a:bodyPr/>
          <a:lstStyle/>
          <a:p>
            <a:r>
              <a:rPr lang="en-GB" dirty="0">
                <a:latin typeface="Comic Sans MS" panose="030F0702030302020204" pitchFamily="66" charset="0"/>
              </a:rPr>
              <a:t>Any questions?</a:t>
            </a: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54909"/>
            <a:ext cx="8640763" cy="4320381"/>
          </a:xfrm>
          <a:prstGeom prst="rect">
            <a:avLst/>
          </a:prstGeom>
        </p:spPr>
      </p:pic>
    </p:spTree>
    <p:extLst>
      <p:ext uri="{BB962C8B-B14F-4D97-AF65-F5344CB8AC3E}">
        <p14:creationId xmlns:p14="http://schemas.microsoft.com/office/powerpoint/2010/main" val="126871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932" y="727870"/>
            <a:ext cx="7689092" cy="1769172"/>
          </a:xfrm>
        </p:spPr>
        <p:txBody>
          <a:bodyPr>
            <a:noAutofit/>
          </a:bodyPr>
          <a:lstStyle/>
          <a:p>
            <a:r>
              <a:rPr lang="en-GB" sz="3024" dirty="0">
                <a:solidFill>
                  <a:srgbClr val="7030A0"/>
                </a:solidFill>
                <a:latin typeface="Comic Sans MS" panose="030F0702030302020204" pitchFamily="66" charset="0"/>
              </a:rPr>
              <a:t>The ‘Aspects of Engagement’ will replace the summative assessment of P Levels 1 – 4 at the end of key Stages 1 and 2 for children who are not engaged in a subject specific curriculum</a:t>
            </a:r>
            <a:br>
              <a:rPr lang="en-GB" sz="3024" dirty="0">
                <a:solidFill>
                  <a:srgbClr val="7030A0"/>
                </a:solidFill>
                <a:latin typeface="Comic Sans MS" panose="030F0702030302020204" pitchFamily="66" charset="0"/>
              </a:rPr>
            </a:br>
            <a:endParaRPr lang="en-GB" sz="3024" dirty="0">
              <a:solidFill>
                <a:srgbClr val="7030A0"/>
              </a:solidFill>
              <a:latin typeface="Comic Sans MS" panose="030F0702030302020204" pitchFamily="66" charset="0"/>
            </a:endParaRPr>
          </a:p>
        </p:txBody>
      </p:sp>
      <p:sp>
        <p:nvSpPr>
          <p:cNvPr id="3" name="Subtitle 2"/>
          <p:cNvSpPr>
            <a:spLocks noGrp="1"/>
          </p:cNvSpPr>
          <p:nvPr>
            <p:ph type="subTitle" idx="1"/>
          </p:nvPr>
        </p:nvSpPr>
        <p:spPr>
          <a:xfrm>
            <a:off x="178205" y="3071220"/>
            <a:ext cx="8192644" cy="2102946"/>
          </a:xfrm>
        </p:spPr>
        <p:txBody>
          <a:bodyPr/>
          <a:lstStyle/>
          <a:p>
            <a:pPr marL="432054" indent="-432054" algn="l">
              <a:buFont typeface="Arial" panose="020B0604020202020204" pitchFamily="34" charset="0"/>
              <a:buChar char="•"/>
            </a:pPr>
            <a:r>
              <a:rPr lang="en-GB" dirty="0">
                <a:solidFill>
                  <a:schemeClr val="tx1"/>
                </a:solidFill>
                <a:latin typeface="Comic Sans MS" panose="030F0702030302020204" pitchFamily="66" charset="0"/>
              </a:rPr>
              <a:t>Likely to be introduced in 2021</a:t>
            </a:r>
          </a:p>
          <a:p>
            <a:pPr marL="432054" indent="-432054" algn="l">
              <a:buFont typeface="Arial" panose="020B0604020202020204" pitchFamily="34" charset="0"/>
              <a:buChar char="•"/>
            </a:pPr>
            <a:r>
              <a:rPr lang="en-GB" dirty="0">
                <a:solidFill>
                  <a:schemeClr val="tx1"/>
                </a:solidFill>
                <a:latin typeface="Comic Sans MS" panose="030F0702030302020204" pitchFamily="66" charset="0"/>
              </a:rPr>
              <a:t>P Levels 1 – 4 will be used until then</a:t>
            </a:r>
          </a:p>
          <a:p>
            <a:pPr marL="432054" indent="-432054" algn="l">
              <a:buFont typeface="Arial" panose="020B0604020202020204" pitchFamily="34" charset="0"/>
              <a:buChar char="•"/>
            </a:pPr>
            <a:r>
              <a:rPr lang="en-GB" dirty="0">
                <a:solidFill>
                  <a:schemeClr val="tx1"/>
                </a:solidFill>
                <a:latin typeface="Comic Sans MS" panose="030F0702030302020204" pitchFamily="66" charset="0"/>
              </a:rPr>
              <a:t>Free training available through Castle Hill School</a:t>
            </a:r>
          </a:p>
        </p:txBody>
      </p:sp>
    </p:spTree>
    <p:extLst>
      <p:ext uri="{BB962C8B-B14F-4D97-AF65-F5344CB8AC3E}">
        <p14:creationId xmlns:p14="http://schemas.microsoft.com/office/powerpoint/2010/main" val="3608875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735806"/>
            <a:ext cx="7422356" cy="1446550"/>
          </a:xfrm>
          <a:prstGeom prst="rect">
            <a:avLst/>
          </a:prstGeom>
          <a:noFill/>
        </p:spPr>
        <p:txBody>
          <a:bodyPr wrap="square" rtlCol="0">
            <a:spAutoFit/>
          </a:bodyPr>
          <a:lstStyle/>
          <a:p>
            <a:pPr algn="ctr"/>
            <a:r>
              <a:rPr lang="en-GB" sz="4400" dirty="0">
                <a:latin typeface="Comic Sans MS" panose="030F0702030302020204" pitchFamily="66" charset="0"/>
              </a:rPr>
              <a:t>See you on March 3</a:t>
            </a:r>
            <a:r>
              <a:rPr lang="en-GB" sz="4400" baseline="30000" dirty="0">
                <a:latin typeface="Comic Sans MS" panose="030F0702030302020204" pitchFamily="66" charset="0"/>
              </a:rPr>
              <a:t>rd</a:t>
            </a:r>
            <a:r>
              <a:rPr lang="en-GB" sz="4400" dirty="0">
                <a:latin typeface="Comic Sans MS" panose="030F0702030302020204" pitchFamily="66" charset="0"/>
              </a:rPr>
              <a:t> 2020 for our final session</a:t>
            </a:r>
          </a:p>
        </p:txBody>
      </p:sp>
      <p:pic>
        <p:nvPicPr>
          <p:cNvPr id="3" name="Picture 2"/>
          <p:cNvPicPr>
            <a:picLocks noChangeAspect="1"/>
          </p:cNvPicPr>
          <p:nvPr/>
        </p:nvPicPr>
        <p:blipFill>
          <a:blip r:embed="rId2"/>
          <a:stretch>
            <a:fillRect/>
          </a:stretch>
        </p:blipFill>
        <p:spPr>
          <a:xfrm>
            <a:off x="2993231" y="2314575"/>
            <a:ext cx="2899838" cy="3073948"/>
          </a:xfrm>
          <a:prstGeom prst="rect">
            <a:avLst/>
          </a:prstGeom>
        </p:spPr>
      </p:pic>
    </p:spTree>
    <p:extLst>
      <p:ext uri="{BB962C8B-B14F-4D97-AF65-F5344CB8AC3E}">
        <p14:creationId xmlns:p14="http://schemas.microsoft.com/office/powerpoint/2010/main" val="34973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4179" y="330505"/>
            <a:ext cx="6153543" cy="612054"/>
          </a:xfrm>
          <a:prstGeom prst="rect">
            <a:avLst/>
          </a:prstGeom>
        </p:spPr>
        <p:txBody>
          <a:bodyPr/>
          <a:lstStyle>
            <a:lvl1pPr marL="319088" indent="-319088" algn="r" defTabSz="912813" rtl="0" eaLnBrk="0" fontAlgn="base" hangingPunct="0">
              <a:spcBef>
                <a:spcPct val="0"/>
              </a:spcBef>
              <a:spcAft>
                <a:spcPct val="0"/>
              </a:spcAft>
              <a:buClr>
                <a:srgbClr val="78697B"/>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2pPr>
            <a:lvl3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3pPr>
            <a:lvl4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4pPr>
            <a:lvl5pPr marL="319088" indent="-319088" algn="r" defTabSz="912813"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defRPr/>
            </a:pPr>
            <a:r>
              <a:rPr lang="en-GB" sz="3402" dirty="0">
                <a:solidFill>
                  <a:schemeClr val="tx1"/>
                </a:solidFill>
                <a:effectLst/>
                <a:latin typeface="Comic Sans MS" panose="030F0702030302020204" pitchFamily="66" charset="0"/>
                <a:ea typeface="+mn-ea"/>
                <a:cs typeface="+mn-cs"/>
              </a:rPr>
              <a:t>Example of SEN support Register</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58" y="1498515"/>
            <a:ext cx="7243354" cy="465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85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1C15-B31B-4A1A-8F32-87CEB4B2A5B9}"/>
              </a:ext>
            </a:extLst>
          </p:cNvPr>
          <p:cNvSpPr>
            <a:spLocks noGrp="1"/>
          </p:cNvSpPr>
          <p:nvPr>
            <p:ph type="ctrTitle"/>
          </p:nvPr>
        </p:nvSpPr>
        <p:spPr>
          <a:xfrm>
            <a:off x="648057" y="622308"/>
            <a:ext cx="7344649" cy="1656855"/>
          </a:xfrm>
        </p:spPr>
        <p:txBody>
          <a:bodyPr/>
          <a:lstStyle/>
          <a:p>
            <a:r>
              <a:rPr lang="en-GB" sz="3200" dirty="0">
                <a:latin typeface="Comic Sans MS" panose="030F0702030302020204" pitchFamily="66" charset="0"/>
              </a:rPr>
              <a:t>Secondary schools will have also have a range of data available from different subject areas</a:t>
            </a:r>
          </a:p>
        </p:txBody>
      </p:sp>
      <p:sp>
        <p:nvSpPr>
          <p:cNvPr id="3" name="Subtitle 2">
            <a:extLst>
              <a:ext uri="{FF2B5EF4-FFF2-40B4-BE49-F238E27FC236}">
                <a16:creationId xmlns:a16="http://schemas.microsoft.com/office/drawing/2014/main" id="{8F277473-35F5-4D4D-A76D-B40DB07EBA85}"/>
              </a:ext>
            </a:extLst>
          </p:cNvPr>
          <p:cNvSpPr>
            <a:spLocks noGrp="1"/>
          </p:cNvSpPr>
          <p:nvPr>
            <p:ph type="subTitle" idx="1"/>
          </p:nvPr>
        </p:nvSpPr>
        <p:spPr>
          <a:xfrm>
            <a:off x="520390" y="2445834"/>
            <a:ext cx="7530790" cy="2056492"/>
          </a:xfrm>
        </p:spPr>
        <p:txBody>
          <a:bodyPr/>
          <a:lstStyle/>
          <a:p>
            <a:r>
              <a:rPr lang="en-GB" dirty="0">
                <a:solidFill>
                  <a:schemeClr val="tx1"/>
                </a:solidFill>
                <a:latin typeface="Comic Sans MS" panose="030F0702030302020204" pitchFamily="66" charset="0"/>
              </a:rPr>
              <a:t>If you can’t already do so, see if your IT support team can create a data set just for pupils in different year groups on your SEN Register: this will help you track progress and identify where support may be needed</a:t>
            </a:r>
          </a:p>
        </p:txBody>
      </p:sp>
    </p:spTree>
    <p:extLst>
      <p:ext uri="{BB962C8B-B14F-4D97-AF65-F5344CB8AC3E}">
        <p14:creationId xmlns:p14="http://schemas.microsoft.com/office/powerpoint/2010/main" val="232519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034" y="329125"/>
            <a:ext cx="7344648" cy="1389123"/>
          </a:xfrm>
        </p:spPr>
        <p:txBody>
          <a:bodyPr/>
          <a:lstStyle/>
          <a:p>
            <a:r>
              <a:rPr lang="en-GB" dirty="0">
                <a:latin typeface="Comic Sans MS" panose="030F0702030302020204" pitchFamily="66" charset="0"/>
              </a:rPr>
              <a:t>Examples of standardised tests</a:t>
            </a:r>
          </a:p>
        </p:txBody>
      </p:sp>
      <p:pic>
        <p:nvPicPr>
          <p:cNvPr id="4" name="Picture 3"/>
          <p:cNvPicPr>
            <a:picLocks noChangeAspect="1"/>
          </p:cNvPicPr>
          <p:nvPr/>
        </p:nvPicPr>
        <p:blipFill>
          <a:blip r:embed="rId2"/>
          <a:stretch>
            <a:fillRect/>
          </a:stretch>
        </p:blipFill>
        <p:spPr>
          <a:xfrm>
            <a:off x="3317925" y="1858938"/>
            <a:ext cx="1803315" cy="1377077"/>
          </a:xfrm>
          <a:prstGeom prst="rect">
            <a:avLst/>
          </a:prstGeom>
        </p:spPr>
      </p:pic>
      <p:sp>
        <p:nvSpPr>
          <p:cNvPr id="6" name="TextBox 5"/>
          <p:cNvSpPr txBox="1"/>
          <p:nvPr/>
        </p:nvSpPr>
        <p:spPr>
          <a:xfrm>
            <a:off x="332774" y="3493564"/>
            <a:ext cx="8097362" cy="1488356"/>
          </a:xfrm>
          <a:prstGeom prst="rect">
            <a:avLst/>
          </a:prstGeom>
          <a:noFill/>
        </p:spPr>
        <p:txBody>
          <a:bodyPr wrap="square" rtlCol="0">
            <a:spAutoFit/>
          </a:bodyPr>
          <a:lstStyle/>
          <a:p>
            <a:r>
              <a:rPr lang="en-GB" sz="2268" dirty="0">
                <a:latin typeface="Comic Sans MS" panose="030F0702030302020204" pitchFamily="66" charset="0"/>
              </a:rPr>
              <a:t>Be clear about what information you want and when/how often you need it</a:t>
            </a:r>
          </a:p>
          <a:p>
            <a:r>
              <a:rPr lang="en-GB" sz="2268" dirty="0">
                <a:latin typeface="Comic Sans MS" panose="030F0702030302020204" pitchFamily="66" charset="0"/>
              </a:rPr>
              <a:t>TAs can carry out most of the tests with a little training/support</a:t>
            </a:r>
          </a:p>
        </p:txBody>
      </p:sp>
    </p:spTree>
    <p:extLst>
      <p:ext uri="{BB962C8B-B14F-4D97-AF65-F5344CB8AC3E}">
        <p14:creationId xmlns:p14="http://schemas.microsoft.com/office/powerpoint/2010/main" val="1311201180"/>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low">
  <a:themeElements>
    <a:clrScheme name="Custom 1">
      <a:dk1>
        <a:sysClr val="windowText" lastClr="000000"/>
      </a:dk1>
      <a:lt1>
        <a:sysClr val="window" lastClr="FFFFFF"/>
      </a:lt1>
      <a:dk2>
        <a:srgbClr val="0F6FC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We're Kirklees Powerpoint template_INTERNAL</Template>
  <TotalTime>2099</TotalTime>
  <Words>2772</Words>
  <Application>Microsoft Office PowerPoint</Application>
  <PresentationFormat>Custom</PresentationFormat>
  <Paragraphs>447</Paragraphs>
  <Slides>60</Slides>
  <Notes>14</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60</vt:i4>
      </vt:variant>
    </vt:vector>
  </HeadingPairs>
  <TitlesOfParts>
    <vt:vector size="79" baseType="lpstr">
      <vt:lpstr>Aparajita</vt:lpstr>
      <vt:lpstr>Arial</vt:lpstr>
      <vt:lpstr>Berlin Sans FB</vt:lpstr>
      <vt:lpstr>Calibri</vt:lpstr>
      <vt:lpstr>Comic Sans MS</vt:lpstr>
      <vt:lpstr>Constantia</vt:lpstr>
      <vt:lpstr>Franklin Gothic Book</vt:lpstr>
      <vt:lpstr>Georgia</vt:lpstr>
      <vt:lpstr>Perpetua</vt:lpstr>
      <vt:lpstr>Wingdings</vt:lpstr>
      <vt:lpstr>Wingdings 2</vt:lpstr>
      <vt:lpstr>1_Office Theme</vt:lpstr>
      <vt:lpstr>2_Office Theme</vt:lpstr>
      <vt:lpstr>3_Office Theme</vt:lpstr>
      <vt:lpstr>4_Office Theme</vt:lpstr>
      <vt:lpstr>5_Office Theme</vt:lpstr>
      <vt:lpstr>Office Theme</vt:lpstr>
      <vt:lpstr>Flow</vt:lpstr>
      <vt:lpstr>Equity</vt:lpstr>
      <vt:lpstr>PowerPoint Presentation</vt:lpstr>
      <vt:lpstr>PowerPoint Presentation</vt:lpstr>
      <vt:lpstr>PowerPoint Presentation</vt:lpstr>
      <vt:lpstr>PowerPoint Presentation</vt:lpstr>
      <vt:lpstr>Pre-Key Stage Standards</vt:lpstr>
      <vt:lpstr>The ‘Aspects of Engagement’ will replace the summative assessment of P Levels 1 – 4 at the end of key Stages 1 and 2 for children who are not engaged in a subject specific curriculum </vt:lpstr>
      <vt:lpstr>PowerPoint Presentation</vt:lpstr>
      <vt:lpstr>Secondary schools will have also have a range of data available from different subject areas</vt:lpstr>
      <vt:lpstr>Examples of standardised tests</vt:lpstr>
      <vt:lpstr>Reading and Spelling</vt:lpstr>
      <vt:lpstr>Maths Basic Number Screening – ages 5-7 Basic Number  Diagnostic – ages 7-11 Sandwell Early Numeracy Test  </vt:lpstr>
      <vt:lpstr>SEMH</vt:lpstr>
      <vt:lpstr>Interventions</vt:lpstr>
      <vt:lpstr>PowerPoint Presentation</vt:lpstr>
      <vt:lpstr>PowerPoint Presentation</vt:lpstr>
      <vt:lpstr>Health Support for Schools</vt:lpstr>
      <vt:lpstr>CHILDREN’S THERAPY SERVICES</vt:lpstr>
      <vt:lpstr>PowerPoint Presentation</vt:lpstr>
      <vt:lpstr>How to refer</vt:lpstr>
      <vt:lpstr>CONSULTATIVE MODEL</vt:lpstr>
      <vt:lpstr>INCLUSION CRITERIA</vt:lpstr>
      <vt:lpstr>EXCLUSION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for Adulthood Outcomes Tool: from birth onwards</vt:lpstr>
      <vt:lpstr>PowerPoint Presentation</vt:lpstr>
      <vt:lpstr>Have a break!</vt:lpstr>
      <vt:lpstr>Kirklees Outreach Support and Specialist Provisions</vt:lpstr>
      <vt:lpstr>Specialist Provision Sensory, Physical Impairment and Complex Communication and Interaction</vt:lpstr>
      <vt:lpstr>Who are we?</vt:lpstr>
      <vt:lpstr>Specialist Provisions - Outreach Roles</vt:lpstr>
      <vt:lpstr>What are our aims?</vt:lpstr>
      <vt:lpstr>As an outreach service we:</vt:lpstr>
      <vt:lpstr>The outreach teams consist of staff with specialist knowledge and experience of:</vt:lpstr>
      <vt:lpstr>How can you access our service?</vt:lpstr>
      <vt:lpstr>PowerPoint Presentation</vt:lpstr>
      <vt:lpstr>PowerPoint Presentation</vt:lpstr>
      <vt:lpstr>        Impact on Teaching and Learning</vt:lpstr>
      <vt:lpstr>Removing Barriers to Learning</vt:lpstr>
      <vt:lpstr>Impact</vt:lpstr>
      <vt:lpstr>Home Life</vt:lpstr>
      <vt:lpstr>Strategies</vt:lpstr>
      <vt:lpstr>Strategies</vt:lpstr>
      <vt:lpstr>   </vt:lpstr>
      <vt:lpstr>A happy child is a child who feels...</vt:lpstr>
      <vt:lpstr>Sharon Jagger: Early Years SEN Support</vt:lpstr>
      <vt:lpstr>Transition from school to school/college</vt:lpstr>
      <vt:lpstr>PowerPoint Presentation</vt:lpstr>
      <vt:lpstr>The Kirklees Transition Protocol sets out our expectations of how children, young people and their families will be supported through a range of transitions</vt:lpstr>
      <vt:lpstr>On your tables…….</vt:lpstr>
      <vt:lpstr>Homework! </vt:lpstr>
      <vt:lpstr>Any questions?</vt:lpstr>
      <vt:lpstr>PowerPoint Presentation</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Grant</dc:creator>
  <cp:lastModifiedBy>Sarah Grant</cp:lastModifiedBy>
  <cp:revision>33</cp:revision>
  <cp:lastPrinted>2019-12-17T12:28:54Z</cp:lastPrinted>
  <dcterms:created xsi:type="dcterms:W3CDTF">2019-10-30T09:07:00Z</dcterms:created>
  <dcterms:modified xsi:type="dcterms:W3CDTF">2020-02-25T14:46:51Z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iteId">
    <vt:lpwstr>61d0734f-7fce-4063-b638-09ac5ad5a43f</vt:lpwstr>
  </property>
  <property fmtid="{D5CDD505-2E9C-101B-9397-08002B2CF9AE}" pid="4" name="MSIP_Label_22127eb8-1c2a-4c17-86cc-a5ba0926d1f9_Owner">
    <vt:lpwstr>Sarah.Grant@kirklees.gov.uk</vt:lpwstr>
  </property>
  <property fmtid="{D5CDD505-2E9C-101B-9397-08002B2CF9AE}" pid="5" name="MSIP_Label_22127eb8-1c2a-4c17-86cc-a5ba0926d1f9_SetDate">
    <vt:lpwstr>2019-10-30T09:08:47.3464634Z</vt:lpwstr>
  </property>
  <property fmtid="{D5CDD505-2E9C-101B-9397-08002B2CF9AE}" pid="6" name="MSIP_Label_22127eb8-1c2a-4c17-86cc-a5ba0926d1f9_Name">
    <vt:lpwstr>Official</vt:lpwstr>
  </property>
  <property fmtid="{D5CDD505-2E9C-101B-9397-08002B2CF9AE}" pid="7" name="MSIP_Label_22127eb8-1c2a-4c17-86cc-a5ba0926d1f9_Application">
    <vt:lpwstr>Microsoft Azure Information Protection</vt:lpwstr>
  </property>
  <property fmtid="{D5CDD505-2E9C-101B-9397-08002B2CF9AE}" pid="8" name="MSIP_Label_22127eb8-1c2a-4c17-86cc-a5ba0926d1f9_Extended_MSFT_Method">
    <vt:lpwstr>Automatic</vt:lpwstr>
  </property>
  <property fmtid="{D5CDD505-2E9C-101B-9397-08002B2CF9AE}" pid="9" name="Sensitivity">
    <vt:lpwstr>Official</vt:lpwstr>
  </property>
</Properties>
</file>