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 id="2147483710" r:id="rId2"/>
    <p:sldMasterId id="2147483686" r:id="rId3"/>
    <p:sldMasterId id="2147483720" r:id="rId4"/>
    <p:sldMasterId id="2147483732" r:id="rId5"/>
    <p:sldMasterId id="2147483734" r:id="rId6"/>
    <p:sldMasterId id="2147483672" r:id="rId7"/>
    <p:sldMasterId id="2147483660" r:id="rId8"/>
    <p:sldMasterId id="2147483648" r:id="rId9"/>
  </p:sldMasterIdLst>
  <p:notesMasterIdLst>
    <p:notesMasterId r:id="rId71"/>
  </p:notesMasterIdLst>
  <p:sldIdLst>
    <p:sldId id="263" r:id="rId10"/>
    <p:sldId id="264" r:id="rId11"/>
    <p:sldId id="265"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02" r:id="rId64"/>
    <p:sldId id="303" r:id="rId65"/>
    <p:sldId id="304" r:id="rId66"/>
    <p:sldId id="305" r:id="rId67"/>
    <p:sldId id="306" r:id="rId68"/>
    <p:sldId id="307" r:id="rId69"/>
    <p:sldId id="257"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5" autoAdjust="0"/>
    <p:restoredTop sz="96327"/>
  </p:normalViewPr>
  <p:slideViewPr>
    <p:cSldViewPr snapToGrid="0" snapToObjects="1">
      <p:cViewPr varScale="1">
        <p:scale>
          <a:sx n="123" d="100"/>
          <a:sy n="123" d="100"/>
        </p:scale>
        <p:origin x="11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CFFC9-FA3F-40DE-8038-F38936EBFC9C}" type="datetimeFigureOut">
              <a:rPr lang="en-GB" smtClean="0"/>
              <a:t>29/10/2024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3F469-45B5-4A33-85AE-CE784D47C230}" type="slidenum">
              <a:rPr lang="en-GB" smtClean="0"/>
              <a:t>‹#›</a:t>
            </a:fld>
            <a:endParaRPr lang="en-GB"/>
          </a:p>
        </p:txBody>
      </p:sp>
    </p:spTree>
    <p:extLst>
      <p:ext uri="{BB962C8B-B14F-4D97-AF65-F5344CB8AC3E}">
        <p14:creationId xmlns:p14="http://schemas.microsoft.com/office/powerpoint/2010/main" val="2075948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to book on by end of week</a:t>
            </a:r>
          </a:p>
        </p:txBody>
      </p:sp>
      <p:sp>
        <p:nvSpPr>
          <p:cNvPr id="4" name="Slide Number Placeholder 3"/>
          <p:cNvSpPr>
            <a:spLocks noGrp="1"/>
          </p:cNvSpPr>
          <p:nvPr>
            <p:ph type="sldNum" sz="quarter" idx="5"/>
          </p:nvPr>
        </p:nvSpPr>
        <p:spPr/>
        <p:txBody>
          <a:bodyPr/>
          <a:lstStyle/>
          <a:p>
            <a:fld id="{B2A3F469-45B5-4A33-85AE-CE784D47C230}" type="slidenum">
              <a:rPr lang="en-GB" smtClean="0"/>
              <a:t>5</a:t>
            </a:fld>
            <a:endParaRPr lang="en-GB"/>
          </a:p>
        </p:txBody>
      </p:sp>
    </p:spTree>
    <p:extLst>
      <p:ext uri="{BB962C8B-B14F-4D97-AF65-F5344CB8AC3E}">
        <p14:creationId xmlns:p14="http://schemas.microsoft.com/office/powerpoint/2010/main" val="3742373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 Van Dyke – Summer term input – technology issues. Could not be here today so EYSEND here to give update on the current training offer from DP </a:t>
            </a:r>
          </a:p>
        </p:txBody>
      </p:sp>
      <p:sp>
        <p:nvSpPr>
          <p:cNvPr id="4" name="Slide Number Placeholder 3"/>
          <p:cNvSpPr>
            <a:spLocks noGrp="1"/>
          </p:cNvSpPr>
          <p:nvPr>
            <p:ph type="sldNum" sz="quarter" idx="5"/>
          </p:nvPr>
        </p:nvSpPr>
        <p:spPr/>
        <p:txBody>
          <a:bodyPr/>
          <a:lstStyle/>
          <a:p>
            <a:fld id="{8EB9851C-E0B2-8A46-91F1-D0EDD426AFEB}" type="slidenum">
              <a:rPr lang="en-US" smtClean="0"/>
              <a:t>43</a:t>
            </a:fld>
            <a:endParaRPr lang="en-US"/>
          </a:p>
        </p:txBody>
      </p:sp>
    </p:spTree>
    <p:extLst>
      <p:ext uri="{BB962C8B-B14F-4D97-AF65-F5344CB8AC3E}">
        <p14:creationId xmlns:p14="http://schemas.microsoft.com/office/powerpoint/2010/main" val="4268282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are Dingley’s Promise – overview of the Charity  - leading on developing inclusion within Early Years settings </a:t>
            </a:r>
          </a:p>
        </p:txBody>
      </p:sp>
      <p:sp>
        <p:nvSpPr>
          <p:cNvPr id="4" name="Slide Number Placeholder 3"/>
          <p:cNvSpPr>
            <a:spLocks noGrp="1"/>
          </p:cNvSpPr>
          <p:nvPr>
            <p:ph type="sldNum" sz="quarter" idx="5"/>
          </p:nvPr>
        </p:nvSpPr>
        <p:spPr/>
        <p:txBody>
          <a:bodyPr/>
          <a:lstStyle/>
          <a:p>
            <a:fld id="{8EB9851C-E0B2-8A46-91F1-D0EDD426AFEB}" type="slidenum">
              <a:rPr lang="en-US" smtClean="0"/>
              <a:t>44</a:t>
            </a:fld>
            <a:endParaRPr lang="en-US"/>
          </a:p>
        </p:txBody>
      </p:sp>
    </p:spTree>
    <p:extLst>
      <p:ext uri="{BB962C8B-B14F-4D97-AF65-F5344CB8AC3E}">
        <p14:creationId xmlns:p14="http://schemas.microsoft.com/office/powerpoint/2010/main" val="170880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the comic relief bid – children with SEND and families facing barriers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893A2-0226-4641-8961-7FAC2C68E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180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32BE6-AA0B-454A-BA38-292FD0B68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280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years left of the project – keen to ensure Schools can access this FREE, high quality training offer whilst the opportunity exists</a:t>
            </a:r>
          </a:p>
        </p:txBody>
      </p:sp>
      <p:sp>
        <p:nvSpPr>
          <p:cNvPr id="4" name="Slide Number Placeholder 3"/>
          <p:cNvSpPr>
            <a:spLocks noGrp="1"/>
          </p:cNvSpPr>
          <p:nvPr>
            <p:ph type="sldNum" sz="quarter" idx="5"/>
          </p:nvPr>
        </p:nvSpPr>
        <p:spPr/>
        <p:txBody>
          <a:bodyPr/>
          <a:lstStyle/>
          <a:p>
            <a:fld id="{8EB9851C-E0B2-8A46-91F1-D0EDD426AFEB}" type="slidenum">
              <a:rPr lang="en-US" smtClean="0"/>
              <a:t>47</a:t>
            </a:fld>
            <a:endParaRPr lang="en-US"/>
          </a:p>
        </p:txBody>
      </p:sp>
    </p:spTree>
    <p:extLst>
      <p:ext uri="{BB962C8B-B14F-4D97-AF65-F5344CB8AC3E}">
        <p14:creationId xmlns:p14="http://schemas.microsoft.com/office/powerpoint/2010/main" val="3027606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workbook to share if people wish to come and access </a:t>
            </a:r>
          </a:p>
          <a:p>
            <a:r>
              <a:rPr lang="en-GB" dirty="0"/>
              <a:t>High quality videos and resources which staff can return too as needed</a:t>
            </a:r>
          </a:p>
        </p:txBody>
      </p:sp>
      <p:sp>
        <p:nvSpPr>
          <p:cNvPr id="4" name="Slide Number Placeholder 3"/>
          <p:cNvSpPr>
            <a:spLocks noGrp="1"/>
          </p:cNvSpPr>
          <p:nvPr>
            <p:ph type="sldNum" sz="quarter" idx="5"/>
          </p:nvPr>
        </p:nvSpPr>
        <p:spPr/>
        <p:txBody>
          <a:bodyPr/>
          <a:lstStyle/>
          <a:p>
            <a:fld id="{8EB9851C-E0B2-8A46-91F1-D0EDD426AFEB}" type="slidenum">
              <a:rPr lang="en-US" smtClean="0"/>
              <a:t>48</a:t>
            </a:fld>
            <a:endParaRPr lang="en-US"/>
          </a:p>
        </p:txBody>
      </p:sp>
    </p:spTree>
    <p:extLst>
      <p:ext uri="{BB962C8B-B14F-4D97-AF65-F5344CB8AC3E}">
        <p14:creationId xmlns:p14="http://schemas.microsoft.com/office/powerpoint/2010/main" val="227089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Success to date.  </a:t>
            </a:r>
          </a:p>
        </p:txBody>
      </p:sp>
      <p:sp>
        <p:nvSpPr>
          <p:cNvPr id="4" name="Slide Number Placeholder 3"/>
          <p:cNvSpPr>
            <a:spLocks noGrp="1"/>
          </p:cNvSpPr>
          <p:nvPr>
            <p:ph type="sldNum" sz="quarter" idx="5"/>
          </p:nvPr>
        </p:nvSpPr>
        <p:spPr/>
        <p:txBody>
          <a:bodyPr/>
          <a:lstStyle/>
          <a:p>
            <a:fld id="{8EB9851C-E0B2-8A46-91F1-D0EDD426AFEB}" type="slidenum">
              <a:rPr lang="en-US" smtClean="0"/>
              <a:t>52</a:t>
            </a:fld>
            <a:endParaRPr lang="en-US"/>
          </a:p>
        </p:txBody>
      </p:sp>
    </p:spTree>
    <p:extLst>
      <p:ext uri="{BB962C8B-B14F-4D97-AF65-F5344CB8AC3E}">
        <p14:creationId xmlns:p14="http://schemas.microsoft.com/office/powerpoint/2010/main" val="1792732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225E178C-3F0B-4B86-9792-F2AA2216A1C7}" type="slidenum">
              <a:rPr lang="en-GB" smtClean="0"/>
              <a:t>59</a:t>
            </a:fld>
            <a:endParaRPr lang="en-GB"/>
          </a:p>
        </p:txBody>
      </p:sp>
    </p:spTree>
    <p:extLst>
      <p:ext uri="{BB962C8B-B14F-4D97-AF65-F5344CB8AC3E}">
        <p14:creationId xmlns:p14="http://schemas.microsoft.com/office/powerpoint/2010/main" val="2005105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B9851C-E0B2-8A46-91F1-D0EDD426AFEB}" type="slidenum">
              <a:rPr lang="en-US" smtClean="0"/>
              <a:t>60</a:t>
            </a:fld>
            <a:endParaRPr lang="en-US"/>
          </a:p>
        </p:txBody>
      </p:sp>
    </p:spTree>
    <p:extLst>
      <p:ext uri="{BB962C8B-B14F-4D97-AF65-F5344CB8AC3E}">
        <p14:creationId xmlns:p14="http://schemas.microsoft.com/office/powerpoint/2010/main" val="389376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601B84-8DC9-45B3-94D5-B27F1F71EC89}" type="slidenum">
              <a:rPr lang="en-GB" smtClean="0"/>
              <a:t>35</a:t>
            </a:fld>
            <a:endParaRPr lang="en-GB"/>
          </a:p>
        </p:txBody>
      </p:sp>
    </p:spTree>
    <p:extLst>
      <p:ext uri="{BB962C8B-B14F-4D97-AF65-F5344CB8AC3E}">
        <p14:creationId xmlns:p14="http://schemas.microsoft.com/office/powerpoint/2010/main" val="1172207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601B84-8DC9-45B3-94D5-B27F1F71EC89}" type="slidenum">
              <a:rPr lang="en-GB" smtClean="0"/>
              <a:t>36</a:t>
            </a:fld>
            <a:endParaRPr lang="en-GB"/>
          </a:p>
        </p:txBody>
      </p:sp>
    </p:spTree>
    <p:extLst>
      <p:ext uri="{BB962C8B-B14F-4D97-AF65-F5344CB8AC3E}">
        <p14:creationId xmlns:p14="http://schemas.microsoft.com/office/powerpoint/2010/main" val="160441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601B84-8DC9-45B3-94D5-B27F1F71EC89}" type="slidenum">
              <a:rPr lang="en-GB" smtClean="0"/>
              <a:t>37</a:t>
            </a:fld>
            <a:endParaRPr lang="en-GB"/>
          </a:p>
        </p:txBody>
      </p:sp>
    </p:spTree>
    <p:extLst>
      <p:ext uri="{BB962C8B-B14F-4D97-AF65-F5344CB8AC3E}">
        <p14:creationId xmlns:p14="http://schemas.microsoft.com/office/powerpoint/2010/main" val="3896786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601B84-8DC9-45B3-94D5-B27F1F71EC89}" type="slidenum">
              <a:rPr lang="en-GB" smtClean="0"/>
              <a:t>38</a:t>
            </a:fld>
            <a:endParaRPr lang="en-GB"/>
          </a:p>
        </p:txBody>
      </p:sp>
    </p:spTree>
    <p:extLst>
      <p:ext uri="{BB962C8B-B14F-4D97-AF65-F5344CB8AC3E}">
        <p14:creationId xmlns:p14="http://schemas.microsoft.com/office/powerpoint/2010/main" val="3028497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601B84-8DC9-45B3-94D5-B27F1F71EC89}" type="slidenum">
              <a:rPr lang="en-GB" smtClean="0"/>
              <a:t>39</a:t>
            </a:fld>
            <a:endParaRPr lang="en-GB"/>
          </a:p>
        </p:txBody>
      </p:sp>
    </p:spTree>
    <p:extLst>
      <p:ext uri="{BB962C8B-B14F-4D97-AF65-F5344CB8AC3E}">
        <p14:creationId xmlns:p14="http://schemas.microsoft.com/office/powerpoint/2010/main" val="3896786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601B84-8DC9-45B3-94D5-B27F1F71EC89}" type="slidenum">
              <a:rPr lang="en-GB" smtClean="0"/>
              <a:t>40</a:t>
            </a:fld>
            <a:endParaRPr lang="en-GB"/>
          </a:p>
        </p:txBody>
      </p:sp>
    </p:spTree>
    <p:extLst>
      <p:ext uri="{BB962C8B-B14F-4D97-AF65-F5344CB8AC3E}">
        <p14:creationId xmlns:p14="http://schemas.microsoft.com/office/powerpoint/2010/main" val="3061027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601B84-8DC9-45B3-94D5-B27F1F71EC89}" type="slidenum">
              <a:rPr lang="en-GB" smtClean="0"/>
              <a:t>41</a:t>
            </a:fld>
            <a:endParaRPr lang="en-GB"/>
          </a:p>
        </p:txBody>
      </p:sp>
    </p:spTree>
    <p:extLst>
      <p:ext uri="{BB962C8B-B14F-4D97-AF65-F5344CB8AC3E}">
        <p14:creationId xmlns:p14="http://schemas.microsoft.com/office/powerpoint/2010/main" val="3877893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601B84-8DC9-45B3-94D5-B27F1F71EC89}" type="slidenum">
              <a:rPr lang="en-GB" smtClean="0"/>
              <a:t>42</a:t>
            </a:fld>
            <a:endParaRPr lang="en-GB"/>
          </a:p>
        </p:txBody>
      </p:sp>
    </p:spTree>
    <p:extLst>
      <p:ext uri="{BB962C8B-B14F-4D97-AF65-F5344CB8AC3E}">
        <p14:creationId xmlns:p14="http://schemas.microsoft.com/office/powerpoint/2010/main" val="1867370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KF intro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84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78A5F-2580-47EF-BDA6-DE9C9DC4EC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2F5C13-6066-4B1E-9DA6-2231C2D71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C3298D-F21B-4CC8-A5EF-3D28D784C1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13CEFD-9CF9-4576-B919-6FAED7B3AC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28FA6-E63C-4FE6-8B90-B6C2A0FC81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9C81907-E1F3-4D80-ADF8-1A6FB4A11FF0}"/>
              </a:ext>
            </a:extLst>
          </p:cNvPr>
          <p:cNvSpPr>
            <a:spLocks noGrp="1"/>
          </p:cNvSpPr>
          <p:nvPr>
            <p:ph type="dt" sz="half" idx="10"/>
          </p:nvPr>
        </p:nvSpPr>
        <p:spPr/>
        <p:txBody>
          <a:bodyPr/>
          <a:lstStyle/>
          <a:p>
            <a:fld id="{09F699A4-D636-4E48-9DBD-4F4C32AB4EB0}" type="datetimeFigureOut">
              <a:rPr lang="en-GB" smtClean="0"/>
              <a:t>29/10/2024</a:t>
            </a:fld>
            <a:endParaRPr lang="en-GB"/>
          </a:p>
        </p:txBody>
      </p:sp>
      <p:sp>
        <p:nvSpPr>
          <p:cNvPr id="8" name="Footer Placeholder 7">
            <a:extLst>
              <a:ext uri="{FF2B5EF4-FFF2-40B4-BE49-F238E27FC236}">
                <a16:creationId xmlns:a16="http://schemas.microsoft.com/office/drawing/2014/main" id="{313EBA2D-A97B-412A-87A5-397164DACA3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E835AF-CBBF-4396-8E22-58FDB166C992}"/>
              </a:ext>
            </a:extLst>
          </p:cNvPr>
          <p:cNvSpPr>
            <a:spLocks noGrp="1"/>
          </p:cNvSpPr>
          <p:nvPr>
            <p:ph type="sldNum" sz="quarter" idx="12"/>
          </p:nvPr>
        </p:nvSpPr>
        <p:spPr/>
        <p:txBody>
          <a:bodyPr/>
          <a:lstStyle/>
          <a:p>
            <a:fld id="{4A13E7DC-7932-4873-93D8-A778054A0799}" type="slidenum">
              <a:rPr lang="en-GB" smtClean="0"/>
              <a:t>‹#›</a:t>
            </a:fld>
            <a:endParaRPr lang="en-GB"/>
          </a:p>
        </p:txBody>
      </p:sp>
    </p:spTree>
    <p:extLst>
      <p:ext uri="{BB962C8B-B14F-4D97-AF65-F5344CB8AC3E}">
        <p14:creationId xmlns:p14="http://schemas.microsoft.com/office/powerpoint/2010/main" val="313389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F1470-A110-4142-BED0-31B94C064E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0003C2-32C6-4FBE-8658-C15B1CF18D8D}"/>
              </a:ext>
            </a:extLst>
          </p:cNvPr>
          <p:cNvSpPr>
            <a:spLocks noGrp="1"/>
          </p:cNvSpPr>
          <p:nvPr>
            <p:ph type="dt" sz="half" idx="10"/>
          </p:nvPr>
        </p:nvSpPr>
        <p:spPr/>
        <p:txBody>
          <a:bodyPr/>
          <a:lstStyle/>
          <a:p>
            <a:fld id="{09F699A4-D636-4E48-9DBD-4F4C32AB4EB0}" type="datetimeFigureOut">
              <a:rPr lang="en-GB" smtClean="0"/>
              <a:t>29/10/2024</a:t>
            </a:fld>
            <a:endParaRPr lang="en-GB"/>
          </a:p>
        </p:txBody>
      </p:sp>
      <p:sp>
        <p:nvSpPr>
          <p:cNvPr id="4" name="Footer Placeholder 3">
            <a:extLst>
              <a:ext uri="{FF2B5EF4-FFF2-40B4-BE49-F238E27FC236}">
                <a16:creationId xmlns:a16="http://schemas.microsoft.com/office/drawing/2014/main" id="{BB0395CA-FBF0-42E8-8E4C-F9A3D009C26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04FF8E3-7252-422D-8BA8-E4405511A6D8}"/>
              </a:ext>
            </a:extLst>
          </p:cNvPr>
          <p:cNvSpPr>
            <a:spLocks noGrp="1"/>
          </p:cNvSpPr>
          <p:nvPr>
            <p:ph type="sldNum" sz="quarter" idx="12"/>
          </p:nvPr>
        </p:nvSpPr>
        <p:spPr/>
        <p:txBody>
          <a:bodyPr/>
          <a:lstStyle/>
          <a:p>
            <a:fld id="{4A13E7DC-7932-4873-93D8-A778054A0799}" type="slidenum">
              <a:rPr lang="en-GB" smtClean="0"/>
              <a:t>‹#›</a:t>
            </a:fld>
            <a:endParaRPr lang="en-GB"/>
          </a:p>
        </p:txBody>
      </p:sp>
    </p:spTree>
    <p:extLst>
      <p:ext uri="{BB962C8B-B14F-4D97-AF65-F5344CB8AC3E}">
        <p14:creationId xmlns:p14="http://schemas.microsoft.com/office/powerpoint/2010/main" val="3269898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F8C1A5-ABDA-4985-ADC5-0FE5027A142E}"/>
              </a:ext>
            </a:extLst>
          </p:cNvPr>
          <p:cNvSpPr>
            <a:spLocks noGrp="1"/>
          </p:cNvSpPr>
          <p:nvPr>
            <p:ph type="dt" sz="half" idx="10"/>
          </p:nvPr>
        </p:nvSpPr>
        <p:spPr/>
        <p:txBody>
          <a:bodyPr/>
          <a:lstStyle/>
          <a:p>
            <a:fld id="{09F699A4-D636-4E48-9DBD-4F4C32AB4EB0}" type="datetimeFigureOut">
              <a:rPr lang="en-GB" smtClean="0"/>
              <a:t>29/10/2024</a:t>
            </a:fld>
            <a:endParaRPr lang="en-GB"/>
          </a:p>
        </p:txBody>
      </p:sp>
      <p:sp>
        <p:nvSpPr>
          <p:cNvPr id="3" name="Footer Placeholder 2">
            <a:extLst>
              <a:ext uri="{FF2B5EF4-FFF2-40B4-BE49-F238E27FC236}">
                <a16:creationId xmlns:a16="http://schemas.microsoft.com/office/drawing/2014/main" id="{FE899C14-139C-4986-8C7C-04597335E0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EFE06D-0891-439E-85C3-A672F08D02F7}"/>
              </a:ext>
            </a:extLst>
          </p:cNvPr>
          <p:cNvSpPr>
            <a:spLocks noGrp="1"/>
          </p:cNvSpPr>
          <p:nvPr>
            <p:ph type="sldNum" sz="quarter" idx="12"/>
          </p:nvPr>
        </p:nvSpPr>
        <p:spPr/>
        <p:txBody>
          <a:bodyPr/>
          <a:lstStyle/>
          <a:p>
            <a:fld id="{4A13E7DC-7932-4873-93D8-A778054A0799}" type="slidenum">
              <a:rPr lang="en-GB" smtClean="0"/>
              <a:t>‹#›</a:t>
            </a:fld>
            <a:endParaRPr lang="en-GB"/>
          </a:p>
        </p:txBody>
      </p:sp>
    </p:spTree>
    <p:extLst>
      <p:ext uri="{BB962C8B-B14F-4D97-AF65-F5344CB8AC3E}">
        <p14:creationId xmlns:p14="http://schemas.microsoft.com/office/powerpoint/2010/main" val="2519216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AC4B7-FCCD-4424-AB23-75EC4611E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1EFDD4-5FBB-4A95-8F19-455534B845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51FDD5-F50A-420B-AA4F-6C80F3D1C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705725-02E2-47DA-8885-6395AB8E6656}"/>
              </a:ext>
            </a:extLst>
          </p:cNvPr>
          <p:cNvSpPr>
            <a:spLocks noGrp="1"/>
          </p:cNvSpPr>
          <p:nvPr>
            <p:ph type="dt" sz="half" idx="10"/>
          </p:nvPr>
        </p:nvSpPr>
        <p:spPr/>
        <p:txBody>
          <a:bodyPr/>
          <a:lstStyle/>
          <a:p>
            <a:fld id="{09F699A4-D636-4E48-9DBD-4F4C32AB4EB0}" type="datetimeFigureOut">
              <a:rPr lang="en-GB" smtClean="0"/>
              <a:t>29/10/2024</a:t>
            </a:fld>
            <a:endParaRPr lang="en-GB"/>
          </a:p>
        </p:txBody>
      </p:sp>
      <p:sp>
        <p:nvSpPr>
          <p:cNvPr id="6" name="Footer Placeholder 5">
            <a:extLst>
              <a:ext uri="{FF2B5EF4-FFF2-40B4-BE49-F238E27FC236}">
                <a16:creationId xmlns:a16="http://schemas.microsoft.com/office/drawing/2014/main" id="{901765CB-F760-4E75-8986-E5D7937638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227775-5324-44A5-9A4C-56A3EAEF5234}"/>
              </a:ext>
            </a:extLst>
          </p:cNvPr>
          <p:cNvSpPr>
            <a:spLocks noGrp="1"/>
          </p:cNvSpPr>
          <p:nvPr>
            <p:ph type="sldNum" sz="quarter" idx="12"/>
          </p:nvPr>
        </p:nvSpPr>
        <p:spPr/>
        <p:txBody>
          <a:bodyPr/>
          <a:lstStyle/>
          <a:p>
            <a:fld id="{4A13E7DC-7932-4873-93D8-A778054A0799}" type="slidenum">
              <a:rPr lang="en-GB" smtClean="0"/>
              <a:t>‹#›</a:t>
            </a:fld>
            <a:endParaRPr lang="en-GB"/>
          </a:p>
        </p:txBody>
      </p:sp>
    </p:spTree>
    <p:extLst>
      <p:ext uri="{BB962C8B-B14F-4D97-AF65-F5344CB8AC3E}">
        <p14:creationId xmlns:p14="http://schemas.microsoft.com/office/powerpoint/2010/main" val="853399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31E7-4E23-428E-B8AA-83FBD3D9EA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902C73-D994-4B4C-AD2C-FB1BFDD38A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4EFD58-629C-4B6D-8093-78122BF9B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EE5B8-F7AE-43E4-9FB7-154291852F67}"/>
              </a:ext>
            </a:extLst>
          </p:cNvPr>
          <p:cNvSpPr>
            <a:spLocks noGrp="1"/>
          </p:cNvSpPr>
          <p:nvPr>
            <p:ph type="dt" sz="half" idx="10"/>
          </p:nvPr>
        </p:nvSpPr>
        <p:spPr/>
        <p:txBody>
          <a:bodyPr/>
          <a:lstStyle/>
          <a:p>
            <a:fld id="{09F699A4-D636-4E48-9DBD-4F4C32AB4EB0}" type="datetimeFigureOut">
              <a:rPr lang="en-GB" smtClean="0"/>
              <a:t>29/10/2024</a:t>
            </a:fld>
            <a:endParaRPr lang="en-GB"/>
          </a:p>
        </p:txBody>
      </p:sp>
      <p:sp>
        <p:nvSpPr>
          <p:cNvPr id="6" name="Footer Placeholder 5">
            <a:extLst>
              <a:ext uri="{FF2B5EF4-FFF2-40B4-BE49-F238E27FC236}">
                <a16:creationId xmlns:a16="http://schemas.microsoft.com/office/drawing/2014/main" id="{BE1DE02B-B449-4E25-8471-2A5F8F819B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F6B8FA-D04A-4ECC-B3E9-75EBA73E8675}"/>
              </a:ext>
            </a:extLst>
          </p:cNvPr>
          <p:cNvSpPr>
            <a:spLocks noGrp="1"/>
          </p:cNvSpPr>
          <p:nvPr>
            <p:ph type="sldNum" sz="quarter" idx="12"/>
          </p:nvPr>
        </p:nvSpPr>
        <p:spPr/>
        <p:txBody>
          <a:bodyPr/>
          <a:lstStyle/>
          <a:p>
            <a:fld id="{4A13E7DC-7932-4873-93D8-A778054A0799}" type="slidenum">
              <a:rPr lang="en-GB" smtClean="0"/>
              <a:t>‹#›</a:t>
            </a:fld>
            <a:endParaRPr lang="en-GB"/>
          </a:p>
        </p:txBody>
      </p:sp>
    </p:spTree>
    <p:extLst>
      <p:ext uri="{BB962C8B-B14F-4D97-AF65-F5344CB8AC3E}">
        <p14:creationId xmlns:p14="http://schemas.microsoft.com/office/powerpoint/2010/main" val="3198846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A3E3-30AA-4CB3-929D-E6C5D59954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E3C803-BAE5-4B64-BBB5-D1B1E28E45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65235B-2C0F-4C6B-B028-9456ACF5F7EF}"/>
              </a:ext>
            </a:extLst>
          </p:cNvPr>
          <p:cNvSpPr>
            <a:spLocks noGrp="1"/>
          </p:cNvSpPr>
          <p:nvPr>
            <p:ph type="dt" sz="half" idx="10"/>
          </p:nvPr>
        </p:nvSpPr>
        <p:spPr/>
        <p:txBody>
          <a:bodyPr/>
          <a:lstStyle/>
          <a:p>
            <a:fld id="{09F699A4-D636-4E48-9DBD-4F4C32AB4EB0}" type="datetimeFigureOut">
              <a:rPr lang="en-GB" smtClean="0"/>
              <a:t>29/10/2024</a:t>
            </a:fld>
            <a:endParaRPr lang="en-GB"/>
          </a:p>
        </p:txBody>
      </p:sp>
      <p:sp>
        <p:nvSpPr>
          <p:cNvPr id="5" name="Footer Placeholder 4">
            <a:extLst>
              <a:ext uri="{FF2B5EF4-FFF2-40B4-BE49-F238E27FC236}">
                <a16:creationId xmlns:a16="http://schemas.microsoft.com/office/drawing/2014/main" id="{75944967-B9D3-439C-A7BE-E04E978F9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ECC76E-65E3-4B71-B8EC-CC2B1512ECBD}"/>
              </a:ext>
            </a:extLst>
          </p:cNvPr>
          <p:cNvSpPr>
            <a:spLocks noGrp="1"/>
          </p:cNvSpPr>
          <p:nvPr>
            <p:ph type="sldNum" sz="quarter" idx="12"/>
          </p:nvPr>
        </p:nvSpPr>
        <p:spPr/>
        <p:txBody>
          <a:bodyPr/>
          <a:lstStyle/>
          <a:p>
            <a:fld id="{4A13E7DC-7932-4873-93D8-A778054A0799}" type="slidenum">
              <a:rPr lang="en-GB" smtClean="0"/>
              <a:t>‹#›</a:t>
            </a:fld>
            <a:endParaRPr lang="en-GB"/>
          </a:p>
        </p:txBody>
      </p:sp>
    </p:spTree>
    <p:extLst>
      <p:ext uri="{BB962C8B-B14F-4D97-AF65-F5344CB8AC3E}">
        <p14:creationId xmlns:p14="http://schemas.microsoft.com/office/powerpoint/2010/main" val="4100323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D5B957-D39B-4C2B-AFE1-DE1DD2570A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54F4BB-A5EC-4657-9C3A-15EBD3DFB9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DB3BFD-5561-49D5-9EC9-F5A2C686FBA3}"/>
              </a:ext>
            </a:extLst>
          </p:cNvPr>
          <p:cNvSpPr>
            <a:spLocks noGrp="1"/>
          </p:cNvSpPr>
          <p:nvPr>
            <p:ph type="dt" sz="half" idx="10"/>
          </p:nvPr>
        </p:nvSpPr>
        <p:spPr/>
        <p:txBody>
          <a:bodyPr/>
          <a:lstStyle/>
          <a:p>
            <a:fld id="{09F699A4-D636-4E48-9DBD-4F4C32AB4EB0}" type="datetimeFigureOut">
              <a:rPr lang="en-GB" smtClean="0"/>
              <a:t>29/10/2024</a:t>
            </a:fld>
            <a:endParaRPr lang="en-GB"/>
          </a:p>
        </p:txBody>
      </p:sp>
      <p:sp>
        <p:nvSpPr>
          <p:cNvPr id="5" name="Footer Placeholder 4">
            <a:extLst>
              <a:ext uri="{FF2B5EF4-FFF2-40B4-BE49-F238E27FC236}">
                <a16:creationId xmlns:a16="http://schemas.microsoft.com/office/drawing/2014/main" id="{6601B3B1-1019-41AC-971C-B4221EE92C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EAAA95-2AD6-4636-A01E-491B420B02ED}"/>
              </a:ext>
            </a:extLst>
          </p:cNvPr>
          <p:cNvSpPr>
            <a:spLocks noGrp="1"/>
          </p:cNvSpPr>
          <p:nvPr>
            <p:ph type="sldNum" sz="quarter" idx="12"/>
          </p:nvPr>
        </p:nvSpPr>
        <p:spPr/>
        <p:txBody>
          <a:bodyPr/>
          <a:lstStyle/>
          <a:p>
            <a:fld id="{4A13E7DC-7932-4873-93D8-A778054A0799}" type="slidenum">
              <a:rPr lang="en-GB" smtClean="0"/>
              <a:t>‹#›</a:t>
            </a:fld>
            <a:endParaRPr lang="en-GB"/>
          </a:p>
        </p:txBody>
      </p:sp>
    </p:spTree>
    <p:extLst>
      <p:ext uri="{BB962C8B-B14F-4D97-AF65-F5344CB8AC3E}">
        <p14:creationId xmlns:p14="http://schemas.microsoft.com/office/powerpoint/2010/main" val="4202615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10/29/2024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OKF 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893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KF text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539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10/29/2024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BF951E-5B7D-44FE-8C05-016BE3AF74E9}"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F553B9-8F4E-4910-AFFF-A4B1F4C1A6BA}" type="slidenum">
              <a:rPr lang="en-GB" smtClean="0"/>
              <a:t>‹#›</a:t>
            </a:fld>
            <a:endParaRPr lang="en-GB"/>
          </a:p>
        </p:txBody>
      </p:sp>
    </p:spTree>
    <p:extLst>
      <p:ext uri="{BB962C8B-B14F-4D97-AF65-F5344CB8AC3E}">
        <p14:creationId xmlns:p14="http://schemas.microsoft.com/office/powerpoint/2010/main" val="3429848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BF951E-5B7D-44FE-8C05-016BE3AF74E9}"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F553B9-8F4E-4910-AFFF-A4B1F4C1A6BA}" type="slidenum">
              <a:rPr lang="en-GB" smtClean="0"/>
              <a:t>‹#›</a:t>
            </a:fld>
            <a:endParaRPr lang="en-GB"/>
          </a:p>
        </p:txBody>
      </p:sp>
    </p:spTree>
    <p:extLst>
      <p:ext uri="{BB962C8B-B14F-4D97-AF65-F5344CB8AC3E}">
        <p14:creationId xmlns:p14="http://schemas.microsoft.com/office/powerpoint/2010/main" val="1214726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BF951E-5B7D-44FE-8C05-016BE3AF74E9}"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F553B9-8F4E-4910-AFFF-A4B1F4C1A6BA}" type="slidenum">
              <a:rPr lang="en-GB" smtClean="0"/>
              <a:t>‹#›</a:t>
            </a:fld>
            <a:endParaRPr lang="en-GB"/>
          </a:p>
        </p:txBody>
      </p:sp>
    </p:spTree>
    <p:extLst>
      <p:ext uri="{BB962C8B-B14F-4D97-AF65-F5344CB8AC3E}">
        <p14:creationId xmlns:p14="http://schemas.microsoft.com/office/powerpoint/2010/main" val="1096580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6BF951E-5B7D-44FE-8C05-016BE3AF74E9}" type="datetimeFigureOut">
              <a:rPr lang="en-GB" smtClean="0"/>
              <a:t>29/10/2024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F553B9-8F4E-4910-AFFF-A4B1F4C1A6BA}" type="slidenum">
              <a:rPr lang="en-GB" smtClean="0"/>
              <a:t>‹#›</a:t>
            </a:fld>
            <a:endParaRPr lang="en-GB"/>
          </a:p>
        </p:txBody>
      </p:sp>
    </p:spTree>
    <p:extLst>
      <p:ext uri="{BB962C8B-B14F-4D97-AF65-F5344CB8AC3E}">
        <p14:creationId xmlns:p14="http://schemas.microsoft.com/office/powerpoint/2010/main" val="99970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6BF951E-5B7D-44FE-8C05-016BE3AF74E9}" type="datetimeFigureOut">
              <a:rPr lang="en-GB" smtClean="0"/>
              <a:t>29/10/2024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F553B9-8F4E-4910-AFFF-A4B1F4C1A6BA}" type="slidenum">
              <a:rPr lang="en-GB" smtClean="0"/>
              <a:t>‹#›</a:t>
            </a:fld>
            <a:endParaRPr lang="en-GB"/>
          </a:p>
        </p:txBody>
      </p:sp>
    </p:spTree>
    <p:extLst>
      <p:ext uri="{BB962C8B-B14F-4D97-AF65-F5344CB8AC3E}">
        <p14:creationId xmlns:p14="http://schemas.microsoft.com/office/powerpoint/2010/main" val="30993501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6BF951E-5B7D-44FE-8C05-016BE3AF74E9}" type="datetimeFigureOut">
              <a:rPr lang="en-GB" smtClean="0"/>
              <a:t>29/10/2024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F553B9-8F4E-4910-AFFF-A4B1F4C1A6BA}" type="slidenum">
              <a:rPr lang="en-GB" smtClean="0"/>
              <a:t>‹#›</a:t>
            </a:fld>
            <a:endParaRPr lang="en-GB"/>
          </a:p>
        </p:txBody>
      </p:sp>
    </p:spTree>
    <p:extLst>
      <p:ext uri="{BB962C8B-B14F-4D97-AF65-F5344CB8AC3E}">
        <p14:creationId xmlns:p14="http://schemas.microsoft.com/office/powerpoint/2010/main" val="356575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KF text slide - alternate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1286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F951E-5B7D-44FE-8C05-016BE3AF74E9}" type="datetimeFigureOut">
              <a:rPr lang="en-GB" smtClean="0"/>
              <a:t>29/10/2024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F553B9-8F4E-4910-AFFF-A4B1F4C1A6BA}" type="slidenum">
              <a:rPr lang="en-GB" smtClean="0"/>
              <a:t>‹#›</a:t>
            </a:fld>
            <a:endParaRPr lang="en-GB"/>
          </a:p>
        </p:txBody>
      </p:sp>
    </p:spTree>
    <p:extLst>
      <p:ext uri="{BB962C8B-B14F-4D97-AF65-F5344CB8AC3E}">
        <p14:creationId xmlns:p14="http://schemas.microsoft.com/office/powerpoint/2010/main" val="1742162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BF951E-5B7D-44FE-8C05-016BE3AF74E9}" type="datetimeFigureOut">
              <a:rPr lang="en-GB" smtClean="0"/>
              <a:t>29/10/2024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F553B9-8F4E-4910-AFFF-A4B1F4C1A6BA}" type="slidenum">
              <a:rPr lang="en-GB" smtClean="0"/>
              <a:t>‹#›</a:t>
            </a:fld>
            <a:endParaRPr lang="en-GB"/>
          </a:p>
        </p:txBody>
      </p:sp>
    </p:spTree>
    <p:extLst>
      <p:ext uri="{BB962C8B-B14F-4D97-AF65-F5344CB8AC3E}">
        <p14:creationId xmlns:p14="http://schemas.microsoft.com/office/powerpoint/2010/main" val="25805892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BF951E-5B7D-44FE-8C05-016BE3AF74E9}" type="datetimeFigureOut">
              <a:rPr lang="en-GB" smtClean="0"/>
              <a:t>29/10/2024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F553B9-8F4E-4910-AFFF-A4B1F4C1A6BA}" type="slidenum">
              <a:rPr lang="en-GB" smtClean="0"/>
              <a:t>‹#›</a:t>
            </a:fld>
            <a:endParaRPr lang="en-GB"/>
          </a:p>
        </p:txBody>
      </p:sp>
    </p:spTree>
    <p:extLst>
      <p:ext uri="{BB962C8B-B14F-4D97-AF65-F5344CB8AC3E}">
        <p14:creationId xmlns:p14="http://schemas.microsoft.com/office/powerpoint/2010/main" val="20159117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BF951E-5B7D-44FE-8C05-016BE3AF74E9}"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F553B9-8F4E-4910-AFFF-A4B1F4C1A6BA}" type="slidenum">
              <a:rPr lang="en-GB" smtClean="0"/>
              <a:t>‹#›</a:t>
            </a:fld>
            <a:endParaRPr lang="en-GB"/>
          </a:p>
        </p:txBody>
      </p:sp>
    </p:spTree>
    <p:extLst>
      <p:ext uri="{BB962C8B-B14F-4D97-AF65-F5344CB8AC3E}">
        <p14:creationId xmlns:p14="http://schemas.microsoft.com/office/powerpoint/2010/main" val="19993082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BF951E-5B7D-44FE-8C05-016BE3AF74E9}"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F553B9-8F4E-4910-AFFF-A4B1F4C1A6BA}" type="slidenum">
              <a:rPr lang="en-GB" smtClean="0"/>
              <a:t>‹#›</a:t>
            </a:fld>
            <a:endParaRPr lang="en-GB"/>
          </a:p>
        </p:txBody>
      </p:sp>
    </p:spTree>
    <p:extLst>
      <p:ext uri="{BB962C8B-B14F-4D97-AF65-F5344CB8AC3E}">
        <p14:creationId xmlns:p14="http://schemas.microsoft.com/office/powerpoint/2010/main" val="7789333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8E88A6C-CA04-4330-BEA2-4A5F4D7A6C52}"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EE410-BD49-4FAC-A828-22C41BA895F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4188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E88A6C-CA04-4330-BEA2-4A5F4D7A6C52}"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32303493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E88A6C-CA04-4330-BEA2-4A5F4D7A6C52}"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EE410-BD49-4FAC-A828-22C41BA895F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1204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E88A6C-CA04-4330-BEA2-4A5F4D7A6C52}" type="datetimeFigureOut">
              <a:rPr lang="en-GB" smtClean="0"/>
              <a:t>29/10/2024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14691554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E88A6C-CA04-4330-BEA2-4A5F4D7A6C52}" type="datetimeFigureOut">
              <a:rPr lang="en-GB" smtClean="0"/>
              <a:t>29/10/2024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2638137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KF - 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4363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E88A6C-CA04-4330-BEA2-4A5F4D7A6C52}" type="datetimeFigureOut">
              <a:rPr lang="en-GB" smtClean="0"/>
              <a:t>29/10/2024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29409289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8E88A6C-CA04-4330-BEA2-4A5F4D7A6C52}" type="datetimeFigureOut">
              <a:rPr lang="en-GB" smtClean="0"/>
              <a:t>29/10/2024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7876336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8E88A6C-CA04-4330-BEA2-4A5F4D7A6C52}" type="datetimeFigureOut">
              <a:rPr lang="en-GB" smtClean="0"/>
              <a:t>29/10/2024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5EE410-BD49-4FAC-A828-22C41BA895FC}" type="slidenum">
              <a:rPr lang="en-GB" smtClean="0"/>
              <a:t>‹#›</a:t>
            </a:fld>
            <a:endParaRPr lang="en-GB"/>
          </a:p>
        </p:txBody>
      </p:sp>
    </p:spTree>
    <p:extLst>
      <p:ext uri="{BB962C8B-B14F-4D97-AF65-F5344CB8AC3E}">
        <p14:creationId xmlns:p14="http://schemas.microsoft.com/office/powerpoint/2010/main" val="1170569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E88A6C-CA04-4330-BEA2-4A5F4D7A6C52}" type="datetimeFigureOut">
              <a:rPr lang="en-GB" smtClean="0"/>
              <a:t>29/10/2024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31294510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E88A6C-CA04-4330-BEA2-4A5F4D7A6C52}"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30495803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E88A6C-CA04-4330-BEA2-4A5F4D7A6C52}"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36721773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5155-EBF3-159D-35BD-A31B093518A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7FDFADC-8772-CFE8-3774-9967AB31FB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27D8154-DDE3-BC0F-13E2-7AFB4E775159}"/>
              </a:ext>
            </a:extLst>
          </p:cNvPr>
          <p:cNvSpPr>
            <a:spLocks noGrp="1"/>
          </p:cNvSpPr>
          <p:nvPr>
            <p:ph type="dt" sz="half" idx="10"/>
          </p:nvPr>
        </p:nvSpPr>
        <p:spPr/>
        <p:txBody>
          <a:bodyPr/>
          <a:lstStyle/>
          <a:p>
            <a:fld id="{76B63337-BD44-AD41-B8FD-1AA614B130D3}" type="datetimeFigureOut">
              <a:rPr lang="en-US" smtClean="0"/>
              <a:t>10/29/2024</a:t>
            </a:fld>
            <a:endParaRPr lang="en-US"/>
          </a:p>
        </p:txBody>
      </p:sp>
      <p:sp>
        <p:nvSpPr>
          <p:cNvPr id="5" name="Footer Placeholder 4">
            <a:extLst>
              <a:ext uri="{FF2B5EF4-FFF2-40B4-BE49-F238E27FC236}">
                <a16:creationId xmlns:a16="http://schemas.microsoft.com/office/drawing/2014/main" id="{DFD6A16C-67B7-86AF-075D-58C61A3C9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43435-7C2E-A114-55D2-2AF3AF3CEC7C}"/>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2042519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EFAD-E62E-1412-54D8-F7CF4CC7C28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8D2AF99-1E8D-C940-492B-5834A140939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CC4E39-727C-8ED4-13DE-D4480B4E106D}"/>
              </a:ext>
            </a:extLst>
          </p:cNvPr>
          <p:cNvSpPr>
            <a:spLocks noGrp="1"/>
          </p:cNvSpPr>
          <p:nvPr>
            <p:ph type="dt" sz="half" idx="10"/>
          </p:nvPr>
        </p:nvSpPr>
        <p:spPr/>
        <p:txBody>
          <a:bodyPr/>
          <a:lstStyle/>
          <a:p>
            <a:fld id="{76B63337-BD44-AD41-B8FD-1AA614B130D3}" type="datetimeFigureOut">
              <a:rPr lang="en-US" smtClean="0"/>
              <a:t>10/29/2024</a:t>
            </a:fld>
            <a:endParaRPr lang="en-US"/>
          </a:p>
        </p:txBody>
      </p:sp>
      <p:sp>
        <p:nvSpPr>
          <p:cNvPr id="5" name="Footer Placeholder 4">
            <a:extLst>
              <a:ext uri="{FF2B5EF4-FFF2-40B4-BE49-F238E27FC236}">
                <a16:creationId xmlns:a16="http://schemas.microsoft.com/office/drawing/2014/main" id="{4D58953D-9870-8171-2317-D8AE326BB1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8BD3C-5ED2-D303-FFFF-91C7645346CE}"/>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461017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53291-6AAE-3DC9-2491-69655A46DC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1473306-C8D9-7AC9-DDD5-6FAA5126C2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840338-0D39-8286-9B08-54F0ADEB6FB2}"/>
              </a:ext>
            </a:extLst>
          </p:cNvPr>
          <p:cNvSpPr>
            <a:spLocks noGrp="1"/>
          </p:cNvSpPr>
          <p:nvPr>
            <p:ph type="dt" sz="half" idx="10"/>
          </p:nvPr>
        </p:nvSpPr>
        <p:spPr/>
        <p:txBody>
          <a:bodyPr/>
          <a:lstStyle/>
          <a:p>
            <a:fld id="{76B63337-BD44-AD41-B8FD-1AA614B130D3}" type="datetimeFigureOut">
              <a:rPr lang="en-US" smtClean="0"/>
              <a:t>10/29/2024</a:t>
            </a:fld>
            <a:endParaRPr lang="en-US"/>
          </a:p>
        </p:txBody>
      </p:sp>
      <p:sp>
        <p:nvSpPr>
          <p:cNvPr id="5" name="Footer Placeholder 4">
            <a:extLst>
              <a:ext uri="{FF2B5EF4-FFF2-40B4-BE49-F238E27FC236}">
                <a16:creationId xmlns:a16="http://schemas.microsoft.com/office/drawing/2014/main" id="{6530A2CF-8E65-7E2B-7994-1FF3EFA70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CE92D-6E9B-1627-532F-DB494404A758}"/>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15291931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426A-1359-80CE-5DF4-DF2EED3608D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D06589-BB2B-5EB9-99BB-251BD537FC1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F643EE-A314-F5AE-24BD-D797758A232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BA11D8C-FEB9-89C7-A9C5-C9D8E4F290F6}"/>
              </a:ext>
            </a:extLst>
          </p:cNvPr>
          <p:cNvSpPr>
            <a:spLocks noGrp="1"/>
          </p:cNvSpPr>
          <p:nvPr>
            <p:ph type="dt" sz="half" idx="10"/>
          </p:nvPr>
        </p:nvSpPr>
        <p:spPr/>
        <p:txBody>
          <a:bodyPr/>
          <a:lstStyle/>
          <a:p>
            <a:fld id="{76B63337-BD44-AD41-B8FD-1AA614B130D3}" type="datetimeFigureOut">
              <a:rPr lang="en-US" smtClean="0"/>
              <a:t>10/29/2024</a:t>
            </a:fld>
            <a:endParaRPr lang="en-US"/>
          </a:p>
        </p:txBody>
      </p:sp>
      <p:sp>
        <p:nvSpPr>
          <p:cNvPr id="6" name="Footer Placeholder 5">
            <a:extLst>
              <a:ext uri="{FF2B5EF4-FFF2-40B4-BE49-F238E27FC236}">
                <a16:creationId xmlns:a16="http://schemas.microsoft.com/office/drawing/2014/main" id="{F8B735A6-D632-4D02-E27B-68B3945F5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FDF57D-158B-9967-015A-ADED8F3722DF}"/>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4095072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301D1-0E2B-4FFF-A079-4757F2C82E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01B640-EF18-45D5-8CD7-EE71CBFF77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F29904-9A4E-43E8-8F9B-01092E060513}"/>
              </a:ext>
            </a:extLst>
          </p:cNvPr>
          <p:cNvSpPr>
            <a:spLocks noGrp="1"/>
          </p:cNvSpPr>
          <p:nvPr>
            <p:ph type="dt" sz="half" idx="10"/>
          </p:nvPr>
        </p:nvSpPr>
        <p:spPr/>
        <p:txBody>
          <a:bodyPr/>
          <a:lstStyle/>
          <a:p>
            <a:fld id="{09F699A4-D636-4E48-9DBD-4F4C32AB4EB0}" type="datetimeFigureOut">
              <a:rPr lang="en-GB" smtClean="0"/>
              <a:t>29/10/2024</a:t>
            </a:fld>
            <a:endParaRPr lang="en-GB"/>
          </a:p>
        </p:txBody>
      </p:sp>
      <p:sp>
        <p:nvSpPr>
          <p:cNvPr id="5" name="Footer Placeholder 4">
            <a:extLst>
              <a:ext uri="{FF2B5EF4-FFF2-40B4-BE49-F238E27FC236}">
                <a16:creationId xmlns:a16="http://schemas.microsoft.com/office/drawing/2014/main" id="{7AE1F72F-0ADF-4A5D-885D-B5C369155C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369A1D-D281-46C7-8344-B913977D50B2}"/>
              </a:ext>
            </a:extLst>
          </p:cNvPr>
          <p:cNvSpPr>
            <a:spLocks noGrp="1"/>
          </p:cNvSpPr>
          <p:nvPr>
            <p:ph type="sldNum" sz="quarter" idx="12"/>
          </p:nvPr>
        </p:nvSpPr>
        <p:spPr/>
        <p:txBody>
          <a:bodyPr/>
          <a:lstStyle/>
          <a:p>
            <a:fld id="{4A13E7DC-7932-4873-93D8-A778054A0799}" type="slidenum">
              <a:rPr lang="en-GB" smtClean="0"/>
              <a:t>‹#›</a:t>
            </a:fld>
            <a:endParaRPr lang="en-GB"/>
          </a:p>
        </p:txBody>
      </p:sp>
    </p:spTree>
    <p:extLst>
      <p:ext uri="{BB962C8B-B14F-4D97-AF65-F5344CB8AC3E}">
        <p14:creationId xmlns:p14="http://schemas.microsoft.com/office/powerpoint/2010/main" val="37648187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FFAE-50DE-4A42-A43B-9E54E2937DC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65273FB-CA5C-BD02-94D0-DE0A96DB31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6724EA6-88DB-7738-B54C-A444B567FA4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86D0CD4-6BE5-6DBE-4EEE-4D5FBA8F1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67656DE-AF72-3A64-AA51-6AA6EED7C3E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3093C65-42E7-40B5-A7B5-CB91F174F7DA}"/>
              </a:ext>
            </a:extLst>
          </p:cNvPr>
          <p:cNvSpPr>
            <a:spLocks noGrp="1"/>
          </p:cNvSpPr>
          <p:nvPr>
            <p:ph type="dt" sz="half" idx="10"/>
          </p:nvPr>
        </p:nvSpPr>
        <p:spPr/>
        <p:txBody>
          <a:bodyPr/>
          <a:lstStyle/>
          <a:p>
            <a:fld id="{76B63337-BD44-AD41-B8FD-1AA614B130D3}" type="datetimeFigureOut">
              <a:rPr lang="en-US" smtClean="0"/>
              <a:t>10/29/2024</a:t>
            </a:fld>
            <a:endParaRPr lang="en-US"/>
          </a:p>
        </p:txBody>
      </p:sp>
      <p:sp>
        <p:nvSpPr>
          <p:cNvPr id="8" name="Footer Placeholder 7">
            <a:extLst>
              <a:ext uri="{FF2B5EF4-FFF2-40B4-BE49-F238E27FC236}">
                <a16:creationId xmlns:a16="http://schemas.microsoft.com/office/drawing/2014/main" id="{FBD1B1FC-0F9D-9E0D-8101-1E279F06D1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5EF53C-C9E4-34D3-170F-1900ADC0C049}"/>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32677963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DFE8C-49E9-5BD1-3AB9-E11883624AF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0D45EF1-E36A-0543-E91A-B2540DC29ECD}"/>
              </a:ext>
            </a:extLst>
          </p:cNvPr>
          <p:cNvSpPr>
            <a:spLocks noGrp="1"/>
          </p:cNvSpPr>
          <p:nvPr>
            <p:ph type="dt" sz="half" idx="10"/>
          </p:nvPr>
        </p:nvSpPr>
        <p:spPr/>
        <p:txBody>
          <a:bodyPr/>
          <a:lstStyle/>
          <a:p>
            <a:fld id="{76B63337-BD44-AD41-B8FD-1AA614B130D3}" type="datetimeFigureOut">
              <a:rPr lang="en-US" smtClean="0"/>
              <a:t>10/29/2024</a:t>
            </a:fld>
            <a:endParaRPr lang="en-US"/>
          </a:p>
        </p:txBody>
      </p:sp>
      <p:sp>
        <p:nvSpPr>
          <p:cNvPr id="4" name="Footer Placeholder 3">
            <a:extLst>
              <a:ext uri="{FF2B5EF4-FFF2-40B4-BE49-F238E27FC236}">
                <a16:creationId xmlns:a16="http://schemas.microsoft.com/office/drawing/2014/main" id="{8A17A9E3-0490-E201-B07F-A412B4E67A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82091A-0CB4-F026-C812-042251B2233E}"/>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20559074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B9C30-B414-8215-D453-7166AA3D1CF4}"/>
              </a:ext>
            </a:extLst>
          </p:cNvPr>
          <p:cNvSpPr>
            <a:spLocks noGrp="1"/>
          </p:cNvSpPr>
          <p:nvPr>
            <p:ph type="dt" sz="half" idx="10"/>
          </p:nvPr>
        </p:nvSpPr>
        <p:spPr/>
        <p:txBody>
          <a:bodyPr/>
          <a:lstStyle/>
          <a:p>
            <a:fld id="{76B63337-BD44-AD41-B8FD-1AA614B130D3}" type="datetimeFigureOut">
              <a:rPr lang="en-US" smtClean="0"/>
              <a:t>10/29/2024</a:t>
            </a:fld>
            <a:endParaRPr lang="en-US"/>
          </a:p>
        </p:txBody>
      </p:sp>
      <p:sp>
        <p:nvSpPr>
          <p:cNvPr id="3" name="Footer Placeholder 2">
            <a:extLst>
              <a:ext uri="{FF2B5EF4-FFF2-40B4-BE49-F238E27FC236}">
                <a16:creationId xmlns:a16="http://schemas.microsoft.com/office/drawing/2014/main" id="{9EACDDC7-D5D4-6DDF-E092-CD9660215F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883AB6-65B2-F2DB-2917-04BA733EDEA8}"/>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6921863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CBEE-0A9F-82E2-20C3-0BB4D13E40F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408C047-5033-99BD-8646-7E9A7AA4F0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12B32A3-C761-614A-FFF9-EE2563EF1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F195FF-2C44-36D5-ED75-D17DFDF9EDD3}"/>
              </a:ext>
            </a:extLst>
          </p:cNvPr>
          <p:cNvSpPr>
            <a:spLocks noGrp="1"/>
          </p:cNvSpPr>
          <p:nvPr>
            <p:ph type="dt" sz="half" idx="10"/>
          </p:nvPr>
        </p:nvSpPr>
        <p:spPr/>
        <p:txBody>
          <a:bodyPr/>
          <a:lstStyle/>
          <a:p>
            <a:fld id="{76B63337-BD44-AD41-B8FD-1AA614B130D3}" type="datetimeFigureOut">
              <a:rPr lang="en-US" smtClean="0"/>
              <a:t>10/29/2024</a:t>
            </a:fld>
            <a:endParaRPr lang="en-US"/>
          </a:p>
        </p:txBody>
      </p:sp>
      <p:sp>
        <p:nvSpPr>
          <p:cNvPr id="6" name="Footer Placeholder 5">
            <a:extLst>
              <a:ext uri="{FF2B5EF4-FFF2-40B4-BE49-F238E27FC236}">
                <a16:creationId xmlns:a16="http://schemas.microsoft.com/office/drawing/2014/main" id="{D69B80CF-244C-DDB8-65A7-ECEC0E4E3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78C450-4EA9-72E9-1C6C-F4D9912B6723}"/>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17912019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8C5EF-C61B-4CA3-696C-EA707FAC52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8D4C175-C64A-6C3F-6092-F3FC5082F0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819175-331B-BC00-0AA3-1EC66B50FD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8FCA29-D4C8-E47D-E999-08CEAB6D149E}"/>
              </a:ext>
            </a:extLst>
          </p:cNvPr>
          <p:cNvSpPr>
            <a:spLocks noGrp="1"/>
          </p:cNvSpPr>
          <p:nvPr>
            <p:ph type="dt" sz="half" idx="10"/>
          </p:nvPr>
        </p:nvSpPr>
        <p:spPr/>
        <p:txBody>
          <a:bodyPr/>
          <a:lstStyle/>
          <a:p>
            <a:fld id="{76B63337-BD44-AD41-B8FD-1AA614B130D3}" type="datetimeFigureOut">
              <a:rPr lang="en-US" smtClean="0"/>
              <a:t>10/29/2024</a:t>
            </a:fld>
            <a:endParaRPr lang="en-US"/>
          </a:p>
        </p:txBody>
      </p:sp>
      <p:sp>
        <p:nvSpPr>
          <p:cNvPr id="6" name="Footer Placeholder 5">
            <a:extLst>
              <a:ext uri="{FF2B5EF4-FFF2-40B4-BE49-F238E27FC236}">
                <a16:creationId xmlns:a16="http://schemas.microsoft.com/office/drawing/2014/main" id="{4B978320-82D8-6F4F-4A13-B51F88E28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AA3B7-C40D-2A02-17C2-BC356AFD6094}"/>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893052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9C85-1D45-BB13-E998-C1E4904D3B9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C6211DC-9B27-D73B-B10B-8F8DD5BCDF3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AC8F86-B573-35A3-714E-C0AB55853C84}"/>
              </a:ext>
            </a:extLst>
          </p:cNvPr>
          <p:cNvSpPr>
            <a:spLocks noGrp="1"/>
          </p:cNvSpPr>
          <p:nvPr>
            <p:ph type="dt" sz="half" idx="10"/>
          </p:nvPr>
        </p:nvSpPr>
        <p:spPr/>
        <p:txBody>
          <a:bodyPr/>
          <a:lstStyle/>
          <a:p>
            <a:fld id="{76B63337-BD44-AD41-B8FD-1AA614B130D3}" type="datetimeFigureOut">
              <a:rPr lang="en-US" smtClean="0"/>
              <a:t>10/29/2024</a:t>
            </a:fld>
            <a:endParaRPr lang="en-US"/>
          </a:p>
        </p:txBody>
      </p:sp>
      <p:sp>
        <p:nvSpPr>
          <p:cNvPr id="5" name="Footer Placeholder 4">
            <a:extLst>
              <a:ext uri="{FF2B5EF4-FFF2-40B4-BE49-F238E27FC236}">
                <a16:creationId xmlns:a16="http://schemas.microsoft.com/office/drawing/2014/main" id="{43E10A2F-D24C-9B16-DFD2-7480662B0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FF8B82-F85F-D8E0-3852-A3B791724136}"/>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31495260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1012D0-886C-3A74-8597-1FB1D519D74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28814B-C3E8-6ED9-DC93-FC4E8570ADB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8BFEFE-AA5F-2AA3-0823-EA45CB9362F0}"/>
              </a:ext>
            </a:extLst>
          </p:cNvPr>
          <p:cNvSpPr>
            <a:spLocks noGrp="1"/>
          </p:cNvSpPr>
          <p:nvPr>
            <p:ph type="dt" sz="half" idx="10"/>
          </p:nvPr>
        </p:nvSpPr>
        <p:spPr/>
        <p:txBody>
          <a:bodyPr/>
          <a:lstStyle/>
          <a:p>
            <a:fld id="{76B63337-BD44-AD41-B8FD-1AA614B130D3}" type="datetimeFigureOut">
              <a:rPr lang="en-US" smtClean="0"/>
              <a:t>10/29/2024</a:t>
            </a:fld>
            <a:endParaRPr lang="en-US"/>
          </a:p>
        </p:txBody>
      </p:sp>
      <p:sp>
        <p:nvSpPr>
          <p:cNvPr id="5" name="Footer Placeholder 4">
            <a:extLst>
              <a:ext uri="{FF2B5EF4-FFF2-40B4-BE49-F238E27FC236}">
                <a16:creationId xmlns:a16="http://schemas.microsoft.com/office/drawing/2014/main" id="{D04BB61E-C3B0-B268-5F52-17F4A619F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F68FB-BD56-8722-4DA8-9B321215F12D}"/>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40543183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2629273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6995016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45811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0003-C153-4728-B1CA-C305A2956A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9B8B1D-0085-4A50-9079-B1490F14B7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42900C-3383-459C-B875-F0E183E1EA9B}"/>
              </a:ext>
            </a:extLst>
          </p:cNvPr>
          <p:cNvSpPr>
            <a:spLocks noGrp="1"/>
          </p:cNvSpPr>
          <p:nvPr>
            <p:ph type="dt" sz="half" idx="10"/>
          </p:nvPr>
        </p:nvSpPr>
        <p:spPr/>
        <p:txBody>
          <a:bodyPr/>
          <a:lstStyle/>
          <a:p>
            <a:fld id="{09F699A4-D636-4E48-9DBD-4F4C32AB4EB0}" type="datetimeFigureOut">
              <a:rPr lang="en-GB" smtClean="0"/>
              <a:t>29/10/2024</a:t>
            </a:fld>
            <a:endParaRPr lang="en-GB"/>
          </a:p>
        </p:txBody>
      </p:sp>
      <p:sp>
        <p:nvSpPr>
          <p:cNvPr id="5" name="Footer Placeholder 4">
            <a:extLst>
              <a:ext uri="{FF2B5EF4-FFF2-40B4-BE49-F238E27FC236}">
                <a16:creationId xmlns:a16="http://schemas.microsoft.com/office/drawing/2014/main" id="{C347E8C9-04BB-4B36-B95A-CB0ED14465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2B3DF4-21D4-4495-BFAE-D3FD79BCF912}"/>
              </a:ext>
            </a:extLst>
          </p:cNvPr>
          <p:cNvSpPr>
            <a:spLocks noGrp="1"/>
          </p:cNvSpPr>
          <p:nvPr>
            <p:ph type="sldNum" sz="quarter" idx="12"/>
          </p:nvPr>
        </p:nvSpPr>
        <p:spPr/>
        <p:txBody>
          <a:bodyPr/>
          <a:lstStyle/>
          <a:p>
            <a:fld id="{4A13E7DC-7932-4873-93D8-A778054A0799}" type="slidenum">
              <a:rPr lang="en-GB" smtClean="0"/>
              <a:t>‹#›</a:t>
            </a:fld>
            <a:endParaRPr lang="en-GB"/>
          </a:p>
        </p:txBody>
      </p:sp>
    </p:spTree>
    <p:extLst>
      <p:ext uri="{BB962C8B-B14F-4D97-AF65-F5344CB8AC3E}">
        <p14:creationId xmlns:p14="http://schemas.microsoft.com/office/powerpoint/2010/main" val="11757494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29/10/2024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19566623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29/10/2024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15495557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29/10/2024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9464701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29/10/2024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361350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29/10/2024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7676655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29/10/2024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9607046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13863876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6271731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D9286F67-48E2-4535-BCB9-ACC90699DE70}"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693858-6398-412F-91CF-4F55CCF520DE}" type="slidenum">
              <a:rPr lang="en-GB" smtClean="0"/>
              <a:t>‹#›</a:t>
            </a:fld>
            <a:endParaRPr lang="en-GB"/>
          </a:p>
        </p:txBody>
      </p:sp>
      <p:cxnSp>
        <p:nvCxnSpPr>
          <p:cNvPr id="9" name="Straight Connector 8"/>
          <p:cNvCxnSpPr/>
          <p:nvPr userDrawn="1"/>
        </p:nvCxnSpPr>
        <p:spPr>
          <a:xfrm flipV="1">
            <a:off x="838200" y="1371318"/>
            <a:ext cx="10515600" cy="1"/>
          </a:xfrm>
          <a:prstGeom prst="line">
            <a:avLst/>
          </a:prstGeom>
          <a:ln w="38100">
            <a:solidFill>
              <a:srgbClr val="BFD73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8200" y="160423"/>
            <a:ext cx="2578768" cy="1031508"/>
          </a:xfrm>
          <a:prstGeom prst="rect">
            <a:avLst/>
          </a:prstGeom>
        </p:spPr>
      </p:pic>
    </p:spTree>
    <p:extLst>
      <p:ext uri="{BB962C8B-B14F-4D97-AF65-F5344CB8AC3E}">
        <p14:creationId xmlns:p14="http://schemas.microsoft.com/office/powerpoint/2010/main" val="36240912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1F0D-AF32-1780-E4E8-5779A2DEC6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D8D9A4-A5EA-C7DD-2274-70768A0501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2768828-696E-2FA0-457D-3F104D82AA7A}"/>
              </a:ext>
            </a:extLst>
          </p:cNvPr>
          <p:cNvSpPr>
            <a:spLocks noGrp="1"/>
          </p:cNvSpPr>
          <p:nvPr>
            <p:ph type="dt" sz="half" idx="10"/>
          </p:nvPr>
        </p:nvSpPr>
        <p:spPr/>
        <p:txBody>
          <a:bodyPr/>
          <a:lstStyle/>
          <a:p>
            <a:fld id="{3BF8604D-107F-4728-ADD1-B4E6BFBFF961}" type="datetimeFigureOut">
              <a:rPr lang="en-GB" smtClean="0"/>
              <a:t>29/10/2024</a:t>
            </a:fld>
            <a:endParaRPr lang="en-GB"/>
          </a:p>
        </p:txBody>
      </p:sp>
      <p:sp>
        <p:nvSpPr>
          <p:cNvPr id="5" name="Footer Placeholder 4">
            <a:extLst>
              <a:ext uri="{FF2B5EF4-FFF2-40B4-BE49-F238E27FC236}">
                <a16:creationId xmlns:a16="http://schemas.microsoft.com/office/drawing/2014/main" id="{31DE8B19-86AB-A337-C5DE-5B1DCFFFBA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E3B288-6FE4-97C8-DA81-5901F7CC3EAB}"/>
              </a:ext>
            </a:extLst>
          </p:cNvPr>
          <p:cNvSpPr>
            <a:spLocks noGrp="1"/>
          </p:cNvSpPr>
          <p:nvPr>
            <p:ph type="sldNum" sz="quarter" idx="12"/>
          </p:nvPr>
        </p:nvSpPr>
        <p:spPr/>
        <p:txBody>
          <a:bodyPr/>
          <a:lstStyle/>
          <a:p>
            <a:fld id="{948840A9-62A7-4A0F-B380-44264FEE7603}" type="slidenum">
              <a:rPr lang="en-GB" smtClean="0"/>
              <a:t>‹#›</a:t>
            </a:fld>
            <a:endParaRPr lang="en-GB"/>
          </a:p>
        </p:txBody>
      </p:sp>
    </p:spTree>
    <p:extLst>
      <p:ext uri="{BB962C8B-B14F-4D97-AF65-F5344CB8AC3E}">
        <p14:creationId xmlns:p14="http://schemas.microsoft.com/office/powerpoint/2010/main" val="58192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EEE8-AD59-4B7D-9F5E-AE4BC59078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BF057F-D7AE-4659-8596-FC850E5769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BC643A-6761-4EF1-A494-CF8D62EF6A31}"/>
              </a:ext>
            </a:extLst>
          </p:cNvPr>
          <p:cNvSpPr>
            <a:spLocks noGrp="1"/>
          </p:cNvSpPr>
          <p:nvPr>
            <p:ph type="dt" sz="half" idx="10"/>
          </p:nvPr>
        </p:nvSpPr>
        <p:spPr/>
        <p:txBody>
          <a:bodyPr/>
          <a:lstStyle/>
          <a:p>
            <a:fld id="{09F699A4-D636-4E48-9DBD-4F4C32AB4EB0}" type="datetimeFigureOut">
              <a:rPr lang="en-GB" smtClean="0"/>
              <a:t>29/10/2024</a:t>
            </a:fld>
            <a:endParaRPr lang="en-GB"/>
          </a:p>
        </p:txBody>
      </p:sp>
      <p:sp>
        <p:nvSpPr>
          <p:cNvPr id="5" name="Footer Placeholder 4">
            <a:extLst>
              <a:ext uri="{FF2B5EF4-FFF2-40B4-BE49-F238E27FC236}">
                <a16:creationId xmlns:a16="http://schemas.microsoft.com/office/drawing/2014/main" id="{F1B083A2-9555-42CC-A688-B942B091C5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BD4EAE-FAAA-4554-8938-1ED386CED761}"/>
              </a:ext>
            </a:extLst>
          </p:cNvPr>
          <p:cNvSpPr>
            <a:spLocks noGrp="1"/>
          </p:cNvSpPr>
          <p:nvPr>
            <p:ph type="sldNum" sz="quarter" idx="12"/>
          </p:nvPr>
        </p:nvSpPr>
        <p:spPr/>
        <p:txBody>
          <a:bodyPr/>
          <a:lstStyle/>
          <a:p>
            <a:fld id="{4A13E7DC-7932-4873-93D8-A778054A0799}" type="slidenum">
              <a:rPr lang="en-GB" smtClean="0"/>
              <a:t>‹#›</a:t>
            </a:fld>
            <a:endParaRPr lang="en-GB"/>
          </a:p>
        </p:txBody>
      </p:sp>
    </p:spTree>
    <p:extLst>
      <p:ext uri="{BB962C8B-B14F-4D97-AF65-F5344CB8AC3E}">
        <p14:creationId xmlns:p14="http://schemas.microsoft.com/office/powerpoint/2010/main" val="29956616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5FC2-2B2A-6DD5-AFC2-3046333C26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C17C5B-62E9-64CE-2E32-C0A3DDA5B1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23671B-529C-C24B-FD9A-19EB869A3C9B}"/>
              </a:ext>
            </a:extLst>
          </p:cNvPr>
          <p:cNvSpPr>
            <a:spLocks noGrp="1"/>
          </p:cNvSpPr>
          <p:nvPr>
            <p:ph type="dt" sz="half" idx="10"/>
          </p:nvPr>
        </p:nvSpPr>
        <p:spPr/>
        <p:txBody>
          <a:bodyPr/>
          <a:lstStyle/>
          <a:p>
            <a:fld id="{3BF8604D-107F-4728-ADD1-B4E6BFBFF961}" type="datetimeFigureOut">
              <a:rPr lang="en-GB" smtClean="0"/>
              <a:t>29/10/2024</a:t>
            </a:fld>
            <a:endParaRPr lang="en-GB"/>
          </a:p>
        </p:txBody>
      </p:sp>
      <p:sp>
        <p:nvSpPr>
          <p:cNvPr id="5" name="Footer Placeholder 4">
            <a:extLst>
              <a:ext uri="{FF2B5EF4-FFF2-40B4-BE49-F238E27FC236}">
                <a16:creationId xmlns:a16="http://schemas.microsoft.com/office/drawing/2014/main" id="{D8D6744B-D4C8-B5E9-D71E-6C4F077D01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08339B-A4B2-3E21-F8B8-253C9FE5335A}"/>
              </a:ext>
            </a:extLst>
          </p:cNvPr>
          <p:cNvSpPr>
            <a:spLocks noGrp="1"/>
          </p:cNvSpPr>
          <p:nvPr>
            <p:ph type="sldNum" sz="quarter" idx="12"/>
          </p:nvPr>
        </p:nvSpPr>
        <p:spPr/>
        <p:txBody>
          <a:bodyPr/>
          <a:lstStyle/>
          <a:p>
            <a:fld id="{948840A9-62A7-4A0F-B380-44264FEE7603}" type="slidenum">
              <a:rPr lang="en-GB" smtClean="0"/>
              <a:t>‹#›</a:t>
            </a:fld>
            <a:endParaRPr lang="en-GB"/>
          </a:p>
        </p:txBody>
      </p:sp>
    </p:spTree>
    <p:extLst>
      <p:ext uri="{BB962C8B-B14F-4D97-AF65-F5344CB8AC3E}">
        <p14:creationId xmlns:p14="http://schemas.microsoft.com/office/powerpoint/2010/main" val="1747805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C3336-5A81-4185-DC12-24945193A5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A632F3-BEE7-6ADF-A84F-ECAB69AB1A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9EC44A-F566-39C4-E198-AB82B77FD75B}"/>
              </a:ext>
            </a:extLst>
          </p:cNvPr>
          <p:cNvSpPr>
            <a:spLocks noGrp="1"/>
          </p:cNvSpPr>
          <p:nvPr>
            <p:ph type="dt" sz="half" idx="10"/>
          </p:nvPr>
        </p:nvSpPr>
        <p:spPr/>
        <p:txBody>
          <a:bodyPr/>
          <a:lstStyle/>
          <a:p>
            <a:fld id="{3BF8604D-107F-4728-ADD1-B4E6BFBFF961}" type="datetimeFigureOut">
              <a:rPr lang="en-GB" smtClean="0"/>
              <a:t>29/10/2024</a:t>
            </a:fld>
            <a:endParaRPr lang="en-GB"/>
          </a:p>
        </p:txBody>
      </p:sp>
      <p:sp>
        <p:nvSpPr>
          <p:cNvPr id="5" name="Footer Placeholder 4">
            <a:extLst>
              <a:ext uri="{FF2B5EF4-FFF2-40B4-BE49-F238E27FC236}">
                <a16:creationId xmlns:a16="http://schemas.microsoft.com/office/drawing/2014/main" id="{B2B51F85-FEE4-21DA-343F-2035A49163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B752DF-4727-DD15-3475-95A295CC39D2}"/>
              </a:ext>
            </a:extLst>
          </p:cNvPr>
          <p:cNvSpPr>
            <a:spLocks noGrp="1"/>
          </p:cNvSpPr>
          <p:nvPr>
            <p:ph type="sldNum" sz="quarter" idx="12"/>
          </p:nvPr>
        </p:nvSpPr>
        <p:spPr/>
        <p:txBody>
          <a:bodyPr/>
          <a:lstStyle/>
          <a:p>
            <a:fld id="{948840A9-62A7-4A0F-B380-44264FEE7603}" type="slidenum">
              <a:rPr lang="en-GB" smtClean="0"/>
              <a:t>‹#›</a:t>
            </a:fld>
            <a:endParaRPr lang="en-GB"/>
          </a:p>
        </p:txBody>
      </p:sp>
    </p:spTree>
    <p:extLst>
      <p:ext uri="{BB962C8B-B14F-4D97-AF65-F5344CB8AC3E}">
        <p14:creationId xmlns:p14="http://schemas.microsoft.com/office/powerpoint/2010/main" val="21266593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751F-90C3-53E8-7568-F4EDA45F4A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35AE1E-18A0-AA2A-E1F7-45105486C1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0FAD7D-12B6-D97D-B1C5-2715B782B8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E86F3B2-5E32-D7B4-0557-19CFC57F9DC2}"/>
              </a:ext>
            </a:extLst>
          </p:cNvPr>
          <p:cNvSpPr>
            <a:spLocks noGrp="1"/>
          </p:cNvSpPr>
          <p:nvPr>
            <p:ph type="dt" sz="half" idx="10"/>
          </p:nvPr>
        </p:nvSpPr>
        <p:spPr/>
        <p:txBody>
          <a:bodyPr/>
          <a:lstStyle/>
          <a:p>
            <a:fld id="{3BF8604D-107F-4728-ADD1-B4E6BFBFF961}" type="datetimeFigureOut">
              <a:rPr lang="en-GB" smtClean="0"/>
              <a:t>29/10/2024</a:t>
            </a:fld>
            <a:endParaRPr lang="en-GB"/>
          </a:p>
        </p:txBody>
      </p:sp>
      <p:sp>
        <p:nvSpPr>
          <p:cNvPr id="6" name="Footer Placeholder 5">
            <a:extLst>
              <a:ext uri="{FF2B5EF4-FFF2-40B4-BE49-F238E27FC236}">
                <a16:creationId xmlns:a16="http://schemas.microsoft.com/office/drawing/2014/main" id="{290B08B5-9ED7-A838-D460-4E17A328BD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41C9E1-935A-AD37-1129-1CC6436DC771}"/>
              </a:ext>
            </a:extLst>
          </p:cNvPr>
          <p:cNvSpPr>
            <a:spLocks noGrp="1"/>
          </p:cNvSpPr>
          <p:nvPr>
            <p:ph type="sldNum" sz="quarter" idx="12"/>
          </p:nvPr>
        </p:nvSpPr>
        <p:spPr/>
        <p:txBody>
          <a:bodyPr/>
          <a:lstStyle/>
          <a:p>
            <a:fld id="{948840A9-62A7-4A0F-B380-44264FEE7603}" type="slidenum">
              <a:rPr lang="en-GB" smtClean="0"/>
              <a:t>‹#›</a:t>
            </a:fld>
            <a:endParaRPr lang="en-GB"/>
          </a:p>
        </p:txBody>
      </p:sp>
    </p:spTree>
    <p:extLst>
      <p:ext uri="{BB962C8B-B14F-4D97-AF65-F5344CB8AC3E}">
        <p14:creationId xmlns:p14="http://schemas.microsoft.com/office/powerpoint/2010/main" val="37428704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6219-8CD3-E6B2-A8DC-17EFD3409F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6EA38C-A2DF-AE41-658D-0040C67D86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DF04F2-B3DA-2B1A-3034-554C22899F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03F6FCF-7EDF-7355-B875-27A6FA3143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B91717-49F2-695E-5131-330A8422D2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5DDBC2-B514-2E8A-6D49-58BA679D03C0}"/>
              </a:ext>
            </a:extLst>
          </p:cNvPr>
          <p:cNvSpPr>
            <a:spLocks noGrp="1"/>
          </p:cNvSpPr>
          <p:nvPr>
            <p:ph type="dt" sz="half" idx="10"/>
          </p:nvPr>
        </p:nvSpPr>
        <p:spPr/>
        <p:txBody>
          <a:bodyPr/>
          <a:lstStyle/>
          <a:p>
            <a:fld id="{3BF8604D-107F-4728-ADD1-B4E6BFBFF961}" type="datetimeFigureOut">
              <a:rPr lang="en-GB" smtClean="0"/>
              <a:t>29/10/2024</a:t>
            </a:fld>
            <a:endParaRPr lang="en-GB"/>
          </a:p>
        </p:txBody>
      </p:sp>
      <p:sp>
        <p:nvSpPr>
          <p:cNvPr id="8" name="Footer Placeholder 7">
            <a:extLst>
              <a:ext uri="{FF2B5EF4-FFF2-40B4-BE49-F238E27FC236}">
                <a16:creationId xmlns:a16="http://schemas.microsoft.com/office/drawing/2014/main" id="{D1D9000E-E23C-32B0-2067-A0DDE11141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77400C7-0F14-5C45-60EF-259DFEF3BEBE}"/>
              </a:ext>
            </a:extLst>
          </p:cNvPr>
          <p:cNvSpPr>
            <a:spLocks noGrp="1"/>
          </p:cNvSpPr>
          <p:nvPr>
            <p:ph type="sldNum" sz="quarter" idx="12"/>
          </p:nvPr>
        </p:nvSpPr>
        <p:spPr/>
        <p:txBody>
          <a:bodyPr/>
          <a:lstStyle/>
          <a:p>
            <a:fld id="{948840A9-62A7-4A0F-B380-44264FEE7603}" type="slidenum">
              <a:rPr lang="en-GB" smtClean="0"/>
              <a:t>‹#›</a:t>
            </a:fld>
            <a:endParaRPr lang="en-GB"/>
          </a:p>
        </p:txBody>
      </p:sp>
    </p:spTree>
    <p:extLst>
      <p:ext uri="{BB962C8B-B14F-4D97-AF65-F5344CB8AC3E}">
        <p14:creationId xmlns:p14="http://schemas.microsoft.com/office/powerpoint/2010/main" val="32188379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40992-5CFA-422C-6E2F-E8F62762F0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33E837-56F6-A66D-E8A5-30C042B110FC}"/>
              </a:ext>
            </a:extLst>
          </p:cNvPr>
          <p:cNvSpPr>
            <a:spLocks noGrp="1"/>
          </p:cNvSpPr>
          <p:nvPr>
            <p:ph type="dt" sz="half" idx="10"/>
          </p:nvPr>
        </p:nvSpPr>
        <p:spPr/>
        <p:txBody>
          <a:bodyPr/>
          <a:lstStyle/>
          <a:p>
            <a:fld id="{3BF8604D-107F-4728-ADD1-B4E6BFBFF961}" type="datetimeFigureOut">
              <a:rPr lang="en-GB" smtClean="0"/>
              <a:t>29/10/2024</a:t>
            </a:fld>
            <a:endParaRPr lang="en-GB"/>
          </a:p>
        </p:txBody>
      </p:sp>
      <p:sp>
        <p:nvSpPr>
          <p:cNvPr id="4" name="Footer Placeholder 3">
            <a:extLst>
              <a:ext uri="{FF2B5EF4-FFF2-40B4-BE49-F238E27FC236}">
                <a16:creationId xmlns:a16="http://schemas.microsoft.com/office/drawing/2014/main" id="{C09FA957-BF04-E2B4-C80F-2B640D3399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7FA9A4-A65F-17CE-0215-377241AF1A02}"/>
              </a:ext>
            </a:extLst>
          </p:cNvPr>
          <p:cNvSpPr>
            <a:spLocks noGrp="1"/>
          </p:cNvSpPr>
          <p:nvPr>
            <p:ph type="sldNum" sz="quarter" idx="12"/>
          </p:nvPr>
        </p:nvSpPr>
        <p:spPr/>
        <p:txBody>
          <a:bodyPr/>
          <a:lstStyle/>
          <a:p>
            <a:fld id="{948840A9-62A7-4A0F-B380-44264FEE7603}" type="slidenum">
              <a:rPr lang="en-GB" smtClean="0"/>
              <a:t>‹#›</a:t>
            </a:fld>
            <a:endParaRPr lang="en-GB"/>
          </a:p>
        </p:txBody>
      </p:sp>
    </p:spTree>
    <p:extLst>
      <p:ext uri="{BB962C8B-B14F-4D97-AF65-F5344CB8AC3E}">
        <p14:creationId xmlns:p14="http://schemas.microsoft.com/office/powerpoint/2010/main" val="31944551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E32211-421B-09D4-2EE7-E7C7618A8E42}"/>
              </a:ext>
            </a:extLst>
          </p:cNvPr>
          <p:cNvSpPr>
            <a:spLocks noGrp="1"/>
          </p:cNvSpPr>
          <p:nvPr>
            <p:ph type="dt" sz="half" idx="10"/>
          </p:nvPr>
        </p:nvSpPr>
        <p:spPr/>
        <p:txBody>
          <a:bodyPr/>
          <a:lstStyle/>
          <a:p>
            <a:fld id="{3BF8604D-107F-4728-ADD1-B4E6BFBFF961}" type="datetimeFigureOut">
              <a:rPr lang="en-GB" smtClean="0"/>
              <a:t>29/10/2024</a:t>
            </a:fld>
            <a:endParaRPr lang="en-GB"/>
          </a:p>
        </p:txBody>
      </p:sp>
      <p:sp>
        <p:nvSpPr>
          <p:cNvPr id="3" name="Footer Placeholder 2">
            <a:extLst>
              <a:ext uri="{FF2B5EF4-FFF2-40B4-BE49-F238E27FC236}">
                <a16:creationId xmlns:a16="http://schemas.microsoft.com/office/drawing/2014/main" id="{ED01E1FF-7D5A-71CB-3666-DA49EDD0C50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45A648-451C-7886-C6CE-421B103073D8}"/>
              </a:ext>
            </a:extLst>
          </p:cNvPr>
          <p:cNvSpPr>
            <a:spLocks noGrp="1"/>
          </p:cNvSpPr>
          <p:nvPr>
            <p:ph type="sldNum" sz="quarter" idx="12"/>
          </p:nvPr>
        </p:nvSpPr>
        <p:spPr/>
        <p:txBody>
          <a:bodyPr/>
          <a:lstStyle/>
          <a:p>
            <a:fld id="{948840A9-62A7-4A0F-B380-44264FEE7603}" type="slidenum">
              <a:rPr lang="en-GB" smtClean="0"/>
              <a:t>‹#›</a:t>
            </a:fld>
            <a:endParaRPr lang="en-GB"/>
          </a:p>
        </p:txBody>
      </p:sp>
    </p:spTree>
    <p:extLst>
      <p:ext uri="{BB962C8B-B14F-4D97-AF65-F5344CB8AC3E}">
        <p14:creationId xmlns:p14="http://schemas.microsoft.com/office/powerpoint/2010/main" val="13637880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0E1D-E1C8-7F5D-305D-EA977878EE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3FC6B7-8706-0CA9-62ED-C2D90D2073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1412AF2-DDE3-B389-F612-E5B1F639F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714894-50FA-45AE-C628-0CC125254D16}"/>
              </a:ext>
            </a:extLst>
          </p:cNvPr>
          <p:cNvSpPr>
            <a:spLocks noGrp="1"/>
          </p:cNvSpPr>
          <p:nvPr>
            <p:ph type="dt" sz="half" idx="10"/>
          </p:nvPr>
        </p:nvSpPr>
        <p:spPr/>
        <p:txBody>
          <a:bodyPr/>
          <a:lstStyle/>
          <a:p>
            <a:fld id="{3BF8604D-107F-4728-ADD1-B4E6BFBFF961}" type="datetimeFigureOut">
              <a:rPr lang="en-GB" smtClean="0"/>
              <a:t>29/10/2024</a:t>
            </a:fld>
            <a:endParaRPr lang="en-GB"/>
          </a:p>
        </p:txBody>
      </p:sp>
      <p:sp>
        <p:nvSpPr>
          <p:cNvPr id="6" name="Footer Placeholder 5">
            <a:extLst>
              <a:ext uri="{FF2B5EF4-FFF2-40B4-BE49-F238E27FC236}">
                <a16:creationId xmlns:a16="http://schemas.microsoft.com/office/drawing/2014/main" id="{0B3ADFB6-E2CD-C4F0-31E8-B5F10862C6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D0027D-FDE6-5A50-1C94-91398D7155A1}"/>
              </a:ext>
            </a:extLst>
          </p:cNvPr>
          <p:cNvSpPr>
            <a:spLocks noGrp="1"/>
          </p:cNvSpPr>
          <p:nvPr>
            <p:ph type="sldNum" sz="quarter" idx="12"/>
          </p:nvPr>
        </p:nvSpPr>
        <p:spPr/>
        <p:txBody>
          <a:bodyPr/>
          <a:lstStyle/>
          <a:p>
            <a:fld id="{948840A9-62A7-4A0F-B380-44264FEE7603}" type="slidenum">
              <a:rPr lang="en-GB" smtClean="0"/>
              <a:t>‹#›</a:t>
            </a:fld>
            <a:endParaRPr lang="en-GB"/>
          </a:p>
        </p:txBody>
      </p:sp>
    </p:spTree>
    <p:extLst>
      <p:ext uri="{BB962C8B-B14F-4D97-AF65-F5344CB8AC3E}">
        <p14:creationId xmlns:p14="http://schemas.microsoft.com/office/powerpoint/2010/main" val="40215101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7A1A-0913-0694-D931-8EB99F14F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A8B102-EF4A-C064-A6DF-1DE011727D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71E250B-F1A1-BDBA-DB41-14F8374E1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DCF142-4755-99D2-C249-E4C188B09ABE}"/>
              </a:ext>
            </a:extLst>
          </p:cNvPr>
          <p:cNvSpPr>
            <a:spLocks noGrp="1"/>
          </p:cNvSpPr>
          <p:nvPr>
            <p:ph type="dt" sz="half" idx="10"/>
          </p:nvPr>
        </p:nvSpPr>
        <p:spPr/>
        <p:txBody>
          <a:bodyPr/>
          <a:lstStyle/>
          <a:p>
            <a:fld id="{3BF8604D-107F-4728-ADD1-B4E6BFBFF961}" type="datetimeFigureOut">
              <a:rPr lang="en-GB" smtClean="0"/>
              <a:t>29/10/2024</a:t>
            </a:fld>
            <a:endParaRPr lang="en-GB"/>
          </a:p>
        </p:txBody>
      </p:sp>
      <p:sp>
        <p:nvSpPr>
          <p:cNvPr id="6" name="Footer Placeholder 5">
            <a:extLst>
              <a:ext uri="{FF2B5EF4-FFF2-40B4-BE49-F238E27FC236}">
                <a16:creationId xmlns:a16="http://schemas.microsoft.com/office/drawing/2014/main" id="{5DD71701-F412-B398-365A-764DE2D8B5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268784-E4AE-FD47-7EBA-4F18CA68CBEE}"/>
              </a:ext>
            </a:extLst>
          </p:cNvPr>
          <p:cNvSpPr>
            <a:spLocks noGrp="1"/>
          </p:cNvSpPr>
          <p:nvPr>
            <p:ph type="sldNum" sz="quarter" idx="12"/>
          </p:nvPr>
        </p:nvSpPr>
        <p:spPr/>
        <p:txBody>
          <a:bodyPr/>
          <a:lstStyle/>
          <a:p>
            <a:fld id="{948840A9-62A7-4A0F-B380-44264FEE7603}" type="slidenum">
              <a:rPr lang="en-GB" smtClean="0"/>
              <a:t>‹#›</a:t>
            </a:fld>
            <a:endParaRPr lang="en-GB"/>
          </a:p>
        </p:txBody>
      </p:sp>
    </p:spTree>
    <p:extLst>
      <p:ext uri="{BB962C8B-B14F-4D97-AF65-F5344CB8AC3E}">
        <p14:creationId xmlns:p14="http://schemas.microsoft.com/office/powerpoint/2010/main" val="14147790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2F60-1907-CEBA-DA12-5143A78D27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BF3204-3303-4CAC-1A98-A8DBF9B55F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6E2D3D-7F6F-25A1-0748-EE6F59E25581}"/>
              </a:ext>
            </a:extLst>
          </p:cNvPr>
          <p:cNvSpPr>
            <a:spLocks noGrp="1"/>
          </p:cNvSpPr>
          <p:nvPr>
            <p:ph type="dt" sz="half" idx="10"/>
          </p:nvPr>
        </p:nvSpPr>
        <p:spPr/>
        <p:txBody>
          <a:bodyPr/>
          <a:lstStyle/>
          <a:p>
            <a:fld id="{3BF8604D-107F-4728-ADD1-B4E6BFBFF961}" type="datetimeFigureOut">
              <a:rPr lang="en-GB" smtClean="0"/>
              <a:t>29/10/2024</a:t>
            </a:fld>
            <a:endParaRPr lang="en-GB"/>
          </a:p>
        </p:txBody>
      </p:sp>
      <p:sp>
        <p:nvSpPr>
          <p:cNvPr id="5" name="Footer Placeholder 4">
            <a:extLst>
              <a:ext uri="{FF2B5EF4-FFF2-40B4-BE49-F238E27FC236}">
                <a16:creationId xmlns:a16="http://schemas.microsoft.com/office/drawing/2014/main" id="{D0E4DD0D-F0A7-5028-D73B-EA149C77A6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4C2536-8318-E2E9-011F-F8CFD04A28CA}"/>
              </a:ext>
            </a:extLst>
          </p:cNvPr>
          <p:cNvSpPr>
            <a:spLocks noGrp="1"/>
          </p:cNvSpPr>
          <p:nvPr>
            <p:ph type="sldNum" sz="quarter" idx="12"/>
          </p:nvPr>
        </p:nvSpPr>
        <p:spPr/>
        <p:txBody>
          <a:bodyPr/>
          <a:lstStyle/>
          <a:p>
            <a:fld id="{948840A9-62A7-4A0F-B380-44264FEE7603}" type="slidenum">
              <a:rPr lang="en-GB" smtClean="0"/>
              <a:t>‹#›</a:t>
            </a:fld>
            <a:endParaRPr lang="en-GB"/>
          </a:p>
        </p:txBody>
      </p:sp>
    </p:spTree>
    <p:extLst>
      <p:ext uri="{BB962C8B-B14F-4D97-AF65-F5344CB8AC3E}">
        <p14:creationId xmlns:p14="http://schemas.microsoft.com/office/powerpoint/2010/main" val="19184394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9F3611-985D-5E5B-4D7F-205A3CD5A6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79FFB6-EDC0-2705-1B8E-93AB99EDFF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C9A1EB-DECC-6E6A-C8C7-DCD14EBE9585}"/>
              </a:ext>
            </a:extLst>
          </p:cNvPr>
          <p:cNvSpPr>
            <a:spLocks noGrp="1"/>
          </p:cNvSpPr>
          <p:nvPr>
            <p:ph type="dt" sz="half" idx="10"/>
          </p:nvPr>
        </p:nvSpPr>
        <p:spPr/>
        <p:txBody>
          <a:bodyPr/>
          <a:lstStyle/>
          <a:p>
            <a:fld id="{3BF8604D-107F-4728-ADD1-B4E6BFBFF961}" type="datetimeFigureOut">
              <a:rPr lang="en-GB" smtClean="0"/>
              <a:t>29/10/2024</a:t>
            </a:fld>
            <a:endParaRPr lang="en-GB"/>
          </a:p>
        </p:txBody>
      </p:sp>
      <p:sp>
        <p:nvSpPr>
          <p:cNvPr id="5" name="Footer Placeholder 4">
            <a:extLst>
              <a:ext uri="{FF2B5EF4-FFF2-40B4-BE49-F238E27FC236}">
                <a16:creationId xmlns:a16="http://schemas.microsoft.com/office/drawing/2014/main" id="{065BE6A4-81AD-834A-F6BF-3EE03830EE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1FFAAF-010C-3C29-93D2-F067FAB2E6F0}"/>
              </a:ext>
            </a:extLst>
          </p:cNvPr>
          <p:cNvSpPr>
            <a:spLocks noGrp="1"/>
          </p:cNvSpPr>
          <p:nvPr>
            <p:ph type="sldNum" sz="quarter" idx="12"/>
          </p:nvPr>
        </p:nvSpPr>
        <p:spPr/>
        <p:txBody>
          <a:bodyPr/>
          <a:lstStyle/>
          <a:p>
            <a:fld id="{948840A9-62A7-4A0F-B380-44264FEE7603}" type="slidenum">
              <a:rPr lang="en-GB" smtClean="0"/>
              <a:t>‹#›</a:t>
            </a:fld>
            <a:endParaRPr lang="en-GB"/>
          </a:p>
        </p:txBody>
      </p:sp>
    </p:spTree>
    <p:extLst>
      <p:ext uri="{BB962C8B-B14F-4D97-AF65-F5344CB8AC3E}">
        <p14:creationId xmlns:p14="http://schemas.microsoft.com/office/powerpoint/2010/main" val="30480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ABE81-6EF4-47E2-AA16-2A156F4ACF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540460-EEE3-4F70-979F-D263561EB1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0D5A6C-621B-4E23-84BA-0C3B30BD9A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262CDD-D5AD-48EF-BB6B-F4A43D817007}"/>
              </a:ext>
            </a:extLst>
          </p:cNvPr>
          <p:cNvSpPr>
            <a:spLocks noGrp="1"/>
          </p:cNvSpPr>
          <p:nvPr>
            <p:ph type="dt" sz="half" idx="10"/>
          </p:nvPr>
        </p:nvSpPr>
        <p:spPr/>
        <p:txBody>
          <a:bodyPr/>
          <a:lstStyle/>
          <a:p>
            <a:fld id="{09F699A4-D636-4E48-9DBD-4F4C32AB4EB0}" type="datetimeFigureOut">
              <a:rPr lang="en-GB" smtClean="0"/>
              <a:t>29/10/2024</a:t>
            </a:fld>
            <a:endParaRPr lang="en-GB"/>
          </a:p>
        </p:txBody>
      </p:sp>
      <p:sp>
        <p:nvSpPr>
          <p:cNvPr id="6" name="Footer Placeholder 5">
            <a:extLst>
              <a:ext uri="{FF2B5EF4-FFF2-40B4-BE49-F238E27FC236}">
                <a16:creationId xmlns:a16="http://schemas.microsoft.com/office/drawing/2014/main" id="{F4FC01BF-75B5-4CF1-9417-1B6388E033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3757F5-CC22-475D-B870-278AD170BDA4}"/>
              </a:ext>
            </a:extLst>
          </p:cNvPr>
          <p:cNvSpPr>
            <a:spLocks noGrp="1"/>
          </p:cNvSpPr>
          <p:nvPr>
            <p:ph type="sldNum" sz="quarter" idx="12"/>
          </p:nvPr>
        </p:nvSpPr>
        <p:spPr/>
        <p:txBody>
          <a:bodyPr/>
          <a:lstStyle/>
          <a:p>
            <a:fld id="{4A13E7DC-7932-4873-93D8-A778054A0799}" type="slidenum">
              <a:rPr lang="en-GB" smtClean="0"/>
              <a:t>‹#›</a:t>
            </a:fld>
            <a:endParaRPr lang="en-GB"/>
          </a:p>
        </p:txBody>
      </p:sp>
    </p:spTree>
    <p:extLst>
      <p:ext uri="{BB962C8B-B14F-4D97-AF65-F5344CB8AC3E}">
        <p14:creationId xmlns:p14="http://schemas.microsoft.com/office/powerpoint/2010/main" val="18020339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6.jpe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0D852591-1B82-B661-A916-CA2EC8EF14B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013" y="0"/>
            <a:ext cx="12181974" cy="6858000"/>
          </a:xfrm>
          <a:prstGeom prst="rect">
            <a:avLst/>
          </a:prstGeom>
        </p:spPr>
      </p:pic>
    </p:spTree>
    <p:extLst>
      <p:ext uri="{BB962C8B-B14F-4D97-AF65-F5344CB8AC3E}">
        <p14:creationId xmlns:p14="http://schemas.microsoft.com/office/powerpoint/2010/main" val="2405049947"/>
      </p:ext>
    </p:extLst>
  </p:cSld>
  <p:clrMap bg1="lt1" tx1="dk1" bg2="lt2" tx2="dk2" accent1="accent1" accent2="accent2" accent3="accent3" accent4="accent4" accent5="accent5" accent6="accent6" hlink="hlink" folHlink="folHlink"/>
  <p:sldLayoutIdLst>
    <p:sldLayoutId id="2147483718" r:id="rId1"/>
    <p:sldLayoutId id="2147483703" r:id="rId2"/>
    <p:sldLayoutId id="2147483701" r:id="rId3"/>
    <p:sldLayoutId id="2147483719" r:id="rId4"/>
    <p:sldLayoutId id="214748370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DA7F78-5564-49D3-92D4-439986B98A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0922C9-64FD-4E08-9F7F-CDA9E91F64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7BE6E9-8660-42A3-9E15-AA42C4FAA6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699A4-D636-4E48-9DBD-4F4C32AB4EB0}" type="datetimeFigureOut">
              <a:rPr lang="en-GB" smtClean="0"/>
              <a:t>29/10/2024</a:t>
            </a:fld>
            <a:endParaRPr lang="en-GB"/>
          </a:p>
        </p:txBody>
      </p:sp>
      <p:sp>
        <p:nvSpPr>
          <p:cNvPr id="5" name="Footer Placeholder 4">
            <a:extLst>
              <a:ext uri="{FF2B5EF4-FFF2-40B4-BE49-F238E27FC236}">
                <a16:creationId xmlns:a16="http://schemas.microsoft.com/office/drawing/2014/main" id="{0705D3F2-CD4D-4D8C-93AE-4344EE8369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90F3DDB-43A2-48B0-BBD6-FB11E93B45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3E7DC-7932-4873-93D8-A778054A0799}" type="slidenum">
              <a:rPr lang="en-GB" smtClean="0"/>
              <a:t>‹#›</a:t>
            </a:fld>
            <a:endParaRPr lang="en-GB"/>
          </a:p>
        </p:txBody>
      </p:sp>
    </p:spTree>
    <p:extLst>
      <p:ext uri="{BB962C8B-B14F-4D97-AF65-F5344CB8AC3E}">
        <p14:creationId xmlns:p14="http://schemas.microsoft.com/office/powerpoint/2010/main" val="273502307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689" r:id="rId3"/>
    <p:sldLayoutId id="2147483713" r:id="rId4"/>
    <p:sldLayoutId id="2147483714" r:id="rId5"/>
    <p:sldLayoutId id="2147483715" r:id="rId6"/>
    <p:sldLayoutId id="2147483716" r:id="rId7"/>
    <p:sldLayoutId id="2147483717" r:id="rId8"/>
    <p:sldLayoutId id="2147483695"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10/29/2024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709" r:id="rId3"/>
    <p:sldLayoutId id="2147483690" r:id="rId4"/>
    <p:sldLayoutId id="2147483691" r:id="rId5"/>
    <p:sldLayoutId id="2147483692" r:id="rId6"/>
    <p:sldLayoutId id="2147483693" r:id="rId7"/>
    <p:sldLayoutId id="2147483694" r:id="rId8"/>
    <p:sldLayoutId id="2147483705" r:id="rId9"/>
    <p:sldLayoutId id="2147483704" r:id="rId10"/>
    <p:sldLayoutId id="2147483699" r:id="rId11"/>
    <p:sldLayoutId id="2147483708" r:id="rId12"/>
    <p:sldLayoutId id="2147483700" r:id="rId13"/>
    <p:sldLayoutId id="2147483706" r:id="rId14"/>
    <p:sldLayoutId id="2147483707" r:id="rId15"/>
    <p:sldLayoutId id="2147483696" r:id="rId16"/>
    <p:sldLayoutId id="214748369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F951E-5B7D-44FE-8C05-016BE3AF74E9}" type="datetimeFigureOut">
              <a:rPr lang="en-GB" smtClean="0"/>
              <a:t>29/10/2024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553B9-8F4E-4910-AFFF-A4B1F4C1A6BA}" type="slidenum">
              <a:rPr lang="en-GB" smtClean="0"/>
              <a:t>‹#›</a:t>
            </a:fld>
            <a:endParaRPr lang="en-GB"/>
          </a:p>
        </p:txBody>
      </p:sp>
    </p:spTree>
    <p:extLst>
      <p:ext uri="{BB962C8B-B14F-4D97-AF65-F5344CB8AC3E}">
        <p14:creationId xmlns:p14="http://schemas.microsoft.com/office/powerpoint/2010/main" val="6578978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8E88A6C-CA04-4330-BEA2-4A5F4D7A6C52}" type="datetimeFigureOut">
              <a:rPr lang="en-GB" smtClean="0"/>
              <a:t>29/10/2024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55EE410-BD49-4FAC-A828-22C41BA895FC}"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693292"/>
      </p:ext>
    </p:extLst>
  </p:cSld>
  <p:clrMap bg1="lt1" tx1="dk1" bg2="lt2" tx2="dk2" accent1="accent1" accent2="accent2" accent3="accent3" accent4="accent4" accent5="accent5" accent6="accent6" hlink="hlink" folHlink="folHlink"/>
  <p:sldLayoutIdLst>
    <p:sldLayoutId id="2147483661" r:id="rId1"/>
    <p:sldLayoutId id="2147483733"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085590-98AA-335A-0969-9060B8EC65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391C7DC-5E52-86FB-E5F4-6A7323770B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EE0EB7-EE67-75BB-994C-7A2281900B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63337-BD44-AD41-B8FD-1AA614B130D3}" type="datetimeFigureOut">
              <a:rPr lang="en-US" smtClean="0"/>
              <a:t>10/29/2024</a:t>
            </a:fld>
            <a:endParaRPr lang="en-US"/>
          </a:p>
        </p:txBody>
      </p:sp>
      <p:sp>
        <p:nvSpPr>
          <p:cNvPr id="5" name="Footer Placeholder 4">
            <a:extLst>
              <a:ext uri="{FF2B5EF4-FFF2-40B4-BE49-F238E27FC236}">
                <a16:creationId xmlns:a16="http://schemas.microsoft.com/office/drawing/2014/main" id="{B5EE4960-54AE-1E6D-3BB2-2019EBF791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2C7653-6BC1-C1B2-B392-2A5BF5C33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345DC-C62A-F846-81DB-8183448E53A1}" type="slidenum">
              <a:rPr lang="en-US" smtClean="0"/>
              <a:t>‹#›</a:t>
            </a:fld>
            <a:endParaRPr lang="en-US"/>
          </a:p>
        </p:txBody>
      </p:sp>
    </p:spTree>
    <p:extLst>
      <p:ext uri="{BB962C8B-B14F-4D97-AF65-F5344CB8AC3E}">
        <p14:creationId xmlns:p14="http://schemas.microsoft.com/office/powerpoint/2010/main" val="412239361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29/10/2024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dirty="0"/>
          </a:p>
        </p:txBody>
      </p:sp>
    </p:spTree>
    <p:extLst>
      <p:ext uri="{BB962C8B-B14F-4D97-AF65-F5344CB8AC3E}">
        <p14:creationId xmlns:p14="http://schemas.microsoft.com/office/powerpoint/2010/main" val="11548132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86F67-48E2-4535-BCB9-ACC90699DE70}" type="datetimeFigureOut">
              <a:rPr lang="en-GB" smtClean="0"/>
              <a:t>29/10/2024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93858-6398-412F-91CF-4F55CCF520DE}" type="slidenum">
              <a:rPr lang="en-GB" smtClean="0"/>
              <a:t>‹#›</a:t>
            </a:fld>
            <a:endParaRPr lang="en-GB"/>
          </a:p>
        </p:txBody>
      </p:sp>
    </p:spTree>
    <p:extLst>
      <p:ext uri="{BB962C8B-B14F-4D97-AF65-F5344CB8AC3E}">
        <p14:creationId xmlns:p14="http://schemas.microsoft.com/office/powerpoint/2010/main" val="203683323"/>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484367-7B74-872B-D108-D83630EF4D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2EB3C1-C372-CFE1-B959-7FF8F11E26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E9BE9B-7F19-0A85-0A94-48504F1A4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8604D-107F-4728-ADD1-B4E6BFBFF961}" type="datetimeFigureOut">
              <a:rPr lang="en-GB" smtClean="0"/>
              <a:t>29/10/2024</a:t>
            </a:fld>
            <a:endParaRPr lang="en-GB"/>
          </a:p>
        </p:txBody>
      </p:sp>
      <p:sp>
        <p:nvSpPr>
          <p:cNvPr id="5" name="Footer Placeholder 4">
            <a:extLst>
              <a:ext uri="{FF2B5EF4-FFF2-40B4-BE49-F238E27FC236}">
                <a16:creationId xmlns:a16="http://schemas.microsoft.com/office/drawing/2014/main" id="{A42C6426-8852-9BE8-A8DA-1BBE2AC30C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D67B33-9F06-10CA-C70D-473281B36B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840A9-62A7-4A0F-B380-44264FEE7603}" type="slidenum">
              <a:rPr lang="en-GB" smtClean="0"/>
              <a:t>‹#›</a:t>
            </a:fld>
            <a:endParaRPr lang="en-GB"/>
          </a:p>
        </p:txBody>
      </p:sp>
    </p:spTree>
    <p:extLst>
      <p:ext uri="{BB962C8B-B14F-4D97-AF65-F5344CB8AC3E}">
        <p14:creationId xmlns:p14="http://schemas.microsoft.com/office/powerpoint/2010/main" val="4262626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0.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0.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kirkleeslocaloffer.org.uk/information-and-advice/specialist-health-services-including-children-s-therapy-services/the-designated-clinical-officer-dco/" TargetMode="External"/><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mailto:Jennifer.Isaacs@musicakirklees.org" TargetMode="Externa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8N4fdQxfzUUvsM&amp;tbnid=6jzEz6po5upjcM:&amp;ved=0CAUQjRw&amp;url=http://www.readregional.com/participating-libraries/yorkshire-and-humberside/kirklees/kirklees-council-logo/&amp;ei=UeF7Ur6cDILB0QWrg4HYCA&amp;bvm=bv.56146854,d.d2k&amp;psig=AFQjCNGqYosPUF-Hc1QRHUUEhrfzp_ZOGA&amp;ust=1383936714484667" TargetMode="External"/><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32.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hyperlink" Target="mailto:CPST.Support@kirklees.gov.uk" TargetMode="External"/><Relationship Id="rId2" Type="http://schemas.openxmlformats.org/officeDocument/2006/relationships/notesSlide" Target="../notesSlides/notesSlide9.xml"/><Relationship Id="rId1" Type="http://schemas.openxmlformats.org/officeDocument/2006/relationships/slideLayout" Target="../slideLayouts/slideLayout39.xml"/><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51.xml"/><Relationship Id="rId5" Type="http://schemas.openxmlformats.org/officeDocument/2006/relationships/hyperlink" Target="https://dingley.org.uk/" TargetMode="Externa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51.xml"/><Relationship Id="rId6" Type="http://schemas.openxmlformats.org/officeDocument/2006/relationships/hyperlink" Target="https://dingley.org.uk/" TargetMode="External"/><Relationship Id="rId5" Type="http://schemas.openxmlformats.org/officeDocument/2006/relationships/image" Target="../media/image40.jpe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hyperlink" Target="https://secure2.sla-online.co.uk/Training/mTrainingDetails.aspx?id=246561" TargetMode="External"/><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1.xml"/><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3" Type="http://schemas.openxmlformats.org/officeDocument/2006/relationships/hyperlink" Target="https://dingley.org.uk/dingleys-promise-training/comic-relief/" TargetMode="External"/><Relationship Id="rId2" Type="http://schemas.openxmlformats.org/officeDocument/2006/relationships/image" Target="../media/image54.png"/><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9.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51.xml"/><Relationship Id="rId4" Type="http://schemas.openxmlformats.org/officeDocument/2006/relationships/image" Target="../media/image3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2060B9-0135-9F1B-9B2F-4996B6132DB5}"/>
              </a:ext>
            </a:extLst>
          </p:cNvPr>
          <p:cNvSpPr txBox="1"/>
          <p:nvPr/>
        </p:nvSpPr>
        <p:spPr>
          <a:xfrm>
            <a:off x="345057" y="508958"/>
            <a:ext cx="11593901" cy="2031325"/>
          </a:xfrm>
          <a:prstGeom prst="rect">
            <a:avLst/>
          </a:prstGeom>
          <a:noFill/>
        </p:spPr>
        <p:txBody>
          <a:bodyPr wrap="square" rtlCol="0">
            <a:spAutoFit/>
          </a:bodyPr>
          <a:lstStyle/>
          <a:p>
            <a:pPr algn="ctr"/>
            <a:r>
              <a:rPr lang="en-GB" sz="5400" dirty="0">
                <a:latin typeface="Comic Sans MS" panose="030F0702030302020204" pitchFamily="66" charset="0"/>
              </a:rPr>
              <a:t>Welcome to </a:t>
            </a:r>
            <a:r>
              <a:rPr lang="en-GB" sz="5400" dirty="0" err="1">
                <a:latin typeface="Comic Sans MS" panose="030F0702030302020204" pitchFamily="66" charset="0"/>
              </a:rPr>
              <a:t>SENCoNet</a:t>
            </a:r>
            <a:endParaRPr lang="en-GB" sz="5400" dirty="0">
              <a:latin typeface="Comic Sans MS" panose="030F0702030302020204" pitchFamily="66" charset="0"/>
            </a:endParaRPr>
          </a:p>
          <a:p>
            <a:pPr algn="ctr"/>
            <a:r>
              <a:rPr lang="en-GB" sz="5400" dirty="0">
                <a:latin typeface="Comic Sans MS" panose="030F0702030302020204" pitchFamily="66" charset="0"/>
              </a:rPr>
              <a:t>Autumn 2024</a:t>
            </a:r>
          </a:p>
          <a:p>
            <a:endParaRPr lang="en-GB" dirty="0"/>
          </a:p>
        </p:txBody>
      </p:sp>
      <p:pic>
        <p:nvPicPr>
          <p:cNvPr id="3" name="Picture 2">
            <a:extLst>
              <a:ext uri="{FF2B5EF4-FFF2-40B4-BE49-F238E27FC236}">
                <a16:creationId xmlns:a16="http://schemas.microsoft.com/office/drawing/2014/main" id="{96AD728E-2A8E-C0A9-A92B-E2B944AC3F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46740" y="2540283"/>
            <a:ext cx="4221192" cy="3165894"/>
          </a:xfrm>
          <a:prstGeom prst="rect">
            <a:avLst/>
          </a:prstGeom>
        </p:spPr>
      </p:pic>
    </p:spTree>
    <p:extLst>
      <p:ext uri="{BB962C8B-B14F-4D97-AF65-F5344CB8AC3E}">
        <p14:creationId xmlns:p14="http://schemas.microsoft.com/office/powerpoint/2010/main" val="419807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944805D9-E0D1-4E4B-FC24-B6D3F608B006}"/>
              </a:ext>
            </a:extLst>
          </p:cNvPr>
          <p:cNvSpPr>
            <a:spLocks noGrp="1"/>
          </p:cNvSpPr>
          <p:nvPr>
            <p:ph idx="1"/>
          </p:nvPr>
        </p:nvSpPr>
        <p:spPr>
          <a:xfrm>
            <a:off x="761803" y="1544083"/>
            <a:ext cx="4080361" cy="3769834"/>
          </a:xfrm>
        </p:spPr>
        <p:txBody>
          <a:bodyPr anchor="ctr">
            <a:noAutofit/>
          </a:bodyPr>
          <a:lstStyle/>
          <a:p>
            <a:pPr marL="0" indent="0">
              <a:buNone/>
            </a:pPr>
            <a:r>
              <a:rPr lang="en-GB" sz="2000" dirty="0"/>
              <a:t>I have oversight and create assurance across all health services 0-25 delivering healthcare to children and young people with SEND.</a:t>
            </a:r>
          </a:p>
          <a:p>
            <a:pPr marL="0" indent="0">
              <a:buNone/>
            </a:pPr>
            <a:r>
              <a:rPr lang="en-GB" sz="2000" dirty="0"/>
              <a:t>I ensure that health components of SEND policy and procedures are updated and communicated. </a:t>
            </a:r>
          </a:p>
          <a:p>
            <a:pPr marL="0" indent="0">
              <a:buNone/>
            </a:pPr>
            <a:r>
              <a:rPr lang="en-GB" sz="2000" dirty="0"/>
              <a:t>I coordination and create assurance of strategic health’s input into the EHC process and reporting of health’s position and audits to quality committees. </a:t>
            </a:r>
          </a:p>
          <a:p>
            <a:pPr marL="0" indent="0">
              <a:buNone/>
            </a:pPr>
            <a:r>
              <a:rPr lang="en-GB" sz="2000" dirty="0"/>
              <a:t>I champion co-production as a way of working within and across health.</a:t>
            </a:r>
          </a:p>
          <a:p>
            <a:pPr marL="0" indent="0">
              <a:buNone/>
            </a:pPr>
            <a:r>
              <a:rPr lang="en-GB" sz="2000" dirty="0"/>
              <a:t>I provide system leadership across health on all matter relating to CYP, SEND and Health.</a:t>
            </a:r>
          </a:p>
        </p:txBody>
      </p:sp>
      <p:sp>
        <p:nvSpPr>
          <p:cNvPr id="21" name="Rectangle 20">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16898EA-F615-B0E9-04A5-417E2567CA4F}"/>
              </a:ext>
            </a:extLst>
          </p:cNvPr>
          <p:cNvPicPr>
            <a:picLocks noChangeAspect="1"/>
          </p:cNvPicPr>
          <p:nvPr/>
        </p:nvPicPr>
        <p:blipFill>
          <a:blip r:embed="rId2"/>
          <a:stretch>
            <a:fillRect/>
          </a:stretch>
        </p:blipFill>
        <p:spPr>
          <a:xfrm>
            <a:off x="6096000" y="761902"/>
            <a:ext cx="5334197" cy="5334197"/>
          </a:xfrm>
          <a:prstGeom prst="rect">
            <a:avLst/>
          </a:prstGeom>
        </p:spPr>
      </p:pic>
    </p:spTree>
    <p:extLst>
      <p:ext uri="{BB962C8B-B14F-4D97-AF65-F5344CB8AC3E}">
        <p14:creationId xmlns:p14="http://schemas.microsoft.com/office/powerpoint/2010/main" val="3399271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58254" y="-358254"/>
            <a:ext cx="6858000" cy="7574507"/>
          </a:xfrm>
          <a:prstGeom prst="rect">
            <a:avLst/>
          </a:prstGeom>
          <a:ln>
            <a:noFill/>
          </a:ln>
          <a:effectLst>
            <a:outerShdw blurRad="304800" dist="317500" sx="94000" sy="94000" algn="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31DF46D-FE1A-B412-F6B3-60864DC2D057}"/>
              </a:ext>
            </a:extLst>
          </p:cNvPr>
          <p:cNvPicPr>
            <a:picLocks noChangeAspect="1"/>
          </p:cNvPicPr>
          <p:nvPr/>
        </p:nvPicPr>
        <p:blipFill>
          <a:blip r:embed="rId2"/>
          <a:stretch>
            <a:fillRect/>
          </a:stretch>
        </p:blipFill>
        <p:spPr>
          <a:xfrm>
            <a:off x="724620" y="892995"/>
            <a:ext cx="6032738" cy="3152104"/>
          </a:xfrm>
          <a:prstGeom prst="rect">
            <a:avLst/>
          </a:prstGeom>
        </p:spPr>
      </p:pic>
      <p:sp>
        <p:nvSpPr>
          <p:cNvPr id="3" name="Content Placeholder 2">
            <a:extLst>
              <a:ext uri="{FF2B5EF4-FFF2-40B4-BE49-F238E27FC236}">
                <a16:creationId xmlns:a16="http://schemas.microsoft.com/office/drawing/2014/main" id="{F610C906-625F-290F-1219-892CA4F6F2A4}"/>
              </a:ext>
            </a:extLst>
          </p:cNvPr>
          <p:cNvSpPr>
            <a:spLocks noGrp="1"/>
          </p:cNvSpPr>
          <p:nvPr>
            <p:ph idx="1"/>
          </p:nvPr>
        </p:nvSpPr>
        <p:spPr>
          <a:xfrm>
            <a:off x="7853680" y="743803"/>
            <a:ext cx="4033520" cy="5474173"/>
          </a:xfrm>
        </p:spPr>
        <p:txBody>
          <a:bodyPr anchor="ctr">
            <a:noAutofit/>
          </a:bodyPr>
          <a:lstStyle/>
          <a:p>
            <a:pPr marL="0" indent="0">
              <a:buNone/>
            </a:pPr>
            <a:r>
              <a:rPr lang="en-GB" sz="2400" dirty="0"/>
              <a:t>I Facilitate timely completion of relevant Health assessment and reports for statutory EHC needs assessment.</a:t>
            </a:r>
          </a:p>
          <a:p>
            <a:pPr marL="0" indent="0">
              <a:buNone/>
            </a:pPr>
            <a:r>
              <a:rPr lang="en-GB" sz="2400" dirty="0"/>
              <a:t>I make recommendations for the delivery of health provisions in EHC plans is being made in the most appropriate forum.</a:t>
            </a:r>
          </a:p>
          <a:p>
            <a:pPr marL="0" indent="0">
              <a:buNone/>
            </a:pPr>
            <a:r>
              <a:rPr lang="en-GB" sz="2400" dirty="0"/>
              <a:t>I am responsible for creating  resolution of disagreement on health issues/provision with parents and young people, and with the Local Authority.</a:t>
            </a:r>
          </a:p>
        </p:txBody>
      </p:sp>
    </p:spTree>
    <p:extLst>
      <p:ext uri="{BB962C8B-B14F-4D97-AF65-F5344CB8AC3E}">
        <p14:creationId xmlns:p14="http://schemas.microsoft.com/office/powerpoint/2010/main" val="3041829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92AE8D37-F002-20AB-462A-330A28B3BF0D}"/>
              </a:ext>
            </a:extLst>
          </p:cNvPr>
          <p:cNvSpPr>
            <a:spLocks noGrp="1"/>
          </p:cNvSpPr>
          <p:nvPr>
            <p:ph idx="1"/>
          </p:nvPr>
        </p:nvSpPr>
        <p:spPr>
          <a:xfrm>
            <a:off x="664919" y="134754"/>
            <a:ext cx="4080361" cy="6367646"/>
          </a:xfrm>
        </p:spPr>
        <p:txBody>
          <a:bodyPr anchor="ctr">
            <a:normAutofit/>
          </a:bodyPr>
          <a:lstStyle/>
          <a:p>
            <a:pPr marL="0" indent="0">
              <a:buNone/>
            </a:pPr>
            <a:r>
              <a:rPr lang="en-GB" sz="2400" dirty="0"/>
              <a:t>I engage with social, education and health care providers and other stakeholders to promote the needs of SEND children.</a:t>
            </a:r>
          </a:p>
          <a:p>
            <a:pPr marL="0" indent="0">
              <a:buNone/>
            </a:pPr>
            <a:r>
              <a:rPr lang="en-GB" sz="2400" dirty="0"/>
              <a:t>I engage with support and facilitate the development of networks for a range of people who are involved in the delivery of the SEND agenda. </a:t>
            </a:r>
          </a:p>
          <a:p>
            <a:pPr marL="0" indent="0">
              <a:buNone/>
            </a:pPr>
            <a:r>
              <a:rPr lang="en-GB" sz="2400" dirty="0"/>
              <a:t>I also engage with regulators and commissioners to continue to develop high quality support and services in the ICB place. </a:t>
            </a:r>
          </a:p>
        </p:txBody>
      </p:sp>
      <p:sp>
        <p:nvSpPr>
          <p:cNvPr id="11" name="Rectangle 10">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9E725DF-7C32-8033-18D0-A7491DBE3C28}"/>
              </a:ext>
            </a:extLst>
          </p:cNvPr>
          <p:cNvPicPr>
            <a:picLocks noChangeAspect="1"/>
          </p:cNvPicPr>
          <p:nvPr/>
        </p:nvPicPr>
        <p:blipFill>
          <a:blip r:embed="rId2"/>
          <a:stretch>
            <a:fillRect/>
          </a:stretch>
        </p:blipFill>
        <p:spPr>
          <a:xfrm>
            <a:off x="6096000" y="1281986"/>
            <a:ext cx="5334197" cy="4294028"/>
          </a:xfrm>
          <a:prstGeom prst="rect">
            <a:avLst/>
          </a:prstGeom>
        </p:spPr>
      </p:pic>
    </p:spTree>
    <p:extLst>
      <p:ext uri="{BB962C8B-B14F-4D97-AF65-F5344CB8AC3E}">
        <p14:creationId xmlns:p14="http://schemas.microsoft.com/office/powerpoint/2010/main" val="1970042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646231C4-F6E8-EDA2-3DF7-3CB355334608}"/>
              </a:ext>
            </a:extLst>
          </p:cNvPr>
          <p:cNvSpPr>
            <a:spLocks noGrp="1"/>
          </p:cNvSpPr>
          <p:nvPr>
            <p:ph idx="1"/>
          </p:nvPr>
        </p:nvSpPr>
        <p:spPr>
          <a:xfrm>
            <a:off x="664919" y="915764"/>
            <a:ext cx="4080361" cy="5149756"/>
          </a:xfrm>
        </p:spPr>
        <p:txBody>
          <a:bodyPr anchor="ctr">
            <a:noAutofit/>
          </a:bodyPr>
          <a:lstStyle/>
          <a:p>
            <a:pPr marL="0" indent="0">
              <a:buNone/>
            </a:pPr>
            <a:r>
              <a:rPr lang="en-GB" sz="2400" dirty="0"/>
              <a:t>I sit on relevant health and interagency committees. We advise Education Services, schools and other relevant agencies, including social care, on health matters relevant to SEND.</a:t>
            </a:r>
          </a:p>
          <a:p>
            <a:pPr marL="0" indent="0">
              <a:buNone/>
            </a:pPr>
            <a:r>
              <a:rPr lang="en-GB" sz="2400" dirty="0"/>
              <a:t>I also support schools with their duties under the ‘Supporting pupils with Medical Conditions’ guidance, in conjunction with the multidisciplinary health team.</a:t>
            </a:r>
          </a:p>
        </p:txBody>
      </p:sp>
      <p:sp>
        <p:nvSpPr>
          <p:cNvPr id="13" name="Rectangle 12">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1103A10-E5F5-776F-A948-A386C889EF86}"/>
              </a:ext>
            </a:extLst>
          </p:cNvPr>
          <p:cNvPicPr>
            <a:picLocks noChangeAspect="1"/>
          </p:cNvPicPr>
          <p:nvPr/>
        </p:nvPicPr>
        <p:blipFill>
          <a:blip r:embed="rId2"/>
          <a:stretch>
            <a:fillRect/>
          </a:stretch>
        </p:blipFill>
        <p:spPr>
          <a:xfrm>
            <a:off x="6096000" y="1431251"/>
            <a:ext cx="5334197" cy="3995498"/>
          </a:xfrm>
          <a:prstGeom prst="rect">
            <a:avLst/>
          </a:prstGeom>
        </p:spPr>
      </p:pic>
    </p:spTree>
    <p:extLst>
      <p:ext uri="{BB962C8B-B14F-4D97-AF65-F5344CB8AC3E}">
        <p14:creationId xmlns:p14="http://schemas.microsoft.com/office/powerpoint/2010/main" val="3853742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D5CCCA-B87C-2CAD-12C3-18A00646FC77}"/>
              </a:ext>
            </a:extLst>
          </p:cNvPr>
          <p:cNvSpPr>
            <a:spLocks noGrp="1"/>
          </p:cNvSpPr>
          <p:nvPr>
            <p:ph idx="1"/>
          </p:nvPr>
        </p:nvSpPr>
        <p:spPr>
          <a:xfrm>
            <a:off x="761802" y="2321476"/>
            <a:ext cx="5581848" cy="3850724"/>
          </a:xfrm>
        </p:spPr>
        <p:txBody>
          <a:bodyPr anchor="ctr">
            <a:noAutofit/>
          </a:bodyPr>
          <a:lstStyle/>
          <a:p>
            <a:pPr marL="0" indent="0">
              <a:buNone/>
            </a:pPr>
            <a:r>
              <a:rPr lang="en-GB" sz="2400" dirty="0"/>
              <a:t>I advise the Local Authority to support effective strategic commissioning of health services that will meet the education, learning and training need or social care needs of children with SEND. This will include an annual report of activity, demand and service gaps. </a:t>
            </a:r>
          </a:p>
        </p:txBody>
      </p:sp>
      <p:pic>
        <p:nvPicPr>
          <p:cNvPr id="6" name="Picture 5">
            <a:extLst>
              <a:ext uri="{FF2B5EF4-FFF2-40B4-BE49-F238E27FC236}">
                <a16:creationId xmlns:a16="http://schemas.microsoft.com/office/drawing/2014/main" id="{8709CCC3-4CB1-8257-5EA4-27B2F50A7CCB}"/>
              </a:ext>
            </a:extLst>
          </p:cNvPr>
          <p:cNvPicPr>
            <a:picLocks noChangeAspect="1"/>
          </p:cNvPicPr>
          <p:nvPr/>
        </p:nvPicPr>
        <p:blipFill>
          <a:blip r:embed="rId2"/>
          <a:stretch>
            <a:fillRect/>
          </a:stretch>
        </p:blipFill>
        <p:spPr>
          <a:xfrm>
            <a:off x="6343650" y="2863814"/>
            <a:ext cx="5178206" cy="2722734"/>
          </a:xfrm>
          <a:prstGeom prst="rect">
            <a:avLst/>
          </a:prstGeom>
        </p:spPr>
      </p:pic>
    </p:spTree>
    <p:extLst>
      <p:ext uri="{BB962C8B-B14F-4D97-AF65-F5344CB8AC3E}">
        <p14:creationId xmlns:p14="http://schemas.microsoft.com/office/powerpoint/2010/main" val="3074374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0909178-0E72-546A-409F-99D8CAAC7F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6122" y="2736346"/>
            <a:ext cx="5804955" cy="3018577"/>
          </a:xfrm>
          <a:prstGeom prst="rect">
            <a:avLst/>
          </a:prstGeom>
        </p:spPr>
      </p:pic>
      <p:sp>
        <p:nvSpPr>
          <p:cNvPr id="3" name="Content Placeholder 2">
            <a:extLst>
              <a:ext uri="{FF2B5EF4-FFF2-40B4-BE49-F238E27FC236}">
                <a16:creationId xmlns:a16="http://schemas.microsoft.com/office/drawing/2014/main" id="{4531ABC8-A0E5-5F46-A41E-BB36498C32A8}"/>
              </a:ext>
            </a:extLst>
          </p:cNvPr>
          <p:cNvSpPr>
            <a:spLocks noGrp="1"/>
          </p:cNvSpPr>
          <p:nvPr>
            <p:ph idx="1"/>
          </p:nvPr>
        </p:nvSpPr>
        <p:spPr>
          <a:xfrm>
            <a:off x="7190509" y="2357888"/>
            <a:ext cx="4265370" cy="3902635"/>
          </a:xfrm>
        </p:spPr>
        <p:txBody>
          <a:bodyPr anchor="ctr">
            <a:noAutofit/>
          </a:bodyPr>
          <a:lstStyle/>
          <a:p>
            <a:pPr marL="0" indent="0">
              <a:buNone/>
            </a:pPr>
            <a:r>
              <a:rPr lang="en-GB" sz="2400" dirty="0"/>
              <a:t>I have line management and leadership responsibility of the ICBs children's team with oversight of Continuing Health Care, Transforming Care and Complex Mental and Physical Health.</a:t>
            </a:r>
          </a:p>
        </p:txBody>
      </p:sp>
    </p:spTree>
    <p:extLst>
      <p:ext uri="{BB962C8B-B14F-4D97-AF65-F5344CB8AC3E}">
        <p14:creationId xmlns:p14="http://schemas.microsoft.com/office/powerpoint/2010/main" val="2449784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56A029-D803-47A2-B79C-4527891BE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51D96995-5226-4718-9475-B918D16C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63" y="1467136"/>
            <a:ext cx="4429266" cy="5404512"/>
          </a:xfrm>
          <a:custGeom>
            <a:avLst/>
            <a:gdLst>
              <a:gd name="connsiteX0" fmla="*/ 824338 w 4383631"/>
              <a:gd name="connsiteY0" fmla="*/ 881 h 5404513"/>
              <a:gd name="connsiteX1" fmla="*/ 988232 w 4383631"/>
              <a:gd name="connsiteY1" fmla="*/ 1512 h 5404513"/>
              <a:gd name="connsiteX2" fmla="*/ 2378019 w 4383631"/>
              <a:gd name="connsiteY2" fmla="*/ 394359 h 5404513"/>
              <a:gd name="connsiteX3" fmla="*/ 4005393 w 4383631"/>
              <a:gd name="connsiteY3" fmla="*/ 5010381 h 5404513"/>
              <a:gd name="connsiteX4" fmla="*/ 3668913 w 4383631"/>
              <a:gd name="connsiteY4" fmla="*/ 5403338 h 5404513"/>
              <a:gd name="connsiteX5" fmla="*/ 3667357 w 4383631"/>
              <a:gd name="connsiteY5" fmla="*/ 5404513 h 5404513"/>
              <a:gd name="connsiteX6" fmla="*/ 0 w 4383631"/>
              <a:gd name="connsiteY6" fmla="*/ 5404513 h 5404513"/>
              <a:gd name="connsiteX7" fmla="*/ 0 w 4383631"/>
              <a:gd name="connsiteY7" fmla="*/ 143051 h 5404513"/>
              <a:gd name="connsiteX8" fmla="*/ 193256 w 4383631"/>
              <a:gd name="connsiteY8" fmla="*/ 87176 h 5404513"/>
              <a:gd name="connsiteX9" fmla="*/ 824338 w 4383631"/>
              <a:gd name="connsiteY9" fmla="*/ 881 h 540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3631" h="5404513">
                <a:moveTo>
                  <a:pt x="824338" y="881"/>
                </a:moveTo>
                <a:cubicBezTo>
                  <a:pt x="878770" y="-471"/>
                  <a:pt x="933413" y="-270"/>
                  <a:pt x="988232" y="1512"/>
                </a:cubicBezTo>
                <a:cubicBezTo>
                  <a:pt x="1445852" y="16389"/>
                  <a:pt x="1915763" y="141496"/>
                  <a:pt x="2378019" y="394359"/>
                </a:cubicBezTo>
                <a:cubicBezTo>
                  <a:pt x="4031265" y="1298718"/>
                  <a:pt x="4945843" y="3467048"/>
                  <a:pt x="4005393" y="5010381"/>
                </a:cubicBezTo>
                <a:cubicBezTo>
                  <a:pt x="3906203" y="5173158"/>
                  <a:pt x="3793241" y="5299621"/>
                  <a:pt x="3668913" y="5403338"/>
                </a:cubicBezTo>
                <a:lnTo>
                  <a:pt x="3667357" y="5404513"/>
                </a:lnTo>
                <a:lnTo>
                  <a:pt x="0" y="5404513"/>
                </a:lnTo>
                <a:lnTo>
                  <a:pt x="0" y="143051"/>
                </a:lnTo>
                <a:lnTo>
                  <a:pt x="193256" y="87176"/>
                </a:lnTo>
                <a:cubicBezTo>
                  <a:pt x="398954" y="35580"/>
                  <a:pt x="610013" y="6202"/>
                  <a:pt x="824338" y="881"/>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AC719DD5-7283-37CC-F8FE-245B8FA31E2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 y="1676463"/>
            <a:ext cx="4211054" cy="5181530"/>
          </a:xfrm>
          <a:custGeom>
            <a:avLst/>
            <a:gdLst/>
            <a:ahLst/>
            <a:cxnLst/>
            <a:rect l="l" t="t" r="r" b="b"/>
            <a:pathLst>
              <a:path w="4211054" h="5181530">
                <a:moveTo>
                  <a:pt x="1165310" y="990"/>
                </a:moveTo>
                <a:cubicBezTo>
                  <a:pt x="1578456" y="12730"/>
                  <a:pt x="2002082" y="129252"/>
                  <a:pt x="2418078" y="367333"/>
                </a:cubicBezTo>
                <a:cubicBezTo>
                  <a:pt x="3905879" y="1218825"/>
                  <a:pt x="4719574" y="3276464"/>
                  <a:pt x="3861693" y="4749397"/>
                </a:cubicBezTo>
                <a:cubicBezTo>
                  <a:pt x="3781266" y="4887488"/>
                  <a:pt x="3691172" y="4998345"/>
                  <a:pt x="3592887" y="5091022"/>
                </a:cubicBezTo>
                <a:lnTo>
                  <a:pt x="3483153" y="5181530"/>
                </a:lnTo>
                <a:lnTo>
                  <a:pt x="0" y="5181530"/>
                </a:lnTo>
                <a:lnTo>
                  <a:pt x="0" y="251609"/>
                </a:lnTo>
                <a:lnTo>
                  <a:pt x="158783" y="182603"/>
                </a:lnTo>
                <a:cubicBezTo>
                  <a:pt x="479801" y="54981"/>
                  <a:pt x="818871" y="-8854"/>
                  <a:pt x="1165310" y="990"/>
                </a:cubicBezTo>
                <a:close/>
              </a:path>
            </a:pathLst>
          </a:custGeom>
        </p:spPr>
      </p:pic>
      <p:sp>
        <p:nvSpPr>
          <p:cNvPr id="16" name="Freeform: Shape 15">
            <a:extLst>
              <a:ext uri="{FF2B5EF4-FFF2-40B4-BE49-F238E27FC236}">
                <a16:creationId xmlns:a16="http://schemas.microsoft.com/office/drawing/2014/main" id="{3D7B82C1-B831-4DDE-BDF4-2C767EB49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6470"/>
            <a:ext cx="4211054" cy="5181530"/>
          </a:xfrm>
          <a:custGeom>
            <a:avLst/>
            <a:gdLst>
              <a:gd name="connsiteX0" fmla="*/ 1165310 w 4211054"/>
              <a:gd name="connsiteY0" fmla="*/ 990 h 5181530"/>
              <a:gd name="connsiteX1" fmla="*/ 2418078 w 4211054"/>
              <a:gd name="connsiteY1" fmla="*/ 367333 h 5181530"/>
              <a:gd name="connsiteX2" fmla="*/ 3861693 w 4211054"/>
              <a:gd name="connsiteY2" fmla="*/ 4749397 h 5181530"/>
              <a:gd name="connsiteX3" fmla="*/ 3592887 w 4211054"/>
              <a:gd name="connsiteY3" fmla="*/ 5091022 h 5181530"/>
              <a:gd name="connsiteX4" fmla="*/ 3483152 w 4211054"/>
              <a:gd name="connsiteY4" fmla="*/ 5181530 h 5181530"/>
              <a:gd name="connsiteX5" fmla="*/ 0 w 4211054"/>
              <a:gd name="connsiteY5" fmla="*/ 5181530 h 5181530"/>
              <a:gd name="connsiteX6" fmla="*/ 0 w 4211054"/>
              <a:gd name="connsiteY6" fmla="*/ 5181528 h 5181530"/>
              <a:gd name="connsiteX7" fmla="*/ 2981677 w 4211054"/>
              <a:gd name="connsiteY7" fmla="*/ 5181528 h 5181530"/>
              <a:gd name="connsiteX8" fmla="*/ 3028606 w 4211054"/>
              <a:gd name="connsiteY8" fmla="*/ 5160626 h 5181530"/>
              <a:gd name="connsiteX9" fmla="*/ 3747110 w 4211054"/>
              <a:gd name="connsiteY9" fmla="*/ 4553549 h 5181530"/>
              <a:gd name="connsiteX10" fmla="*/ 2353269 w 4211054"/>
              <a:gd name="connsiteY10" fmla="*/ 527791 h 5181530"/>
              <a:gd name="connsiteX11" fmla="*/ 1162923 w 4211054"/>
              <a:gd name="connsiteY11" fmla="*/ 185179 h 5181530"/>
              <a:gd name="connsiteX12" fmla="*/ 80119 w 4211054"/>
              <a:gd name="connsiteY12" fmla="*/ 399295 h 5181530"/>
              <a:gd name="connsiteX13" fmla="*/ 0 w 4211054"/>
              <a:gd name="connsiteY13" fmla="*/ 438059 h 5181530"/>
              <a:gd name="connsiteX14" fmla="*/ 0 w 4211054"/>
              <a:gd name="connsiteY14" fmla="*/ 251609 h 5181530"/>
              <a:gd name="connsiteX15" fmla="*/ 158783 w 4211054"/>
              <a:gd name="connsiteY15" fmla="*/ 182603 h 5181530"/>
              <a:gd name="connsiteX16" fmla="*/ 1165310 w 4211054"/>
              <a:gd name="connsiteY16" fmla="*/ 990 h 518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1054" h="5181530">
                <a:moveTo>
                  <a:pt x="1165310" y="990"/>
                </a:moveTo>
                <a:cubicBezTo>
                  <a:pt x="1578456" y="12730"/>
                  <a:pt x="2002082" y="129252"/>
                  <a:pt x="2418078" y="367333"/>
                </a:cubicBezTo>
                <a:cubicBezTo>
                  <a:pt x="3905879" y="1218825"/>
                  <a:pt x="4719574" y="3276464"/>
                  <a:pt x="3861693" y="4749397"/>
                </a:cubicBezTo>
                <a:cubicBezTo>
                  <a:pt x="3781266" y="4887488"/>
                  <a:pt x="3691172" y="4998345"/>
                  <a:pt x="3592887" y="5091022"/>
                </a:cubicBezTo>
                <a:lnTo>
                  <a:pt x="3483152" y="5181530"/>
                </a:lnTo>
                <a:lnTo>
                  <a:pt x="0" y="5181530"/>
                </a:lnTo>
                <a:lnTo>
                  <a:pt x="0" y="5181528"/>
                </a:lnTo>
                <a:lnTo>
                  <a:pt x="2981677" y="5181528"/>
                </a:lnTo>
                <a:lnTo>
                  <a:pt x="3028606" y="5160626"/>
                </a:lnTo>
                <a:cubicBezTo>
                  <a:pt x="3311277" y="5028098"/>
                  <a:pt x="3558318" y="4869020"/>
                  <a:pt x="3747110" y="4553549"/>
                </a:cubicBezTo>
                <a:cubicBezTo>
                  <a:pt x="4552598" y="3207566"/>
                  <a:pt x="3769268" y="1316508"/>
                  <a:pt x="2353269" y="527791"/>
                </a:cubicBezTo>
                <a:cubicBezTo>
                  <a:pt x="1957349" y="307263"/>
                  <a:pt x="1554872" y="198154"/>
                  <a:pt x="1162923" y="185179"/>
                </a:cubicBezTo>
                <a:cubicBezTo>
                  <a:pt x="787306" y="172747"/>
                  <a:pt x="421359" y="248602"/>
                  <a:pt x="80119" y="399295"/>
                </a:cubicBezTo>
                <a:lnTo>
                  <a:pt x="0" y="438059"/>
                </a:lnTo>
                <a:lnTo>
                  <a:pt x="0" y="251609"/>
                </a:lnTo>
                <a:lnTo>
                  <a:pt x="158783" y="182603"/>
                </a:lnTo>
                <a:cubicBezTo>
                  <a:pt x="479801" y="54981"/>
                  <a:pt x="818871" y="-8854"/>
                  <a:pt x="1165310" y="99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22EB6291-5B14-4134-B234-BE224349E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9458" y="-13648"/>
            <a:ext cx="4289727" cy="2866417"/>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97A57860-4E75-47A2-A2FB-36FAA8979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1951" y="-11953"/>
            <a:ext cx="4152001" cy="3562347"/>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D9CC1232-B506-C83C-D024-11DCB3D0583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332189" y="1"/>
            <a:ext cx="3997527" cy="2646947"/>
          </a:xfrm>
          <a:custGeom>
            <a:avLst/>
            <a:gdLst/>
            <a:ahLst/>
            <a:cxnLst/>
            <a:rect l="l" t="t" r="r" b="b"/>
            <a:pathLst>
              <a:path w="3997527" h="2646947">
                <a:moveTo>
                  <a:pt x="292993" y="0"/>
                </a:moveTo>
                <a:lnTo>
                  <a:pt x="3828920" y="0"/>
                </a:lnTo>
                <a:lnTo>
                  <a:pt x="3877162" y="126877"/>
                </a:lnTo>
                <a:cubicBezTo>
                  <a:pt x="3956137" y="365716"/>
                  <a:pt x="3997527" y="630123"/>
                  <a:pt x="3997527" y="908578"/>
                </a:cubicBezTo>
                <a:cubicBezTo>
                  <a:pt x="3997527" y="1130767"/>
                  <a:pt x="3933446" y="1309091"/>
                  <a:pt x="3789844" y="1486825"/>
                </a:cubicBezTo>
                <a:cubicBezTo>
                  <a:pt x="3639637" y="1672742"/>
                  <a:pt x="3413939" y="1843981"/>
                  <a:pt x="3174946" y="2025257"/>
                </a:cubicBezTo>
                <a:cubicBezTo>
                  <a:pt x="3130853" y="2058662"/>
                  <a:pt x="3085302" y="2093247"/>
                  <a:pt x="3039752" y="2128254"/>
                </a:cubicBezTo>
                <a:cubicBezTo>
                  <a:pt x="2632020" y="2441546"/>
                  <a:pt x="2334435" y="2646947"/>
                  <a:pt x="1928851" y="2646947"/>
                </a:cubicBezTo>
                <a:cubicBezTo>
                  <a:pt x="1310863" y="2646947"/>
                  <a:pt x="873195" y="2394813"/>
                  <a:pt x="465463" y="1803828"/>
                </a:cubicBezTo>
                <a:cubicBezTo>
                  <a:pt x="412107" y="1726474"/>
                  <a:pt x="359949" y="1656124"/>
                  <a:pt x="309509" y="1588134"/>
                </a:cubicBezTo>
                <a:cubicBezTo>
                  <a:pt x="100453" y="1306222"/>
                  <a:pt x="0" y="1159615"/>
                  <a:pt x="0" y="908578"/>
                </a:cubicBezTo>
                <a:cubicBezTo>
                  <a:pt x="0" y="659312"/>
                  <a:pt x="62965" y="413080"/>
                  <a:pt x="187010" y="176721"/>
                </a:cubicBezTo>
                <a:cubicBezTo>
                  <a:pt x="217356" y="118918"/>
                  <a:pt x="250961" y="62336"/>
                  <a:pt x="287751" y="7075"/>
                </a:cubicBezTo>
                <a:close/>
              </a:path>
            </a:pathLst>
          </a:custGeom>
        </p:spPr>
      </p:pic>
      <p:sp>
        <p:nvSpPr>
          <p:cNvPr id="22" name="Freeform: Shape 21">
            <a:extLst>
              <a:ext uri="{FF2B5EF4-FFF2-40B4-BE49-F238E27FC236}">
                <a16:creationId xmlns:a16="http://schemas.microsoft.com/office/drawing/2014/main" id="{FADADC7F-B4F8-4013-B67D-463D600E8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2189" y="1"/>
            <a:ext cx="3997527" cy="2646947"/>
          </a:xfrm>
          <a:custGeom>
            <a:avLst/>
            <a:gdLst>
              <a:gd name="connsiteX0" fmla="*/ 478501 w 3997527"/>
              <a:gd name="connsiteY0" fmla="*/ 2 h 2646947"/>
              <a:gd name="connsiteX1" fmla="*/ 382993 w 3997527"/>
              <a:gd name="connsiteY1" fmla="*/ 123929 h 2646947"/>
              <a:gd name="connsiteX2" fmla="*/ 290041 w 3997527"/>
              <a:gd name="connsiteY2" fmla="*/ 274421 h 2646947"/>
              <a:gd name="connsiteX3" fmla="*/ 117491 w 3997527"/>
              <a:gd name="connsiteY3" fmla="*/ 923641 h 2646947"/>
              <a:gd name="connsiteX4" fmla="*/ 403069 w 3997527"/>
              <a:gd name="connsiteY4" fmla="*/ 1526467 h 2646947"/>
              <a:gd name="connsiteX5" fmla="*/ 546966 w 3997527"/>
              <a:gd name="connsiteY5" fmla="*/ 1717806 h 2646947"/>
              <a:gd name="connsiteX6" fmla="*/ 1897207 w 3997527"/>
              <a:gd name="connsiteY6" fmla="*/ 2465727 h 2646947"/>
              <a:gd name="connsiteX7" fmla="*/ 2922217 w 3997527"/>
              <a:gd name="connsiteY7" fmla="*/ 2005601 h 2646947"/>
              <a:gd name="connsiteX8" fmla="*/ 3046959 w 3997527"/>
              <a:gd name="connsiteY8" fmla="*/ 1914233 h 2646947"/>
              <a:gd name="connsiteX9" fmla="*/ 3614314 w 3997527"/>
              <a:gd name="connsiteY9" fmla="*/ 1436596 h 2646947"/>
              <a:gd name="connsiteX10" fmla="*/ 3805939 w 3997527"/>
              <a:gd name="connsiteY10" fmla="*/ 923641 h 2646947"/>
              <a:gd name="connsiteX11" fmla="*/ 3633781 w 3997527"/>
              <a:gd name="connsiteY11" fmla="*/ 75714 h 2646947"/>
              <a:gd name="connsiteX12" fmla="*/ 3595267 w 3997527"/>
              <a:gd name="connsiteY12" fmla="*/ 2 h 2646947"/>
              <a:gd name="connsiteX13" fmla="*/ 292993 w 3997527"/>
              <a:gd name="connsiteY13" fmla="*/ 0 h 2646947"/>
              <a:gd name="connsiteX14" fmla="*/ 3828920 w 3997527"/>
              <a:gd name="connsiteY14" fmla="*/ 0 h 2646947"/>
              <a:gd name="connsiteX15" fmla="*/ 3877162 w 3997527"/>
              <a:gd name="connsiteY15" fmla="*/ 126877 h 2646947"/>
              <a:gd name="connsiteX16" fmla="*/ 3997527 w 3997527"/>
              <a:gd name="connsiteY16" fmla="*/ 908578 h 2646947"/>
              <a:gd name="connsiteX17" fmla="*/ 3789844 w 3997527"/>
              <a:gd name="connsiteY17" fmla="*/ 1486825 h 2646947"/>
              <a:gd name="connsiteX18" fmla="*/ 3174946 w 3997527"/>
              <a:gd name="connsiteY18" fmla="*/ 2025257 h 2646947"/>
              <a:gd name="connsiteX19" fmla="*/ 3039752 w 3997527"/>
              <a:gd name="connsiteY19" fmla="*/ 2128254 h 2646947"/>
              <a:gd name="connsiteX20" fmla="*/ 1928850 w 3997527"/>
              <a:gd name="connsiteY20" fmla="*/ 2646947 h 2646947"/>
              <a:gd name="connsiteX21" fmla="*/ 465463 w 3997527"/>
              <a:gd name="connsiteY21" fmla="*/ 1803828 h 2646947"/>
              <a:gd name="connsiteX22" fmla="*/ 309508 w 3997527"/>
              <a:gd name="connsiteY22" fmla="*/ 1588134 h 2646947"/>
              <a:gd name="connsiteX23" fmla="*/ 0 w 3997527"/>
              <a:gd name="connsiteY23" fmla="*/ 908578 h 2646947"/>
              <a:gd name="connsiteX24" fmla="*/ 187010 w 3997527"/>
              <a:gd name="connsiteY24" fmla="*/ 176721 h 2646947"/>
              <a:gd name="connsiteX25" fmla="*/ 287750 w 3997527"/>
              <a:gd name="connsiteY25" fmla="*/ 7075 h 264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97527" h="2646947">
                <a:moveTo>
                  <a:pt x="478501" y="2"/>
                </a:moveTo>
                <a:lnTo>
                  <a:pt x="382993" y="123929"/>
                </a:lnTo>
                <a:cubicBezTo>
                  <a:pt x="349048" y="172951"/>
                  <a:pt x="318041" y="223144"/>
                  <a:pt x="290041" y="274421"/>
                </a:cubicBezTo>
                <a:cubicBezTo>
                  <a:pt x="175588" y="484093"/>
                  <a:pt x="117491" y="702521"/>
                  <a:pt x="117491" y="923641"/>
                </a:cubicBezTo>
                <a:cubicBezTo>
                  <a:pt x="117491" y="1146334"/>
                  <a:pt x="210177" y="1276386"/>
                  <a:pt x="403069" y="1526467"/>
                </a:cubicBezTo>
                <a:cubicBezTo>
                  <a:pt x="449609" y="1586781"/>
                  <a:pt x="497735" y="1649187"/>
                  <a:pt x="546966" y="1717806"/>
                </a:cubicBezTo>
                <a:cubicBezTo>
                  <a:pt x="923173" y="2242063"/>
                  <a:pt x="1327000" y="2465727"/>
                  <a:pt x="1897207" y="2465727"/>
                </a:cubicBezTo>
                <a:cubicBezTo>
                  <a:pt x="2271434" y="2465727"/>
                  <a:pt x="2546010" y="2283518"/>
                  <a:pt x="2922217" y="2005601"/>
                </a:cubicBezTo>
                <a:cubicBezTo>
                  <a:pt x="2964245" y="1974547"/>
                  <a:pt x="3006275" y="1943867"/>
                  <a:pt x="3046959" y="1914233"/>
                </a:cubicBezTo>
                <a:cubicBezTo>
                  <a:pt x="3267474" y="1753426"/>
                  <a:pt x="3475721" y="1601521"/>
                  <a:pt x="3614314" y="1436596"/>
                </a:cubicBezTo>
                <a:cubicBezTo>
                  <a:pt x="3746813" y="1278931"/>
                  <a:pt x="3805939" y="1120743"/>
                  <a:pt x="3805939" y="923641"/>
                </a:cubicBezTo>
                <a:cubicBezTo>
                  <a:pt x="3805939" y="614875"/>
                  <a:pt x="3746267" y="325578"/>
                  <a:pt x="3633781" y="75714"/>
                </a:cubicBezTo>
                <a:lnTo>
                  <a:pt x="3595267" y="2"/>
                </a:lnTo>
                <a:close/>
                <a:moveTo>
                  <a:pt x="292993" y="0"/>
                </a:moveTo>
                <a:lnTo>
                  <a:pt x="3828920" y="0"/>
                </a:lnTo>
                <a:lnTo>
                  <a:pt x="3877162" y="126877"/>
                </a:lnTo>
                <a:cubicBezTo>
                  <a:pt x="3956137" y="365716"/>
                  <a:pt x="3997527" y="630123"/>
                  <a:pt x="3997527" y="908578"/>
                </a:cubicBezTo>
                <a:cubicBezTo>
                  <a:pt x="3997527" y="1130767"/>
                  <a:pt x="3933446" y="1309091"/>
                  <a:pt x="3789844" y="1486825"/>
                </a:cubicBezTo>
                <a:cubicBezTo>
                  <a:pt x="3639637" y="1672742"/>
                  <a:pt x="3413939" y="1843981"/>
                  <a:pt x="3174946" y="2025257"/>
                </a:cubicBezTo>
                <a:cubicBezTo>
                  <a:pt x="3130853" y="2058662"/>
                  <a:pt x="3085302" y="2093247"/>
                  <a:pt x="3039752" y="2128254"/>
                </a:cubicBezTo>
                <a:cubicBezTo>
                  <a:pt x="2632020" y="2441546"/>
                  <a:pt x="2334435" y="2646947"/>
                  <a:pt x="1928850" y="2646947"/>
                </a:cubicBezTo>
                <a:cubicBezTo>
                  <a:pt x="1310863" y="2646947"/>
                  <a:pt x="873195" y="2394813"/>
                  <a:pt x="465463" y="1803828"/>
                </a:cubicBezTo>
                <a:cubicBezTo>
                  <a:pt x="412107" y="1726474"/>
                  <a:pt x="359949" y="1656124"/>
                  <a:pt x="309508" y="1588134"/>
                </a:cubicBezTo>
                <a:cubicBezTo>
                  <a:pt x="100453" y="1306222"/>
                  <a:pt x="0" y="1159615"/>
                  <a:pt x="0" y="908578"/>
                </a:cubicBezTo>
                <a:cubicBezTo>
                  <a:pt x="0" y="659312"/>
                  <a:pt x="62965" y="413080"/>
                  <a:pt x="187010" y="176721"/>
                </a:cubicBezTo>
                <a:cubicBezTo>
                  <a:pt x="217356" y="118918"/>
                  <a:pt x="250961" y="62336"/>
                  <a:pt x="287750" y="7075"/>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7" name="Picture 6">
            <a:extLst>
              <a:ext uri="{FF2B5EF4-FFF2-40B4-BE49-F238E27FC236}">
                <a16:creationId xmlns:a16="http://schemas.microsoft.com/office/drawing/2014/main" id="{5A1040F2-8A99-F4F8-95D8-4809A6461060}"/>
              </a:ext>
            </a:extLst>
          </p:cNvPr>
          <p:cNvPicPr>
            <a:picLocks noChangeAspect="1"/>
          </p:cNvPicPr>
          <p:nvPr/>
        </p:nvPicPr>
        <p:blipFill>
          <a:blip r:embed="rId4" cstate="screen">
            <a:extLst>
              <a:ext uri="{28A0092B-C50C-407E-A947-70E740481C1C}">
                <a14:useLocalDpi xmlns:a14="http://schemas.microsoft.com/office/drawing/2010/main"/>
              </a:ext>
            </a:extLst>
          </a:blip>
          <a:srcRect r="-3" b="-2"/>
          <a:stretch/>
        </p:blipFill>
        <p:spPr>
          <a:xfrm>
            <a:off x="8426089" y="15665"/>
            <a:ext cx="3938337" cy="3321595"/>
          </a:xfrm>
          <a:custGeom>
            <a:avLst/>
            <a:gdLst/>
            <a:ahLst/>
            <a:cxnLst/>
            <a:rect l="l" t="t" r="r" b="b"/>
            <a:pathLst>
              <a:path w="3938337" h="3321595">
                <a:moveTo>
                  <a:pt x="412520" y="0"/>
                </a:moveTo>
                <a:lnTo>
                  <a:pt x="3217629" y="0"/>
                </a:lnTo>
                <a:lnTo>
                  <a:pt x="3871410" y="0"/>
                </a:lnTo>
                <a:lnTo>
                  <a:pt x="3938337" y="0"/>
                </a:lnTo>
                <a:lnTo>
                  <a:pt x="3938337" y="59511"/>
                </a:lnTo>
                <a:lnTo>
                  <a:pt x="3938337" y="699247"/>
                </a:lnTo>
                <a:lnTo>
                  <a:pt x="3938337" y="2518435"/>
                </a:lnTo>
                <a:lnTo>
                  <a:pt x="3856842" y="2618704"/>
                </a:lnTo>
                <a:cubicBezTo>
                  <a:pt x="3439614" y="3108658"/>
                  <a:pt x="2979779" y="3321595"/>
                  <a:pt x="2362292" y="3321595"/>
                </a:cubicBezTo>
                <a:cubicBezTo>
                  <a:pt x="1899140" y="3321595"/>
                  <a:pt x="1559319" y="3095023"/>
                  <a:pt x="1093716" y="2749441"/>
                </a:cubicBezTo>
                <a:cubicBezTo>
                  <a:pt x="1041701" y="2710827"/>
                  <a:pt x="989684" y="2672676"/>
                  <a:pt x="939333" y="2635829"/>
                </a:cubicBezTo>
                <a:cubicBezTo>
                  <a:pt x="666418" y="2435869"/>
                  <a:pt x="408686" y="2246981"/>
                  <a:pt x="237160" y="2041901"/>
                </a:cubicBezTo>
                <a:cubicBezTo>
                  <a:pt x="73176" y="1845849"/>
                  <a:pt x="0" y="1649145"/>
                  <a:pt x="0" y="1404055"/>
                </a:cubicBezTo>
                <a:cubicBezTo>
                  <a:pt x="0" y="866538"/>
                  <a:pt x="144750" y="376466"/>
                  <a:pt x="410955" y="1974"/>
                </a:cubicBezTo>
                <a:close/>
              </a:path>
            </a:pathLst>
          </a:custGeom>
        </p:spPr>
      </p:pic>
      <p:sp>
        <p:nvSpPr>
          <p:cNvPr id="24" name="Freeform: Shape 23">
            <a:extLst>
              <a:ext uri="{FF2B5EF4-FFF2-40B4-BE49-F238E27FC236}">
                <a16:creationId xmlns:a16="http://schemas.microsoft.com/office/drawing/2014/main" id="{3A8657D3-FF5C-4E4D-BF2D-FA413B67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253663" y="0"/>
            <a:ext cx="3938337" cy="3321595"/>
          </a:xfrm>
          <a:custGeom>
            <a:avLst/>
            <a:gdLst>
              <a:gd name="connsiteX0" fmla="*/ 1166365 w 3938337"/>
              <a:gd name="connsiteY0" fmla="*/ 0 h 3321595"/>
              <a:gd name="connsiteX1" fmla="*/ 107576 w 3938337"/>
              <a:gd name="connsiteY1" fmla="*/ 0 h 3321595"/>
              <a:gd name="connsiteX2" fmla="*/ 66927 w 3938337"/>
              <a:gd name="connsiteY2" fmla="*/ 0 h 3321595"/>
              <a:gd name="connsiteX3" fmla="*/ 0 w 3938337"/>
              <a:gd name="connsiteY3" fmla="*/ 0 h 3321595"/>
              <a:gd name="connsiteX4" fmla="*/ 0 w 3938337"/>
              <a:gd name="connsiteY4" fmla="*/ 59511 h 3321595"/>
              <a:gd name="connsiteX5" fmla="*/ 0 w 3938337"/>
              <a:gd name="connsiteY5" fmla="*/ 155390 h 3321595"/>
              <a:gd name="connsiteX6" fmla="*/ 0 w 3938337"/>
              <a:gd name="connsiteY6" fmla="*/ 901114 h 3321595"/>
              <a:gd name="connsiteX7" fmla="*/ 4 w 3938337"/>
              <a:gd name="connsiteY7" fmla="*/ 901114 h 3321595"/>
              <a:gd name="connsiteX8" fmla="*/ 4 w 3938337"/>
              <a:gd name="connsiteY8" fmla="*/ 471771 h 3321595"/>
              <a:gd name="connsiteX9" fmla="*/ 50187 w 3938337"/>
              <a:gd name="connsiteY9" fmla="*/ 407556 h 3321595"/>
              <a:gd name="connsiteX10" fmla="*/ 352921 w 3938337"/>
              <a:gd name="connsiteY10" fmla="*/ 118259 h 3321595"/>
              <a:gd name="connsiteX11" fmla="*/ 514890 w 3938337"/>
              <a:gd name="connsiteY11" fmla="*/ 2 h 3321595"/>
              <a:gd name="connsiteX12" fmla="*/ 1166365 w 3938337"/>
              <a:gd name="connsiteY12" fmla="*/ 2 h 3321595"/>
              <a:gd name="connsiteX13" fmla="*/ 3525817 w 3938337"/>
              <a:gd name="connsiteY13" fmla="*/ 0 h 3321595"/>
              <a:gd name="connsiteX14" fmla="*/ 3384145 w 3938337"/>
              <a:gd name="connsiteY14" fmla="*/ 0 h 3321595"/>
              <a:gd name="connsiteX15" fmla="*/ 3385646 w 3938337"/>
              <a:gd name="connsiteY15" fmla="*/ 1904 h 3321595"/>
              <a:gd name="connsiteX16" fmla="*/ 3780089 w 3938337"/>
              <a:gd name="connsiteY16" fmla="*/ 1354125 h 3321595"/>
              <a:gd name="connsiteX17" fmla="*/ 3552458 w 3938337"/>
              <a:gd name="connsiteY17" fmla="*/ 1969288 h 3321595"/>
              <a:gd name="connsiteX18" fmla="*/ 3414534 w 3938337"/>
              <a:gd name="connsiteY18" fmla="*/ 2115111 h 3321595"/>
              <a:gd name="connsiteX19" fmla="*/ 3395732 w 3938337"/>
              <a:gd name="connsiteY19" fmla="*/ 2131585 h 3321595"/>
              <a:gd name="connsiteX20" fmla="*/ 3390273 w 3938337"/>
              <a:gd name="connsiteY20" fmla="*/ 2137223 h 3321595"/>
              <a:gd name="connsiteX21" fmla="*/ 3348116 w 3938337"/>
              <a:gd name="connsiteY21" fmla="*/ 2173305 h 3321595"/>
              <a:gd name="connsiteX22" fmla="*/ 3251972 w 3938337"/>
              <a:gd name="connsiteY22" fmla="*/ 2257543 h 3321595"/>
              <a:gd name="connsiteX23" fmla="*/ 2878500 w 3938337"/>
              <a:gd name="connsiteY23" fmla="*/ 2542096 h 3321595"/>
              <a:gd name="connsiteX24" fmla="*/ 2730320 w 3938337"/>
              <a:gd name="connsiteY24" fmla="*/ 2651667 h 3321595"/>
              <a:gd name="connsiteX25" fmla="*/ 1512716 w 3938337"/>
              <a:gd name="connsiteY25" fmla="*/ 3203474 h 3321595"/>
              <a:gd name="connsiteX26" fmla="*/ 78219 w 3938337"/>
              <a:gd name="connsiteY26" fmla="*/ 2525579 h 3321595"/>
              <a:gd name="connsiteX27" fmla="*/ 0 w 3938337"/>
              <a:gd name="connsiteY27" fmla="*/ 2428877 h 3321595"/>
              <a:gd name="connsiteX28" fmla="*/ 0 w 3938337"/>
              <a:gd name="connsiteY28" fmla="*/ 2518435 h 3321595"/>
              <a:gd name="connsiteX29" fmla="*/ 81495 w 3938337"/>
              <a:gd name="connsiteY29" fmla="*/ 2618704 h 3321595"/>
              <a:gd name="connsiteX30" fmla="*/ 1576046 w 3938337"/>
              <a:gd name="connsiteY30" fmla="*/ 3321595 h 3321595"/>
              <a:gd name="connsiteX31" fmla="*/ 2844621 w 3938337"/>
              <a:gd name="connsiteY31" fmla="*/ 2749441 h 3321595"/>
              <a:gd name="connsiteX32" fmla="*/ 2999005 w 3938337"/>
              <a:gd name="connsiteY32" fmla="*/ 2635829 h 3321595"/>
              <a:gd name="connsiteX33" fmla="*/ 3701177 w 3938337"/>
              <a:gd name="connsiteY33" fmla="*/ 2041901 h 3321595"/>
              <a:gd name="connsiteX34" fmla="*/ 3938337 w 3938337"/>
              <a:gd name="connsiteY34" fmla="*/ 1404055 h 3321595"/>
              <a:gd name="connsiteX35" fmla="*/ 3527383 w 3938337"/>
              <a:gd name="connsiteY35"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938337" h="3321595">
                <a:moveTo>
                  <a:pt x="1166365" y="0"/>
                </a:moveTo>
                <a:lnTo>
                  <a:pt x="107576" y="0"/>
                </a:lnTo>
                <a:lnTo>
                  <a:pt x="66927" y="0"/>
                </a:lnTo>
                <a:lnTo>
                  <a:pt x="0" y="0"/>
                </a:lnTo>
                <a:lnTo>
                  <a:pt x="0" y="59511"/>
                </a:lnTo>
                <a:lnTo>
                  <a:pt x="0" y="155390"/>
                </a:lnTo>
                <a:lnTo>
                  <a:pt x="0" y="901114"/>
                </a:lnTo>
                <a:lnTo>
                  <a:pt x="4" y="901114"/>
                </a:lnTo>
                <a:lnTo>
                  <a:pt x="4" y="471771"/>
                </a:lnTo>
                <a:lnTo>
                  <a:pt x="50187" y="407556"/>
                </a:lnTo>
                <a:cubicBezTo>
                  <a:pt x="138559" y="305382"/>
                  <a:pt x="239680" y="208703"/>
                  <a:pt x="352921" y="118259"/>
                </a:cubicBezTo>
                <a:lnTo>
                  <a:pt x="514890" y="2"/>
                </a:lnTo>
                <a:lnTo>
                  <a:pt x="1166365" y="2"/>
                </a:lnTo>
                <a:close/>
                <a:moveTo>
                  <a:pt x="3525817" y="0"/>
                </a:moveTo>
                <a:lnTo>
                  <a:pt x="3384145" y="0"/>
                </a:lnTo>
                <a:lnTo>
                  <a:pt x="3385646" y="1904"/>
                </a:lnTo>
                <a:cubicBezTo>
                  <a:pt x="3641155" y="363079"/>
                  <a:pt x="3780089" y="835723"/>
                  <a:pt x="3780089" y="1354125"/>
                </a:cubicBezTo>
                <a:cubicBezTo>
                  <a:pt x="3780089" y="1590500"/>
                  <a:pt x="3709854" y="1780209"/>
                  <a:pt x="3552458" y="1969288"/>
                </a:cubicBezTo>
                <a:cubicBezTo>
                  <a:pt x="3511300" y="2018735"/>
                  <a:pt x="3464970" y="2067206"/>
                  <a:pt x="3414534" y="2115111"/>
                </a:cubicBezTo>
                <a:lnTo>
                  <a:pt x="3395732" y="2131585"/>
                </a:lnTo>
                <a:lnTo>
                  <a:pt x="3390273" y="2137223"/>
                </a:lnTo>
                <a:lnTo>
                  <a:pt x="3348116" y="2173305"/>
                </a:lnTo>
                <a:lnTo>
                  <a:pt x="3251972" y="2257543"/>
                </a:lnTo>
                <a:cubicBezTo>
                  <a:pt x="3136805" y="2351916"/>
                  <a:pt x="3009474" y="2445671"/>
                  <a:pt x="2878500" y="2542096"/>
                </a:cubicBezTo>
                <a:cubicBezTo>
                  <a:pt x="2830172" y="2577632"/>
                  <a:pt x="2780245" y="2614426"/>
                  <a:pt x="2730320" y="2651667"/>
                </a:cubicBezTo>
                <a:cubicBezTo>
                  <a:pt x="2283426" y="2984960"/>
                  <a:pt x="1957258" y="3203474"/>
                  <a:pt x="1512716" y="3203474"/>
                </a:cubicBezTo>
                <a:cubicBezTo>
                  <a:pt x="920041" y="3203474"/>
                  <a:pt x="478682" y="2998110"/>
                  <a:pt x="78219" y="2525579"/>
                </a:cubicBezTo>
                <a:lnTo>
                  <a:pt x="0" y="2428877"/>
                </a:lnTo>
                <a:lnTo>
                  <a:pt x="0" y="2518435"/>
                </a:lnTo>
                <a:lnTo>
                  <a:pt x="81495" y="2618704"/>
                </a:lnTo>
                <a:cubicBezTo>
                  <a:pt x="498723" y="3108658"/>
                  <a:pt x="958559" y="3321595"/>
                  <a:pt x="1576046" y="3321595"/>
                </a:cubicBezTo>
                <a:cubicBezTo>
                  <a:pt x="2039197" y="3321595"/>
                  <a:pt x="2379018" y="3095023"/>
                  <a:pt x="2844621" y="2749441"/>
                </a:cubicBezTo>
                <a:cubicBezTo>
                  <a:pt x="2896636" y="2710827"/>
                  <a:pt x="2948653" y="2672676"/>
                  <a:pt x="2999005" y="2635829"/>
                </a:cubicBezTo>
                <a:cubicBezTo>
                  <a:pt x="3271919" y="2435869"/>
                  <a:pt x="3529651" y="2246981"/>
                  <a:pt x="3701177" y="2041901"/>
                </a:cubicBezTo>
                <a:cubicBezTo>
                  <a:pt x="3865161" y="1845849"/>
                  <a:pt x="3938337" y="1649145"/>
                  <a:pt x="3938337" y="1404055"/>
                </a:cubicBezTo>
                <a:cubicBezTo>
                  <a:pt x="3938337" y="866538"/>
                  <a:pt x="3793587" y="376466"/>
                  <a:pt x="352738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8C909D82-8590-A128-9153-5614285BB998}"/>
              </a:ext>
            </a:extLst>
          </p:cNvPr>
          <p:cNvSpPr>
            <a:spLocks noGrp="1"/>
          </p:cNvSpPr>
          <p:nvPr>
            <p:ph idx="1"/>
          </p:nvPr>
        </p:nvSpPr>
        <p:spPr>
          <a:xfrm>
            <a:off x="4709895" y="3912216"/>
            <a:ext cx="5512936" cy="2172108"/>
          </a:xfrm>
        </p:spPr>
        <p:txBody>
          <a:bodyPr>
            <a:normAutofit/>
          </a:bodyPr>
          <a:lstStyle/>
          <a:p>
            <a:pPr marL="0" indent="0">
              <a:buNone/>
            </a:pPr>
            <a:r>
              <a:rPr lang="en-GB" sz="2400" dirty="0"/>
              <a:t>I work closely with our Designated Medical Officer and our newly appointed Designated Social Care officer to improve outcomes and enhance our joined-up working across the Kirklees Partnership.</a:t>
            </a:r>
          </a:p>
        </p:txBody>
      </p:sp>
    </p:spTree>
    <p:extLst>
      <p:ext uri="{BB962C8B-B14F-4D97-AF65-F5344CB8AC3E}">
        <p14:creationId xmlns:p14="http://schemas.microsoft.com/office/powerpoint/2010/main" val="2584603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2" name="Rectangle 2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B3348-455A-6C8C-BF6B-FE3710A61A1F}"/>
              </a:ext>
            </a:extLst>
          </p:cNvPr>
          <p:cNvSpPr>
            <a:spLocks noGrp="1"/>
          </p:cNvSpPr>
          <p:nvPr>
            <p:ph type="title"/>
          </p:nvPr>
        </p:nvSpPr>
        <p:spPr>
          <a:xfrm>
            <a:off x="761803" y="350196"/>
            <a:ext cx="4646904" cy="1624520"/>
          </a:xfrm>
        </p:spPr>
        <p:txBody>
          <a:bodyPr anchor="ctr">
            <a:normAutofit/>
          </a:bodyPr>
          <a:lstStyle/>
          <a:p>
            <a:r>
              <a:rPr lang="en-GB" sz="4000" dirty="0"/>
              <a:t>About me:</a:t>
            </a:r>
          </a:p>
        </p:txBody>
      </p:sp>
      <p:sp>
        <p:nvSpPr>
          <p:cNvPr id="3" name="Content Placeholder 2">
            <a:extLst>
              <a:ext uri="{FF2B5EF4-FFF2-40B4-BE49-F238E27FC236}">
                <a16:creationId xmlns:a16="http://schemas.microsoft.com/office/drawing/2014/main" id="{9B4D6781-7D84-1DF1-5F68-8B26321956FE}"/>
              </a:ext>
            </a:extLst>
          </p:cNvPr>
          <p:cNvSpPr>
            <a:spLocks noGrp="1"/>
          </p:cNvSpPr>
          <p:nvPr>
            <p:ph idx="1"/>
          </p:nvPr>
        </p:nvSpPr>
        <p:spPr>
          <a:xfrm>
            <a:off x="761802" y="2743200"/>
            <a:ext cx="4646905" cy="3613149"/>
          </a:xfrm>
        </p:spPr>
        <p:txBody>
          <a:bodyPr anchor="ctr">
            <a:noAutofit/>
          </a:bodyPr>
          <a:lstStyle/>
          <a:p>
            <a:r>
              <a:rPr lang="en-GB" sz="2400" dirty="0"/>
              <a:t>I’ve been in post for 14 months, some of you may have already worked with me.</a:t>
            </a:r>
          </a:p>
          <a:p>
            <a:r>
              <a:rPr lang="en-GB" sz="2400" dirty="0"/>
              <a:t>I came to the West Yorkshire ICB from the South Yorkshire ICB.</a:t>
            </a:r>
          </a:p>
          <a:p>
            <a:r>
              <a:rPr lang="en-GB" sz="2400" dirty="0"/>
              <a:t>I am a qualified nurse and I have a specialist School Nursing qualification.</a:t>
            </a:r>
          </a:p>
          <a:p>
            <a:r>
              <a:rPr lang="en-GB" sz="2400" dirty="0"/>
              <a:t>I have significant experience of supporting CYP and their families </a:t>
            </a:r>
            <a:r>
              <a:rPr lang="en-GB" sz="2400"/>
              <a:t>particularly across </a:t>
            </a:r>
            <a:r>
              <a:rPr lang="en-GB" sz="2400" dirty="0"/>
              <a:t>Mental Health, SEND and Public Health. </a:t>
            </a:r>
          </a:p>
        </p:txBody>
      </p:sp>
      <p:pic>
        <p:nvPicPr>
          <p:cNvPr id="4" name="Picture 3">
            <a:extLst>
              <a:ext uri="{FF2B5EF4-FFF2-40B4-BE49-F238E27FC236}">
                <a16:creationId xmlns:a16="http://schemas.microsoft.com/office/drawing/2014/main" id="{BFC2F5CB-4783-F594-E3FF-4BFAA777B2C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96000" y="1"/>
            <a:ext cx="6102825" cy="6858000"/>
          </a:xfrm>
          <a:prstGeom prst="rect">
            <a:avLst/>
          </a:prstGeom>
        </p:spPr>
      </p:pic>
    </p:spTree>
    <p:extLst>
      <p:ext uri="{BB962C8B-B14F-4D97-AF65-F5344CB8AC3E}">
        <p14:creationId xmlns:p14="http://schemas.microsoft.com/office/powerpoint/2010/main" val="3315663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78DED-F7A1-B2CD-D09D-E22D4808A6D4}"/>
              </a:ext>
            </a:extLst>
          </p:cNvPr>
          <p:cNvSpPr>
            <a:spLocks noGrp="1"/>
          </p:cNvSpPr>
          <p:nvPr>
            <p:ph type="title"/>
          </p:nvPr>
        </p:nvSpPr>
        <p:spPr/>
        <p:txBody>
          <a:bodyPr>
            <a:normAutofit/>
          </a:bodyPr>
          <a:lstStyle/>
          <a:p>
            <a:pPr algn="ctr"/>
            <a:r>
              <a:rPr lang="en-GB" dirty="0"/>
              <a:t>Find me on the Local Offer website</a:t>
            </a:r>
            <a:br>
              <a:rPr lang="en-GB" dirty="0"/>
            </a:br>
            <a:r>
              <a:rPr lang="en-GB" sz="1000" dirty="0">
                <a:hlinkClick r:id="rId2"/>
              </a:rPr>
              <a:t>https://www.kirkleeslocaloffer.org.uk/information-and-advice/specialist-health-services-including-children-s-therapy-services/the-designated-clinical-officer-dco/</a:t>
            </a:r>
            <a:r>
              <a:rPr lang="en-GB" sz="1000" dirty="0"/>
              <a:t> </a:t>
            </a:r>
          </a:p>
        </p:txBody>
      </p:sp>
      <p:pic>
        <p:nvPicPr>
          <p:cNvPr id="5" name="Content Placeholder 4">
            <a:extLst>
              <a:ext uri="{FF2B5EF4-FFF2-40B4-BE49-F238E27FC236}">
                <a16:creationId xmlns:a16="http://schemas.microsoft.com/office/drawing/2014/main" id="{50F7F723-0BCA-B440-48BC-5DA335156E8B}"/>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528357" y="2229703"/>
            <a:ext cx="8288262" cy="4094163"/>
          </a:xfrm>
        </p:spPr>
      </p:pic>
    </p:spTree>
    <p:extLst>
      <p:ext uri="{BB962C8B-B14F-4D97-AF65-F5344CB8AC3E}">
        <p14:creationId xmlns:p14="http://schemas.microsoft.com/office/powerpoint/2010/main" val="951987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CB9711AC-C6AC-B477-B63E-70380DF4E6E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2500990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CAFD11A-0A80-F9C8-B833-2798B427B015}"/>
              </a:ext>
            </a:extLst>
          </p:cNvPr>
          <p:cNvGraphicFramePr>
            <a:graphicFrameLocks noGrp="1"/>
          </p:cNvGraphicFramePr>
          <p:nvPr>
            <p:extLst>
              <p:ext uri="{D42A27DB-BD31-4B8C-83A1-F6EECF244321}">
                <p14:modId xmlns:p14="http://schemas.microsoft.com/office/powerpoint/2010/main" val="639454818"/>
              </p:ext>
            </p:extLst>
          </p:nvPr>
        </p:nvGraphicFramePr>
        <p:xfrm>
          <a:off x="250165" y="155275"/>
          <a:ext cx="11697420" cy="5077294"/>
        </p:xfrm>
        <a:graphic>
          <a:graphicData uri="http://schemas.openxmlformats.org/drawingml/2006/table">
            <a:tbl>
              <a:tblPr firstRow="1" firstCol="1" bandRow="1"/>
              <a:tblGrid>
                <a:gridCol w="2699076">
                  <a:extLst>
                    <a:ext uri="{9D8B030D-6E8A-4147-A177-3AD203B41FA5}">
                      <a16:colId xmlns:a16="http://schemas.microsoft.com/office/drawing/2014/main" val="907237925"/>
                    </a:ext>
                  </a:extLst>
                </a:gridCol>
                <a:gridCol w="4760396">
                  <a:extLst>
                    <a:ext uri="{9D8B030D-6E8A-4147-A177-3AD203B41FA5}">
                      <a16:colId xmlns:a16="http://schemas.microsoft.com/office/drawing/2014/main" val="27695090"/>
                    </a:ext>
                  </a:extLst>
                </a:gridCol>
                <a:gridCol w="4237948">
                  <a:extLst>
                    <a:ext uri="{9D8B030D-6E8A-4147-A177-3AD203B41FA5}">
                      <a16:colId xmlns:a16="http://schemas.microsoft.com/office/drawing/2014/main" val="2961344383"/>
                    </a:ext>
                  </a:extLst>
                </a:gridCol>
              </a:tblGrid>
              <a:tr h="358536">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8:45 – 9:00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Networking</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2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6590917"/>
                  </a:ext>
                </a:extLst>
              </a:tr>
              <a:tr h="358536">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9:00 – 9:10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Welcome and Introductions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Sarah Grant</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4617949"/>
                  </a:ext>
                </a:extLst>
              </a:tr>
              <a:tr h="1434143">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9:10 – 9:30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Designated Social Care Officer</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r>
                        <a:rPr lang="en-GB" sz="2400">
                          <a:effectLst/>
                          <a:latin typeface="Comic Sans MS" panose="030F0702030302020204" pitchFamily="66" charset="0"/>
                          <a:ea typeface="Calibri" panose="020F0502020204030204" pitchFamily="34" charset="0"/>
                          <a:cs typeface="Times New Roman" panose="02020603050405020304" pitchFamily="18" charset="0"/>
                        </a:rPr>
                        <a:t>Children with a Disability Team</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Sarah Schofield</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2463759"/>
                  </a:ext>
                </a:extLst>
              </a:tr>
              <a:tr h="358536">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9:30 – 9:50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Musica Kirklees Inclusion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Jennifer Isaacs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3532324"/>
                  </a:ext>
                </a:extLst>
              </a:tr>
              <a:tr h="717071">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9:50 – 10:10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Designated Clinical Officer role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Mel Watkin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1914451"/>
                  </a:ext>
                </a:extLst>
              </a:tr>
              <a:tr h="358536">
                <a:tc>
                  <a:txBody>
                    <a:bodyPr/>
                    <a:lstStyle/>
                    <a:p>
                      <a:r>
                        <a:rPr lang="en-GB" sz="2400" b="1">
                          <a:effectLst/>
                          <a:latin typeface="Comic Sans MS" panose="030F0702030302020204" pitchFamily="66" charset="0"/>
                          <a:ea typeface="Calibri" panose="020F0502020204030204" pitchFamily="34" charset="0"/>
                          <a:cs typeface="Times New Roman" panose="02020603050405020304" pitchFamily="18" charset="0"/>
                        </a:rPr>
                        <a:t>10:10 – 10:30</a:t>
                      </a:r>
                      <a:endParaRPr lang="en-GB"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2400" b="1" dirty="0">
                          <a:effectLst/>
                          <a:latin typeface="Comic Sans MS" panose="030F0702030302020204" pitchFamily="66" charset="0"/>
                          <a:ea typeface="Calibri" panose="020F0502020204030204" pitchFamily="34" charset="0"/>
                          <a:cs typeface="Times New Roman" panose="02020603050405020304" pitchFamily="18" charset="0"/>
                        </a:rPr>
                        <a:t>Break</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543031"/>
                  </a:ext>
                </a:extLst>
              </a:tr>
              <a:tr h="358536">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10:30 – 10:50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SENDACT updates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Jenny Sneideris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4508745"/>
                  </a:ext>
                </a:extLst>
              </a:tr>
              <a:tr h="717071">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10:50 – 11:10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Adoption and Special Guardianship Support Fund</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Debs Goddard</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4076857"/>
                  </a:ext>
                </a:extLst>
              </a:tr>
              <a:tr h="358536">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11:10 – 11:30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2400">
                          <a:effectLst/>
                          <a:latin typeface="Comic Sans MS" panose="030F0702030302020204" pitchFamily="66" charset="0"/>
                          <a:ea typeface="Calibri" panose="020F0502020204030204" pitchFamily="34" charset="0"/>
                          <a:cs typeface="Times New Roman" panose="02020603050405020304" pitchFamily="18" charset="0"/>
                        </a:rPr>
                        <a:t>Dingley’s Promise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2400" dirty="0">
                          <a:effectLst/>
                          <a:latin typeface="Comic Sans MS" panose="030F0702030302020204" pitchFamily="66" charset="0"/>
                          <a:ea typeface="Calibri" panose="020F0502020204030204" pitchFamily="34" charset="0"/>
                          <a:cs typeface="Times New Roman" panose="02020603050405020304" pitchFamily="18" charset="0"/>
                        </a:rPr>
                        <a:t>Jill Taylor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9529577"/>
                  </a:ext>
                </a:extLst>
              </a:tr>
            </a:tbl>
          </a:graphicData>
        </a:graphic>
      </p:graphicFrame>
    </p:spTree>
    <p:extLst>
      <p:ext uri="{BB962C8B-B14F-4D97-AF65-F5344CB8AC3E}">
        <p14:creationId xmlns:p14="http://schemas.microsoft.com/office/powerpoint/2010/main" val="431735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Arc 58">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C93AF4-32FD-41EE-AA91-96BBB42F669A}"/>
              </a:ext>
            </a:extLst>
          </p:cNvPr>
          <p:cNvSpPr>
            <a:spLocks noGrp="1"/>
          </p:cNvSpPr>
          <p:nvPr>
            <p:ph type="ctrTitle"/>
          </p:nvPr>
        </p:nvSpPr>
        <p:spPr>
          <a:xfrm>
            <a:off x="4038600" y="1939159"/>
            <a:ext cx="7644627" cy="2751086"/>
          </a:xfrm>
        </p:spPr>
        <p:txBody>
          <a:bodyPr>
            <a:normAutofit/>
          </a:bodyPr>
          <a:lstStyle/>
          <a:p>
            <a:pPr algn="r"/>
            <a:r>
              <a:rPr lang="en-GB"/>
              <a:t>Designated Social Care Officer (DSCO) for SEND</a:t>
            </a:r>
          </a:p>
        </p:txBody>
      </p:sp>
      <p:sp>
        <p:nvSpPr>
          <p:cNvPr id="3" name="Subtitle 2">
            <a:extLst>
              <a:ext uri="{FF2B5EF4-FFF2-40B4-BE49-F238E27FC236}">
                <a16:creationId xmlns:a16="http://schemas.microsoft.com/office/drawing/2014/main" id="{733069B4-72CD-4AED-817B-0D76E4B38BD7}"/>
              </a:ext>
            </a:extLst>
          </p:cNvPr>
          <p:cNvSpPr>
            <a:spLocks noGrp="1"/>
          </p:cNvSpPr>
          <p:nvPr>
            <p:ph type="subTitle" idx="1"/>
          </p:nvPr>
        </p:nvSpPr>
        <p:spPr>
          <a:xfrm>
            <a:off x="4038600" y="4782320"/>
            <a:ext cx="7644627" cy="1329443"/>
          </a:xfrm>
        </p:spPr>
        <p:txBody>
          <a:bodyPr>
            <a:normAutofit/>
          </a:bodyPr>
          <a:lstStyle/>
          <a:p>
            <a:pPr algn="r"/>
            <a:r>
              <a:rPr lang="en-GB" dirty="0"/>
              <a:t>Sarah Schofield, Service Manager.  </a:t>
            </a:r>
            <a:endParaRPr lang="en-GB"/>
          </a:p>
        </p:txBody>
      </p:sp>
    </p:spTree>
    <p:extLst>
      <p:ext uri="{BB962C8B-B14F-4D97-AF65-F5344CB8AC3E}">
        <p14:creationId xmlns:p14="http://schemas.microsoft.com/office/powerpoint/2010/main" val="170333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CBA14-2C19-4946-9070-08B12C85E58F}"/>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dirty="0">
                <a:solidFill>
                  <a:srgbClr val="FFFFFF"/>
                </a:solidFill>
              </a:rPr>
              <a:t>Why a DSCO?</a:t>
            </a:r>
            <a:endParaRPr lang="en-US" kern="1200" dirty="0">
              <a:solidFill>
                <a:srgbClr val="FFFFFF"/>
              </a:solidFill>
              <a:latin typeface="+mj-lt"/>
              <a:ea typeface="+mj-ea"/>
              <a:cs typeface="+mj-cs"/>
            </a:endParaRPr>
          </a:p>
        </p:txBody>
      </p:sp>
      <p:sp>
        <p:nvSpPr>
          <p:cNvPr id="34" name="Arc 3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0FDBA9D-C40A-46D8-AD11-233E1629DF1F}"/>
              </a:ext>
            </a:extLst>
          </p:cNvPr>
          <p:cNvSpPr>
            <a:spLocks noGrp="1"/>
          </p:cNvSpPr>
          <p:nvPr>
            <p:ph sz="half" idx="1"/>
          </p:nvPr>
        </p:nvSpPr>
        <p:spPr>
          <a:xfrm>
            <a:off x="5370153" y="1526033"/>
            <a:ext cx="5536397" cy="3935281"/>
          </a:xfrm>
        </p:spPr>
        <p:txBody>
          <a:bodyPr vert="horz" lIns="91440" tIns="45720" rIns="91440" bIns="45720" rtlCol="0">
            <a:normAutofit/>
          </a:bodyPr>
          <a:lstStyle/>
          <a:p>
            <a:pPr marL="0"/>
            <a:r>
              <a:rPr lang="en-US" sz="2200" dirty="0"/>
              <a:t>After a series of regional Action Learning Sets held in 2017/18 the development of the role of the DSCO was identified as one of three themes to be developed in more detail through national Accelerated Working Groups (AWGs). </a:t>
            </a:r>
          </a:p>
          <a:p>
            <a:pPr marL="0"/>
            <a:r>
              <a:rPr lang="en-US" sz="2200" dirty="0"/>
              <a:t>CDC have been exploring the ways that local areas have been developing their approaches to ensuring high quality social care input and engagement with the Education, Health and Care needs assessment and planning process, and the wider SEND framework.</a:t>
            </a:r>
          </a:p>
          <a:p>
            <a:pPr marL="0"/>
            <a:endParaRPr lang="en-US" sz="2200" dirty="0"/>
          </a:p>
        </p:txBody>
      </p:sp>
      <p:sp>
        <p:nvSpPr>
          <p:cNvPr id="4" name="Content Placeholder 3">
            <a:extLst>
              <a:ext uri="{FF2B5EF4-FFF2-40B4-BE49-F238E27FC236}">
                <a16:creationId xmlns:a16="http://schemas.microsoft.com/office/drawing/2014/main" id="{C4FA1301-531F-4798-949F-BDBF962DB49B}"/>
              </a:ext>
            </a:extLst>
          </p:cNvPr>
          <p:cNvSpPr>
            <a:spLocks noGrp="1"/>
          </p:cNvSpPr>
          <p:nvPr>
            <p:ph sz="half" idx="2"/>
          </p:nvPr>
        </p:nvSpPr>
        <p:spPr>
          <a:xfrm>
            <a:off x="10953645" y="7185033"/>
            <a:ext cx="1005981" cy="4558396"/>
          </a:xfrm>
        </p:spPr>
        <p:txBody>
          <a:bodyPr>
            <a:normAutofit/>
          </a:bodyPr>
          <a:lstStyle/>
          <a:p>
            <a:endParaRPr lang="en-GB" sz="2000" dirty="0"/>
          </a:p>
        </p:txBody>
      </p:sp>
    </p:spTree>
    <p:extLst>
      <p:ext uri="{BB962C8B-B14F-4D97-AF65-F5344CB8AC3E}">
        <p14:creationId xmlns:p14="http://schemas.microsoft.com/office/powerpoint/2010/main" val="4097047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86205D-FF00-B6B1-2994-E11649E09051}"/>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50DD3D4-9FD6-73EF-D99D-5AEF2F944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2EF4A37-730F-4656-6536-8A651CA1B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CBF9E8-752C-80FC-223A-88E8AE6D199E}"/>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kern="1200">
                <a:solidFill>
                  <a:srgbClr val="FFFFFF"/>
                </a:solidFill>
                <a:latin typeface="+mj-lt"/>
                <a:ea typeface="+mj-ea"/>
                <a:cs typeface="+mj-cs"/>
              </a:rPr>
              <a:t>The DSCO role in Local Authorities </a:t>
            </a:r>
          </a:p>
        </p:txBody>
      </p:sp>
      <p:sp>
        <p:nvSpPr>
          <p:cNvPr id="34" name="Arc 33">
            <a:extLst>
              <a:ext uri="{FF2B5EF4-FFF2-40B4-BE49-F238E27FC236}">
                <a16:creationId xmlns:a16="http://schemas.microsoft.com/office/drawing/2014/main" id="{77D0BED4-6DEC-0BB6-7A0B-0DBFE2DAA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DADAC607-F4A8-1A03-58BA-675D2A9AC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782427D-BC27-7C5A-2EA7-EC356E3F50E8}"/>
              </a:ext>
            </a:extLst>
          </p:cNvPr>
          <p:cNvSpPr>
            <a:spLocks noGrp="1"/>
          </p:cNvSpPr>
          <p:nvPr>
            <p:ph sz="half" idx="1"/>
          </p:nvPr>
        </p:nvSpPr>
        <p:spPr>
          <a:xfrm>
            <a:off x="5370153" y="1526033"/>
            <a:ext cx="5536397" cy="3935281"/>
          </a:xfrm>
        </p:spPr>
        <p:txBody>
          <a:bodyPr vert="horz" lIns="91440" tIns="45720" rIns="91440" bIns="45720" rtlCol="0">
            <a:normAutofit fontScale="70000" lnSpcReduction="20000"/>
          </a:bodyPr>
          <a:lstStyle/>
          <a:p>
            <a:r>
              <a:rPr lang="en-US" sz="2600" dirty="0">
                <a:latin typeface="Calibri"/>
                <a:ea typeface="Open Sans"/>
                <a:cs typeface="Arial"/>
              </a:rPr>
              <a:t>key focus of the Designated Social Care Officer (DSCO) is to support &amp; develop the social care elements of the SEND strategy and ensure they are embedded within our working practice for children and young people aged 0 to 25 across all services.</a:t>
            </a:r>
          </a:p>
          <a:p>
            <a:r>
              <a:rPr lang="en-US" sz="2600" dirty="0">
                <a:latin typeface="Calibri"/>
                <a:cs typeface="Arial"/>
              </a:rPr>
              <a:t>The post is positioned in Children’s Social Care and sometimes education. </a:t>
            </a:r>
          </a:p>
          <a:p>
            <a:r>
              <a:rPr lang="en-US" sz="2600" dirty="0">
                <a:latin typeface="Calibri"/>
                <a:cs typeface="Arial"/>
              </a:rPr>
              <a:t>A key aspect to this role is to work collaboratively and strategically across health, education and social care to enable system change.</a:t>
            </a:r>
          </a:p>
          <a:p>
            <a:r>
              <a:rPr lang="en-US" sz="2600" dirty="0">
                <a:latin typeface="Calibri"/>
                <a:cs typeface="Arial"/>
              </a:rPr>
              <a:t>Available as a point of contact for parents/carers, partner agencies and professionals to support the resolution of SEND queries and concerns related to the quality and interaction of Children’s Social Care and Early help for families of children and young people within special educational needs.</a:t>
            </a:r>
          </a:p>
          <a:p>
            <a:pPr marL="0"/>
            <a:endParaRPr lang="en-US" sz="2200" dirty="0"/>
          </a:p>
        </p:txBody>
      </p:sp>
      <p:sp>
        <p:nvSpPr>
          <p:cNvPr id="4" name="Content Placeholder 3">
            <a:extLst>
              <a:ext uri="{FF2B5EF4-FFF2-40B4-BE49-F238E27FC236}">
                <a16:creationId xmlns:a16="http://schemas.microsoft.com/office/drawing/2014/main" id="{A3B2A050-CBC2-4329-7B54-8A6061FE0006}"/>
              </a:ext>
            </a:extLst>
          </p:cNvPr>
          <p:cNvSpPr>
            <a:spLocks noGrp="1"/>
          </p:cNvSpPr>
          <p:nvPr>
            <p:ph sz="half" idx="2"/>
          </p:nvPr>
        </p:nvSpPr>
        <p:spPr>
          <a:xfrm>
            <a:off x="10953645" y="7185033"/>
            <a:ext cx="1005981" cy="4558396"/>
          </a:xfrm>
        </p:spPr>
        <p:txBody>
          <a:bodyPr>
            <a:normAutofit fontScale="70000" lnSpcReduction="20000"/>
          </a:bodyPr>
          <a:lstStyle/>
          <a:p>
            <a:endParaRPr lang="en-GB" sz="2000" dirty="0"/>
          </a:p>
        </p:txBody>
      </p:sp>
    </p:spTree>
    <p:extLst>
      <p:ext uri="{BB962C8B-B14F-4D97-AF65-F5344CB8AC3E}">
        <p14:creationId xmlns:p14="http://schemas.microsoft.com/office/powerpoint/2010/main" val="3721078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3DBC8-78D3-4136-BB64-D094C429D29F}"/>
              </a:ext>
            </a:extLst>
          </p:cNvPr>
          <p:cNvSpPr>
            <a:spLocks noGrp="1"/>
          </p:cNvSpPr>
          <p:nvPr>
            <p:ph type="title"/>
          </p:nvPr>
        </p:nvSpPr>
        <p:spPr>
          <a:xfrm>
            <a:off x="1389278" y="1233241"/>
            <a:ext cx="3240506" cy="4064628"/>
          </a:xfrm>
        </p:spPr>
        <p:txBody>
          <a:bodyPr>
            <a:normAutofit/>
          </a:bodyPr>
          <a:lstStyle/>
          <a:p>
            <a:r>
              <a:rPr lang="en-GB">
                <a:solidFill>
                  <a:srgbClr val="FFFFFF"/>
                </a:solidFill>
              </a:rPr>
              <a:t>DSCO role in Kirklees </a:t>
            </a:r>
          </a:p>
        </p:txBody>
      </p:sp>
      <p:sp>
        <p:nvSpPr>
          <p:cNvPr id="31" name="Freeform: Shape 3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Content Placeholder 2">
            <a:extLst>
              <a:ext uri="{FF2B5EF4-FFF2-40B4-BE49-F238E27FC236}">
                <a16:creationId xmlns:a16="http://schemas.microsoft.com/office/drawing/2014/main" id="{F6335076-881B-4B04-BD92-44FFF99BFC90}"/>
              </a:ext>
            </a:extLst>
          </p:cNvPr>
          <p:cNvSpPr>
            <a:spLocks noGrp="1"/>
          </p:cNvSpPr>
          <p:nvPr>
            <p:ph idx="1"/>
          </p:nvPr>
        </p:nvSpPr>
        <p:spPr>
          <a:xfrm>
            <a:off x="6096000" y="820880"/>
            <a:ext cx="5257799" cy="4889350"/>
          </a:xfrm>
        </p:spPr>
        <p:txBody>
          <a:bodyPr anchor="t">
            <a:normAutofit/>
          </a:bodyPr>
          <a:lstStyle/>
          <a:p>
            <a:r>
              <a:rPr lang="en-GB"/>
              <a:t>Continue to manage the Children with a Disability Service </a:t>
            </a:r>
          </a:p>
          <a:p>
            <a:r>
              <a:rPr lang="en-GB"/>
              <a:t>Be part of the SEND Transformation within Kirklees</a:t>
            </a:r>
          </a:p>
          <a:p>
            <a:r>
              <a:rPr lang="en-GB"/>
              <a:t>Work closely with education and health and other partners with a focus on SEND</a:t>
            </a:r>
          </a:p>
          <a:p>
            <a:r>
              <a:rPr lang="en-GB"/>
              <a:t>Work closely with parents, carers and young people to understand what is needed</a:t>
            </a:r>
          </a:p>
          <a:p>
            <a:pPr marL="0" indent="0">
              <a:buNone/>
            </a:pPr>
            <a:endParaRPr lang="en-GB"/>
          </a:p>
          <a:p>
            <a:pPr marL="0" indent="0">
              <a:buNone/>
            </a:pPr>
            <a:endParaRPr lang="en-GB"/>
          </a:p>
          <a:p>
            <a:pPr marL="0" indent="0">
              <a:buNone/>
            </a:pPr>
            <a:endParaRPr lang="en-GB"/>
          </a:p>
        </p:txBody>
      </p:sp>
      <p:sp>
        <p:nvSpPr>
          <p:cNvPr id="37" name="Freeform: Shape 3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606134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821307-7397-4B56-80FC-751689D1CBEF}"/>
              </a:ext>
            </a:extLst>
          </p:cNvPr>
          <p:cNvSpPr>
            <a:spLocks noGrp="1"/>
          </p:cNvSpPr>
          <p:nvPr>
            <p:ph type="title"/>
          </p:nvPr>
        </p:nvSpPr>
        <p:spPr>
          <a:xfrm>
            <a:off x="686834" y="1153572"/>
            <a:ext cx="3200400" cy="4461163"/>
          </a:xfrm>
        </p:spPr>
        <p:txBody>
          <a:bodyPr>
            <a:normAutofit/>
          </a:bodyPr>
          <a:lstStyle/>
          <a:p>
            <a:r>
              <a:rPr lang="en-GB">
                <a:solidFill>
                  <a:srgbClr val="FFFFFF"/>
                </a:solidFill>
              </a:rPr>
              <a:t>Key focus of the role </a:t>
            </a: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B73411-3109-4817-A0D6-B810B253BF83}"/>
              </a:ext>
            </a:extLst>
          </p:cNvPr>
          <p:cNvSpPr>
            <a:spLocks noGrp="1"/>
          </p:cNvSpPr>
          <p:nvPr>
            <p:ph idx="1"/>
          </p:nvPr>
        </p:nvSpPr>
        <p:spPr>
          <a:xfrm>
            <a:off x="4447308" y="591344"/>
            <a:ext cx="6906491" cy="5585619"/>
          </a:xfrm>
        </p:spPr>
        <p:txBody>
          <a:bodyPr anchor="ctr">
            <a:normAutofit/>
          </a:bodyPr>
          <a:lstStyle/>
          <a:p>
            <a:pPr marL="0" indent="0">
              <a:buNone/>
            </a:pPr>
            <a:r>
              <a:rPr lang="en-GB"/>
              <a:t>• A focus on unblocking barriers for children and families </a:t>
            </a:r>
          </a:p>
          <a:p>
            <a:pPr marL="0" indent="0">
              <a:buNone/>
            </a:pPr>
            <a:r>
              <a:rPr lang="en-GB"/>
              <a:t>• Enabling children and families to access the right services at the right time </a:t>
            </a:r>
          </a:p>
          <a:p>
            <a:pPr marL="0" indent="0">
              <a:buNone/>
            </a:pPr>
            <a:r>
              <a:rPr lang="en-GB"/>
              <a:t>• Acting as a resource to teams to explore services for children in line with the Local Offer and improving understanding of the Local Offer by professionals and families</a:t>
            </a:r>
          </a:p>
        </p:txBody>
      </p:sp>
    </p:spTree>
    <p:extLst>
      <p:ext uri="{BB962C8B-B14F-4D97-AF65-F5344CB8AC3E}">
        <p14:creationId xmlns:p14="http://schemas.microsoft.com/office/powerpoint/2010/main" val="2483670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94E850-6B69-0879-91B0-771F5DB24480}"/>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164921-79B4-7C74-62DB-F4446340EAD2}"/>
              </a:ext>
            </a:extLst>
          </p:cNvPr>
          <p:cNvSpPr>
            <a:spLocks noGrp="1"/>
          </p:cNvSpPr>
          <p:nvPr>
            <p:ph type="title"/>
          </p:nvPr>
        </p:nvSpPr>
        <p:spPr>
          <a:xfrm>
            <a:off x="686834" y="1153572"/>
            <a:ext cx="3200400" cy="4461163"/>
          </a:xfrm>
        </p:spPr>
        <p:txBody>
          <a:bodyPr>
            <a:normAutofit/>
          </a:bodyPr>
          <a:lstStyle/>
          <a:p>
            <a:r>
              <a:rPr lang="en-GB">
                <a:solidFill>
                  <a:srgbClr val="FFFFFF"/>
                </a:solidFill>
              </a:rPr>
              <a:t>Key focus of the role </a:t>
            </a: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373FA4D-4734-7C37-C933-3041D41CCA4A}"/>
              </a:ext>
            </a:extLst>
          </p:cNvPr>
          <p:cNvSpPr>
            <a:spLocks noGrp="1"/>
          </p:cNvSpPr>
          <p:nvPr>
            <p:ph idx="1"/>
          </p:nvPr>
        </p:nvSpPr>
        <p:spPr>
          <a:xfrm>
            <a:off x="4447308" y="591344"/>
            <a:ext cx="6906491" cy="5585619"/>
          </a:xfrm>
        </p:spPr>
        <p:txBody>
          <a:bodyPr anchor="ctr">
            <a:normAutofit/>
          </a:bodyPr>
          <a:lstStyle/>
          <a:p>
            <a:pPr marL="0" indent="0">
              <a:buNone/>
            </a:pPr>
            <a:r>
              <a:rPr lang="en-GB"/>
              <a:t>• Improved professional understanding of the EHC needs assessment and planning process </a:t>
            </a:r>
            <a:endParaRPr kumimoji="0" lang="en-GB" b="0" i="0" u="none" strike="noStrike" kern="1200" cap="none" spc="0" normalizeH="0" baseline="0" noProof="0">
              <a:ln>
                <a:noFill/>
              </a:ln>
              <a:effectLst/>
              <a:uLnTx/>
              <a:uFillTx/>
              <a:latin typeface="Calibri" panose="020F0502020204030204"/>
              <a:ea typeface="+mn-ea"/>
              <a:cs typeface="+mn-cs"/>
            </a:endParaRPr>
          </a:p>
          <a:p>
            <a:r>
              <a:rPr kumimoji="0" lang="en-GB" b="0" i="0" u="none" strike="noStrike" kern="1200" cap="none" spc="0" normalizeH="0" baseline="0" noProof="0">
                <a:ln>
                  <a:noFill/>
                </a:ln>
                <a:effectLst/>
                <a:uLnTx/>
                <a:uFillTx/>
                <a:latin typeface="Calibri" panose="020F0502020204030204"/>
                <a:ea typeface="+mn-ea"/>
                <a:cs typeface="+mn-cs"/>
              </a:rPr>
              <a:t>Embedding a culture of co-production in support of children’s needs assessments and EHCPs </a:t>
            </a:r>
          </a:p>
          <a:p>
            <a:pPr marL="0" indent="0">
              <a:buNone/>
            </a:pPr>
            <a:r>
              <a:rPr kumimoji="0" lang="en-GB" b="0" i="0" u="none" strike="noStrike" kern="1200" cap="none" spc="0" normalizeH="0" baseline="0" noProof="0">
                <a:ln>
                  <a:noFill/>
                </a:ln>
                <a:effectLst/>
                <a:uLnTx/>
                <a:uFillTx/>
                <a:latin typeface="Calibri" panose="020F0502020204030204"/>
                <a:ea typeface="+mn-ea"/>
                <a:cs typeface="+mn-cs"/>
              </a:rPr>
              <a:t>• Improvement in the quality of EHCPs, including Section A in relation to social care</a:t>
            </a:r>
          </a:p>
          <a:p>
            <a:pPr marL="0" indent="0">
              <a:buNone/>
            </a:pPr>
            <a:r>
              <a:rPr kumimoji="0" lang="en-GB" b="0" i="0" u="none" strike="noStrike" kern="1200" cap="none" spc="0" normalizeH="0" baseline="0" noProof="0">
                <a:ln>
                  <a:noFill/>
                </a:ln>
                <a:effectLst/>
                <a:uLnTx/>
                <a:uFillTx/>
                <a:latin typeface="Calibri" panose="020F0502020204030204"/>
                <a:ea typeface="+mn-ea"/>
                <a:cs typeface="+mn-cs"/>
              </a:rPr>
              <a:t> • Improved understanding of Social Care processes by professionals in Education</a:t>
            </a:r>
            <a:endParaRPr lang="en-GB"/>
          </a:p>
        </p:txBody>
      </p:sp>
    </p:spTree>
    <p:extLst>
      <p:ext uri="{BB962C8B-B14F-4D97-AF65-F5344CB8AC3E}">
        <p14:creationId xmlns:p14="http://schemas.microsoft.com/office/powerpoint/2010/main" val="2474692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29A85-AE95-416D-8853-A5D436549D9A}"/>
              </a:ext>
            </a:extLst>
          </p:cNvPr>
          <p:cNvSpPr>
            <a:spLocks noGrp="1"/>
          </p:cNvSpPr>
          <p:nvPr>
            <p:ph type="title"/>
          </p:nvPr>
        </p:nvSpPr>
        <p:spPr>
          <a:xfrm>
            <a:off x="1171074" y="1396686"/>
            <a:ext cx="3240506" cy="4064628"/>
          </a:xfrm>
        </p:spPr>
        <p:txBody>
          <a:bodyPr>
            <a:normAutofit/>
          </a:bodyPr>
          <a:lstStyle/>
          <a:p>
            <a:r>
              <a:rPr lang="en-GB">
                <a:solidFill>
                  <a:srgbClr val="FFFFFF"/>
                </a:solidFill>
              </a:rPr>
              <a:t>What Kirklees hope to improve </a:t>
            </a:r>
          </a:p>
        </p:txBody>
      </p:sp>
      <p:sp>
        <p:nvSpPr>
          <p:cNvPr id="29" name="Arc 2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BD96B83-5B61-4076-84E1-90307887D6D4}"/>
              </a:ext>
            </a:extLst>
          </p:cNvPr>
          <p:cNvSpPr>
            <a:spLocks noGrp="1"/>
          </p:cNvSpPr>
          <p:nvPr>
            <p:ph idx="1"/>
          </p:nvPr>
        </p:nvSpPr>
        <p:spPr>
          <a:xfrm>
            <a:off x="5370153" y="1526033"/>
            <a:ext cx="5536397" cy="3935281"/>
          </a:xfrm>
        </p:spPr>
        <p:txBody>
          <a:bodyPr>
            <a:normAutofit/>
          </a:bodyPr>
          <a:lstStyle/>
          <a:p>
            <a:r>
              <a:rPr lang="en-GB" sz="2400" dirty="0"/>
              <a:t>Better outcomes for children and families </a:t>
            </a:r>
          </a:p>
          <a:p>
            <a:pPr marL="0" indent="0">
              <a:buNone/>
            </a:pPr>
            <a:r>
              <a:rPr lang="en-GB" sz="2400" dirty="0"/>
              <a:t>• Improved social care input to Education, Health and Care Plans (EHCP) </a:t>
            </a:r>
          </a:p>
          <a:p>
            <a:pPr marL="0" indent="0">
              <a:buNone/>
            </a:pPr>
            <a:r>
              <a:rPr lang="en-GB" sz="2400" dirty="0"/>
              <a:t>• Bringing the Social care and SEND systems together </a:t>
            </a:r>
          </a:p>
          <a:p>
            <a:pPr marL="0" indent="0">
              <a:buNone/>
            </a:pPr>
            <a:r>
              <a:rPr lang="en-GB" sz="2400" dirty="0"/>
              <a:t>• Improving knowledge and understanding of SEND across all areas of Social Care </a:t>
            </a:r>
          </a:p>
          <a:p>
            <a:pPr marL="0" indent="0">
              <a:buNone/>
            </a:pPr>
            <a:r>
              <a:rPr lang="en-GB" sz="2400" dirty="0"/>
              <a:t>• Improving knowledge and understanding of Social Care across the SEND system</a:t>
            </a:r>
          </a:p>
        </p:txBody>
      </p:sp>
    </p:spTree>
    <p:extLst>
      <p:ext uri="{BB962C8B-B14F-4D97-AF65-F5344CB8AC3E}">
        <p14:creationId xmlns:p14="http://schemas.microsoft.com/office/powerpoint/2010/main" val="2373432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72574D-B08D-45B1-C4EC-E97EA9A27216}"/>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4E13C5-C03E-EF65-1DDF-852932D3DDED}"/>
              </a:ext>
            </a:extLst>
          </p:cNvPr>
          <p:cNvSpPr>
            <a:spLocks noGrp="1"/>
          </p:cNvSpPr>
          <p:nvPr>
            <p:ph type="title"/>
          </p:nvPr>
        </p:nvSpPr>
        <p:spPr>
          <a:xfrm>
            <a:off x="686834" y="1153572"/>
            <a:ext cx="3200400" cy="4461163"/>
          </a:xfrm>
        </p:spPr>
        <p:txBody>
          <a:bodyPr>
            <a:normAutofit/>
          </a:bodyPr>
          <a:lstStyle/>
          <a:p>
            <a:r>
              <a:rPr lang="en-GB">
                <a:solidFill>
                  <a:srgbClr val="FFFFFF"/>
                </a:solidFill>
              </a:rPr>
              <a:t>Next Steps </a:t>
            </a: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376F9CB-97A3-20EB-7D95-E6A05C00A3B8}"/>
              </a:ext>
            </a:extLst>
          </p:cNvPr>
          <p:cNvSpPr>
            <a:spLocks noGrp="1"/>
          </p:cNvSpPr>
          <p:nvPr>
            <p:ph idx="1"/>
          </p:nvPr>
        </p:nvSpPr>
        <p:spPr>
          <a:xfrm>
            <a:off x="4447308" y="591344"/>
            <a:ext cx="6906491" cy="5585619"/>
          </a:xfrm>
        </p:spPr>
        <p:txBody>
          <a:bodyPr anchor="ctr">
            <a:normAutofit/>
          </a:bodyPr>
          <a:lstStyle/>
          <a:p>
            <a:pPr marL="0" indent="0">
              <a:buNone/>
            </a:pPr>
            <a:r>
              <a:rPr lang="en-GB" sz="2200"/>
              <a:t>•</a:t>
            </a:r>
            <a:r>
              <a:rPr lang="en-US" sz="2200">
                <a:latin typeface="Calibri"/>
                <a:cs typeface="Arial"/>
              </a:rPr>
              <a:t> Building links with Parent Carer Forum.</a:t>
            </a:r>
          </a:p>
          <a:p>
            <a:r>
              <a:rPr lang="en-US" sz="2200">
                <a:latin typeface="Calibri"/>
                <a:cs typeface="Arial"/>
              </a:rPr>
              <a:t>Working closely with Designated Clinical Officer.</a:t>
            </a:r>
          </a:p>
          <a:p>
            <a:r>
              <a:rPr lang="en-US" sz="2200">
                <a:latin typeface="Calibri"/>
                <a:cs typeface="Arial"/>
              </a:rPr>
              <a:t>Developing social care process for EHCP  assessment and review.</a:t>
            </a:r>
          </a:p>
          <a:p>
            <a:r>
              <a:rPr lang="en-US" sz="2200">
                <a:latin typeface="Calibri"/>
                <a:cs typeface="Arial"/>
              </a:rPr>
              <a:t>Developing social care templates for EHCP assessment and review.</a:t>
            </a:r>
          </a:p>
          <a:p>
            <a:r>
              <a:rPr lang="en-US" sz="2200">
                <a:latin typeface="Calibri"/>
                <a:cs typeface="Arial"/>
              </a:rPr>
              <a:t>Linking with regional DSCO- learning from other Local Authorities. </a:t>
            </a:r>
          </a:p>
          <a:p>
            <a:r>
              <a:rPr lang="en-US" sz="2200">
                <a:latin typeface="Calibri"/>
                <a:cs typeface="Arial"/>
              </a:rPr>
              <a:t>Local Area SEND Inspection - Delivery Plan- ensuring Social Care are around the table!</a:t>
            </a:r>
          </a:p>
          <a:p>
            <a:r>
              <a:rPr lang="en-US" sz="2200">
                <a:latin typeface="Calibri"/>
                <a:cs typeface="Arial"/>
              </a:rPr>
              <a:t>Review of SEND universal offer of social and leisure activities</a:t>
            </a:r>
          </a:p>
          <a:p>
            <a:r>
              <a:rPr lang="en-US" sz="2200">
                <a:latin typeface="Calibri"/>
                <a:cs typeface="Arial"/>
              </a:rPr>
              <a:t>Developing working relationships with health, education and other partners </a:t>
            </a:r>
          </a:p>
          <a:p>
            <a:pPr marL="0" indent="0">
              <a:buNone/>
            </a:pPr>
            <a:endParaRPr lang="en-GB" sz="2200"/>
          </a:p>
        </p:txBody>
      </p:sp>
    </p:spTree>
    <p:extLst>
      <p:ext uri="{BB962C8B-B14F-4D97-AF65-F5344CB8AC3E}">
        <p14:creationId xmlns:p14="http://schemas.microsoft.com/office/powerpoint/2010/main" val="1955604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9D6D-F03F-FBB1-F44A-ECAFDF9C4455}"/>
              </a:ext>
            </a:extLst>
          </p:cNvPr>
          <p:cNvSpPr>
            <a:spLocks noGrp="1"/>
          </p:cNvSpPr>
          <p:nvPr>
            <p:ph type="ctrTitle"/>
          </p:nvPr>
        </p:nvSpPr>
        <p:spPr>
          <a:xfrm>
            <a:off x="1154955" y="2562866"/>
            <a:ext cx="8825658" cy="2677648"/>
          </a:xfrm>
        </p:spPr>
        <p:txBody>
          <a:bodyPr/>
          <a:lstStyle/>
          <a:p>
            <a:r>
              <a:rPr lang="en-GB" dirty="0"/>
              <a:t>Musica Kirklees </a:t>
            </a:r>
            <a:br>
              <a:rPr lang="en-GB" dirty="0"/>
            </a:br>
            <a:r>
              <a:rPr lang="en-GB" sz="3200" dirty="0"/>
              <a:t>Jennifer Isaacs - Inclusion Officer</a:t>
            </a:r>
            <a:br>
              <a:rPr lang="en-GB" sz="3200" dirty="0"/>
            </a:br>
            <a:r>
              <a:rPr lang="en-GB" sz="3200" dirty="0">
                <a:hlinkClick r:id="rId2"/>
              </a:rPr>
              <a:t>Jennifer.Isaacs@musicakirklees.org</a:t>
            </a:r>
            <a:br>
              <a:rPr lang="en-GB" sz="3200" dirty="0"/>
            </a:br>
            <a:endParaRPr lang="en-GB" sz="3200" dirty="0"/>
          </a:p>
        </p:txBody>
      </p:sp>
      <p:sp>
        <p:nvSpPr>
          <p:cNvPr id="3" name="Subtitle 2">
            <a:extLst>
              <a:ext uri="{FF2B5EF4-FFF2-40B4-BE49-F238E27FC236}">
                <a16:creationId xmlns:a16="http://schemas.microsoft.com/office/drawing/2014/main" id="{D0DCD483-FD73-3961-2333-29FD6DCC5E93}"/>
              </a:ext>
            </a:extLst>
          </p:cNvPr>
          <p:cNvSpPr>
            <a:spLocks noGrp="1"/>
          </p:cNvSpPr>
          <p:nvPr>
            <p:ph type="subTitle" idx="1"/>
          </p:nvPr>
        </p:nvSpPr>
        <p:spPr/>
        <p:txBody>
          <a:bodyPr>
            <a:noAutofit/>
          </a:bodyPr>
          <a:lstStyle/>
          <a:p>
            <a:r>
              <a:rPr lang="en-GB" sz="2400" dirty="0" err="1"/>
              <a:t>Senco</a:t>
            </a:r>
            <a:r>
              <a:rPr lang="en-GB" sz="2400" dirty="0"/>
              <a:t> network meeting</a:t>
            </a:r>
          </a:p>
          <a:p>
            <a:r>
              <a:rPr lang="en-GB" sz="2400" dirty="0"/>
              <a:t>23</a:t>
            </a:r>
            <a:r>
              <a:rPr lang="en-GB" sz="2400" baseline="30000" dirty="0"/>
              <a:t>rd</a:t>
            </a:r>
            <a:r>
              <a:rPr lang="en-GB" sz="2400" dirty="0"/>
              <a:t> October 2024</a:t>
            </a:r>
          </a:p>
        </p:txBody>
      </p:sp>
      <p:pic>
        <p:nvPicPr>
          <p:cNvPr id="5" name="Picture 4">
            <a:extLst>
              <a:ext uri="{FF2B5EF4-FFF2-40B4-BE49-F238E27FC236}">
                <a16:creationId xmlns:a16="http://schemas.microsoft.com/office/drawing/2014/main" id="{77ED846F-ADE6-8E77-EC0F-CD4A146742D1}"/>
              </a:ext>
            </a:extLst>
          </p:cNvPr>
          <p:cNvPicPr>
            <a:picLocks noChangeAspect="1"/>
          </p:cNvPicPr>
          <p:nvPr/>
        </p:nvPicPr>
        <p:blipFill>
          <a:blip r:embed="rId3"/>
          <a:stretch>
            <a:fillRect/>
          </a:stretch>
        </p:blipFill>
        <p:spPr>
          <a:xfrm>
            <a:off x="7993626" y="1319367"/>
            <a:ext cx="3043419" cy="1795046"/>
          </a:xfrm>
          <a:prstGeom prst="rect">
            <a:avLst/>
          </a:prstGeom>
        </p:spPr>
      </p:pic>
    </p:spTree>
    <p:extLst>
      <p:ext uri="{BB962C8B-B14F-4D97-AF65-F5344CB8AC3E}">
        <p14:creationId xmlns:p14="http://schemas.microsoft.com/office/powerpoint/2010/main" val="3979853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EEA5-326E-01A6-1F1F-30CB97CCB6A7}"/>
              </a:ext>
            </a:extLst>
          </p:cNvPr>
          <p:cNvSpPr>
            <a:spLocks noGrp="1"/>
          </p:cNvSpPr>
          <p:nvPr>
            <p:ph type="title"/>
          </p:nvPr>
        </p:nvSpPr>
        <p:spPr/>
        <p:txBody>
          <a:bodyPr/>
          <a:lstStyle/>
          <a:p>
            <a:r>
              <a:rPr lang="en-GB" dirty="0"/>
              <a:t>Who are Musica Kirklees?</a:t>
            </a:r>
          </a:p>
        </p:txBody>
      </p:sp>
      <p:sp>
        <p:nvSpPr>
          <p:cNvPr id="3" name="Text Placeholder 2">
            <a:extLst>
              <a:ext uri="{FF2B5EF4-FFF2-40B4-BE49-F238E27FC236}">
                <a16:creationId xmlns:a16="http://schemas.microsoft.com/office/drawing/2014/main" id="{CA5B2F7B-D9C2-A015-437C-8EBB7BC36AAC}"/>
              </a:ext>
            </a:extLst>
          </p:cNvPr>
          <p:cNvSpPr>
            <a:spLocks noGrp="1"/>
          </p:cNvSpPr>
          <p:nvPr>
            <p:ph type="body" idx="1"/>
          </p:nvPr>
        </p:nvSpPr>
        <p:spPr>
          <a:xfrm>
            <a:off x="743858" y="2076714"/>
            <a:ext cx="3463741" cy="706965"/>
          </a:xfrm>
        </p:spPr>
        <p:txBody>
          <a:bodyPr/>
          <a:lstStyle/>
          <a:p>
            <a:r>
              <a:rPr lang="en-GB" dirty="0"/>
              <a:t>School based lessons	</a:t>
            </a:r>
          </a:p>
        </p:txBody>
      </p:sp>
      <p:sp>
        <p:nvSpPr>
          <p:cNvPr id="4" name="Text Placeholder 3">
            <a:extLst>
              <a:ext uri="{FF2B5EF4-FFF2-40B4-BE49-F238E27FC236}">
                <a16:creationId xmlns:a16="http://schemas.microsoft.com/office/drawing/2014/main" id="{88ADD068-9848-EB9D-2DCE-02DAA71FDC76}"/>
              </a:ext>
            </a:extLst>
          </p:cNvPr>
          <p:cNvSpPr>
            <a:spLocks noGrp="1"/>
          </p:cNvSpPr>
          <p:nvPr>
            <p:ph type="body" sz="half" idx="15"/>
          </p:nvPr>
        </p:nvSpPr>
        <p:spPr>
          <a:xfrm>
            <a:off x="654627" y="2857500"/>
            <a:ext cx="3642205" cy="3169557"/>
          </a:xfrm>
        </p:spPr>
        <p:txBody>
          <a:bodyPr>
            <a:noAutofit/>
          </a:bodyPr>
          <a:lstStyle/>
          <a:p>
            <a:pPr marL="285750" indent="-285750">
              <a:buFontTx/>
              <a:buChar char="-"/>
            </a:pPr>
            <a:r>
              <a:rPr lang="en-GB" sz="2400" dirty="0"/>
              <a:t>We deliver small group, individual and whole class lessons in most schools across Kirklees.</a:t>
            </a:r>
          </a:p>
          <a:p>
            <a:pPr marL="285750" indent="-285750">
              <a:buFontTx/>
              <a:buChar char="-"/>
            </a:pPr>
            <a:r>
              <a:rPr lang="en-GB" sz="2400" dirty="0"/>
              <a:t>Paid for by parents, schools, PTAs or the virtual school </a:t>
            </a:r>
          </a:p>
        </p:txBody>
      </p:sp>
      <p:sp>
        <p:nvSpPr>
          <p:cNvPr id="5" name="Text Placeholder 4">
            <a:extLst>
              <a:ext uri="{FF2B5EF4-FFF2-40B4-BE49-F238E27FC236}">
                <a16:creationId xmlns:a16="http://schemas.microsoft.com/office/drawing/2014/main" id="{A34F5ED5-D64B-0681-660D-78B6C67C7D26}"/>
              </a:ext>
            </a:extLst>
          </p:cNvPr>
          <p:cNvSpPr>
            <a:spLocks noGrp="1"/>
          </p:cNvSpPr>
          <p:nvPr>
            <p:ph type="body" sz="quarter" idx="3"/>
          </p:nvPr>
        </p:nvSpPr>
        <p:spPr>
          <a:xfrm>
            <a:off x="4512721" y="1932709"/>
            <a:ext cx="3147009" cy="1132609"/>
          </a:xfrm>
        </p:spPr>
        <p:txBody>
          <a:bodyPr/>
          <a:lstStyle/>
          <a:p>
            <a:r>
              <a:rPr lang="en-GB" dirty="0"/>
              <a:t>Five Music Centres across Kirklees</a:t>
            </a:r>
          </a:p>
        </p:txBody>
      </p:sp>
      <p:sp>
        <p:nvSpPr>
          <p:cNvPr id="6" name="Text Placeholder 5">
            <a:extLst>
              <a:ext uri="{FF2B5EF4-FFF2-40B4-BE49-F238E27FC236}">
                <a16:creationId xmlns:a16="http://schemas.microsoft.com/office/drawing/2014/main" id="{00A5C9D5-A797-F778-4D66-716B319285CF}"/>
              </a:ext>
            </a:extLst>
          </p:cNvPr>
          <p:cNvSpPr>
            <a:spLocks noGrp="1"/>
          </p:cNvSpPr>
          <p:nvPr>
            <p:ph type="body" sz="half" idx="16"/>
          </p:nvPr>
        </p:nvSpPr>
        <p:spPr>
          <a:xfrm>
            <a:off x="4512721" y="3065318"/>
            <a:ext cx="3147009" cy="3595255"/>
          </a:xfrm>
        </p:spPr>
        <p:txBody>
          <a:bodyPr>
            <a:normAutofit/>
          </a:bodyPr>
          <a:lstStyle/>
          <a:p>
            <a:pPr marL="285750" indent="-285750">
              <a:buFontTx/>
              <a:buChar char="-"/>
            </a:pPr>
            <a:r>
              <a:rPr lang="en-GB" sz="2400" dirty="0"/>
              <a:t>5 music centres; Batley, Mirfield, Shelley, Colne Valley and Holme Valley</a:t>
            </a:r>
          </a:p>
          <a:p>
            <a:pPr marL="285750" indent="-285750">
              <a:buFontTx/>
              <a:buChar char="-"/>
            </a:pPr>
            <a:r>
              <a:rPr lang="en-GB" sz="2400" dirty="0"/>
              <a:t>Central ensembles to aid progression</a:t>
            </a:r>
          </a:p>
          <a:p>
            <a:pPr marL="285750" indent="-285750">
              <a:buFontTx/>
              <a:buChar char="-"/>
            </a:pPr>
            <a:endParaRPr lang="en-GB" dirty="0"/>
          </a:p>
        </p:txBody>
      </p:sp>
      <p:sp>
        <p:nvSpPr>
          <p:cNvPr id="7" name="Text Placeholder 6">
            <a:extLst>
              <a:ext uri="{FF2B5EF4-FFF2-40B4-BE49-F238E27FC236}">
                <a16:creationId xmlns:a16="http://schemas.microsoft.com/office/drawing/2014/main" id="{A9560CEF-F7AA-2C8E-A4DE-1AC6C9DB2501}"/>
              </a:ext>
            </a:extLst>
          </p:cNvPr>
          <p:cNvSpPr>
            <a:spLocks noGrp="1"/>
          </p:cNvSpPr>
          <p:nvPr>
            <p:ph type="body" sz="quarter" idx="13"/>
          </p:nvPr>
        </p:nvSpPr>
        <p:spPr>
          <a:xfrm>
            <a:off x="7888135" y="2296391"/>
            <a:ext cx="4009456" cy="487288"/>
          </a:xfrm>
        </p:spPr>
        <p:txBody>
          <a:bodyPr/>
          <a:lstStyle/>
          <a:p>
            <a:r>
              <a:rPr lang="en-GB" dirty="0"/>
              <a:t>Large musical events</a:t>
            </a:r>
          </a:p>
        </p:txBody>
      </p:sp>
      <p:sp>
        <p:nvSpPr>
          <p:cNvPr id="8" name="Text Placeholder 7">
            <a:extLst>
              <a:ext uri="{FF2B5EF4-FFF2-40B4-BE49-F238E27FC236}">
                <a16:creationId xmlns:a16="http://schemas.microsoft.com/office/drawing/2014/main" id="{DF18E07C-C473-FD0B-7A87-8788E485E1D8}"/>
              </a:ext>
            </a:extLst>
          </p:cNvPr>
          <p:cNvSpPr>
            <a:spLocks noGrp="1"/>
          </p:cNvSpPr>
          <p:nvPr>
            <p:ph type="body" sz="half" idx="17"/>
          </p:nvPr>
        </p:nvSpPr>
        <p:spPr>
          <a:xfrm>
            <a:off x="7888329" y="2783679"/>
            <a:ext cx="3145536" cy="3876893"/>
          </a:xfrm>
        </p:spPr>
        <p:txBody>
          <a:bodyPr>
            <a:normAutofit fontScale="92500"/>
          </a:bodyPr>
          <a:lstStyle/>
          <a:p>
            <a:pPr marL="285750" indent="-285750">
              <a:buFontTx/>
              <a:buChar char="-"/>
            </a:pPr>
            <a:r>
              <a:rPr lang="en-GB" sz="2600" dirty="0"/>
              <a:t>Regular Big sings for all schools to get involved with </a:t>
            </a:r>
          </a:p>
          <a:p>
            <a:pPr marL="285750" indent="-285750">
              <a:buFontTx/>
              <a:buChar char="-"/>
            </a:pPr>
            <a:r>
              <a:rPr lang="en-GB" sz="2600" dirty="0"/>
              <a:t>SEND Music Days</a:t>
            </a:r>
          </a:p>
          <a:p>
            <a:pPr marL="285750" indent="-285750">
              <a:buFontTx/>
              <a:buChar char="-"/>
            </a:pPr>
            <a:r>
              <a:rPr lang="en-GB" sz="2600" dirty="0"/>
              <a:t>Play Days and get togethers throughout the year</a:t>
            </a:r>
          </a:p>
          <a:p>
            <a:pPr marL="285750" indent="-285750">
              <a:buFontTx/>
              <a:buChar char="-"/>
            </a:pPr>
            <a:endParaRPr lang="en-GB" dirty="0"/>
          </a:p>
        </p:txBody>
      </p:sp>
    </p:spTree>
    <p:extLst>
      <p:ext uri="{BB962C8B-B14F-4D97-AF65-F5344CB8AC3E}">
        <p14:creationId xmlns:p14="http://schemas.microsoft.com/office/powerpoint/2010/main" val="12421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CA5F3C-FFEF-B8F5-8565-BD8FB48E31F8}"/>
              </a:ext>
            </a:extLst>
          </p:cNvPr>
          <p:cNvSpPr txBox="1"/>
          <p:nvPr/>
        </p:nvSpPr>
        <p:spPr>
          <a:xfrm>
            <a:off x="400050" y="537210"/>
            <a:ext cx="11384280" cy="3231654"/>
          </a:xfrm>
          <a:prstGeom prst="rect">
            <a:avLst/>
          </a:prstGeom>
          <a:noFill/>
        </p:spPr>
        <p:txBody>
          <a:bodyPr wrap="square" rtlCol="0">
            <a:spAutoFit/>
          </a:bodyPr>
          <a:lstStyle/>
          <a:p>
            <a:r>
              <a:rPr lang="en-GB" sz="2800" b="1" dirty="0">
                <a:latin typeface="Comic Sans MS" panose="030F0702030302020204" pitchFamily="66" charset="0"/>
              </a:rPr>
              <a:t>New to SENCo/New to Kirklees</a:t>
            </a:r>
          </a:p>
          <a:p>
            <a:r>
              <a:rPr lang="en-GB" sz="2800" dirty="0">
                <a:latin typeface="Comic Sans MS" panose="030F0702030302020204" pitchFamily="66" charset="0"/>
              </a:rPr>
              <a:t>Training course Spring 2025:</a:t>
            </a:r>
          </a:p>
          <a:p>
            <a:r>
              <a:rPr lang="en-GB" sz="2800" dirty="0">
                <a:latin typeface="Comic Sans MS" panose="030F0702030302020204" pitchFamily="66" charset="0"/>
              </a:rPr>
              <a:t>28.01.25 pm face to face session in Civic Centre 1</a:t>
            </a:r>
          </a:p>
          <a:p>
            <a:r>
              <a:rPr lang="en-GB" sz="2800" dirty="0">
                <a:latin typeface="Comic Sans MS" panose="030F0702030302020204" pitchFamily="66" charset="0"/>
              </a:rPr>
              <a:t>11.02.25           </a:t>
            </a:r>
          </a:p>
          <a:p>
            <a:r>
              <a:rPr lang="en-GB" sz="2800" dirty="0">
                <a:latin typeface="Comic Sans MS" panose="030F0702030302020204" pitchFamily="66" charset="0"/>
              </a:rPr>
              <a:t>27.02.25           Online twilight sessions</a:t>
            </a:r>
          </a:p>
          <a:p>
            <a:r>
              <a:rPr lang="en-GB" sz="2800" dirty="0">
                <a:latin typeface="Comic Sans MS" panose="030F0702030302020204" pitchFamily="66" charset="0"/>
              </a:rPr>
              <a:t>10.03.25</a:t>
            </a:r>
          </a:p>
          <a:p>
            <a:endParaRPr lang="en-GB" dirty="0"/>
          </a:p>
          <a:p>
            <a:endParaRPr lang="en-GB" dirty="0"/>
          </a:p>
        </p:txBody>
      </p:sp>
      <p:sp>
        <p:nvSpPr>
          <p:cNvPr id="4" name="Right Brace 3">
            <a:extLst>
              <a:ext uri="{FF2B5EF4-FFF2-40B4-BE49-F238E27FC236}">
                <a16:creationId xmlns:a16="http://schemas.microsoft.com/office/drawing/2014/main" id="{E3555970-423C-084F-1310-269BE3F2EE14}"/>
              </a:ext>
            </a:extLst>
          </p:cNvPr>
          <p:cNvSpPr/>
          <p:nvPr/>
        </p:nvSpPr>
        <p:spPr>
          <a:xfrm>
            <a:off x="2251710" y="1977390"/>
            <a:ext cx="251460" cy="115443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AC6097A4-BDAD-386F-E7B4-5A44F4B9BDF0}"/>
              </a:ext>
            </a:extLst>
          </p:cNvPr>
          <p:cNvSpPr txBox="1"/>
          <p:nvPr/>
        </p:nvSpPr>
        <p:spPr>
          <a:xfrm>
            <a:off x="320040" y="4126230"/>
            <a:ext cx="11464290" cy="1384995"/>
          </a:xfrm>
          <a:prstGeom prst="rect">
            <a:avLst/>
          </a:prstGeom>
          <a:noFill/>
        </p:spPr>
        <p:txBody>
          <a:bodyPr wrap="square" rtlCol="0">
            <a:spAutoFit/>
          </a:bodyPr>
          <a:lstStyle/>
          <a:p>
            <a:r>
              <a:rPr lang="en-GB" sz="2800" dirty="0">
                <a:latin typeface="Comic Sans MS" panose="030F0702030302020204" pitchFamily="66" charset="0"/>
              </a:rPr>
              <a:t>Opportunities to find out about the resources and support available</a:t>
            </a:r>
          </a:p>
          <a:p>
            <a:r>
              <a:rPr lang="en-GB" sz="2800" dirty="0">
                <a:latin typeface="Comic Sans MS" panose="030F0702030302020204" pitchFamily="66" charset="0"/>
              </a:rPr>
              <a:t>Consideration of key aspects of the SENCo role</a:t>
            </a:r>
          </a:p>
          <a:p>
            <a:r>
              <a:rPr lang="en-GB" sz="2800" dirty="0">
                <a:latin typeface="Comic Sans MS" panose="030F0702030302020204" pitchFamily="66" charset="0"/>
              </a:rPr>
              <a:t>Opportunities to network and share good practice</a:t>
            </a:r>
          </a:p>
        </p:txBody>
      </p:sp>
    </p:spTree>
    <p:extLst>
      <p:ext uri="{BB962C8B-B14F-4D97-AF65-F5344CB8AC3E}">
        <p14:creationId xmlns:p14="http://schemas.microsoft.com/office/powerpoint/2010/main" val="817361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C492-69AB-299A-0264-BC6572FDE6D9}"/>
              </a:ext>
            </a:extLst>
          </p:cNvPr>
          <p:cNvSpPr>
            <a:spLocks noGrp="1"/>
          </p:cNvSpPr>
          <p:nvPr>
            <p:ph type="title"/>
          </p:nvPr>
        </p:nvSpPr>
        <p:spPr/>
        <p:txBody>
          <a:bodyPr/>
          <a:lstStyle/>
          <a:p>
            <a:r>
              <a:rPr lang="en-GB" dirty="0"/>
              <a:t>Opportunities for SEN Pupils</a:t>
            </a:r>
          </a:p>
        </p:txBody>
      </p:sp>
      <p:sp>
        <p:nvSpPr>
          <p:cNvPr id="3" name="Content Placeholder 2">
            <a:extLst>
              <a:ext uri="{FF2B5EF4-FFF2-40B4-BE49-F238E27FC236}">
                <a16:creationId xmlns:a16="http://schemas.microsoft.com/office/drawing/2014/main" id="{4D926BBD-FEF7-B201-7583-7E205CB81601}"/>
              </a:ext>
            </a:extLst>
          </p:cNvPr>
          <p:cNvSpPr>
            <a:spLocks noGrp="1"/>
          </p:cNvSpPr>
          <p:nvPr>
            <p:ph idx="1"/>
          </p:nvPr>
        </p:nvSpPr>
        <p:spPr/>
        <p:txBody>
          <a:bodyPr>
            <a:normAutofit/>
          </a:bodyPr>
          <a:lstStyle/>
          <a:p>
            <a:r>
              <a:rPr lang="en-GB" sz="2400" dirty="0"/>
              <a:t>Creative Nurture Groups</a:t>
            </a:r>
          </a:p>
          <a:p>
            <a:r>
              <a:rPr lang="en-GB" sz="2400" dirty="0"/>
              <a:t>Adapted Instruments</a:t>
            </a:r>
          </a:p>
          <a:p>
            <a:r>
              <a:rPr lang="en-GB" sz="2400" dirty="0"/>
              <a:t>One to one tuition</a:t>
            </a:r>
          </a:p>
          <a:p>
            <a:r>
              <a:rPr lang="en-GB" sz="2400" dirty="0"/>
              <a:t>SEND Network meetings</a:t>
            </a:r>
          </a:p>
          <a:p>
            <a:r>
              <a:rPr lang="en-GB" sz="2400" dirty="0"/>
              <a:t>SEND Music Days</a:t>
            </a:r>
          </a:p>
          <a:p>
            <a:r>
              <a:rPr lang="en-GB" sz="2400" dirty="0"/>
              <a:t>Free tuition for Children who are looked after </a:t>
            </a:r>
          </a:p>
        </p:txBody>
      </p:sp>
    </p:spTree>
    <p:extLst>
      <p:ext uri="{BB962C8B-B14F-4D97-AF65-F5344CB8AC3E}">
        <p14:creationId xmlns:p14="http://schemas.microsoft.com/office/powerpoint/2010/main" val="4196964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D232-2246-C804-F245-811DBE601100}"/>
              </a:ext>
            </a:extLst>
          </p:cNvPr>
          <p:cNvSpPr>
            <a:spLocks noGrp="1"/>
          </p:cNvSpPr>
          <p:nvPr>
            <p:ph type="title"/>
          </p:nvPr>
        </p:nvSpPr>
        <p:spPr/>
        <p:txBody>
          <a:bodyPr/>
          <a:lstStyle/>
          <a:p>
            <a:r>
              <a:rPr lang="en-GB" dirty="0"/>
              <a:t>Adapted Instruments</a:t>
            </a:r>
          </a:p>
        </p:txBody>
      </p:sp>
      <p:sp>
        <p:nvSpPr>
          <p:cNvPr id="3" name="Content Placeholder 2">
            <a:extLst>
              <a:ext uri="{FF2B5EF4-FFF2-40B4-BE49-F238E27FC236}">
                <a16:creationId xmlns:a16="http://schemas.microsoft.com/office/drawing/2014/main" id="{2E3E33E8-4DFB-A112-91F5-8ABC14D1C5B5}"/>
              </a:ext>
            </a:extLst>
          </p:cNvPr>
          <p:cNvSpPr>
            <a:spLocks noGrp="1"/>
          </p:cNvSpPr>
          <p:nvPr>
            <p:ph idx="1"/>
          </p:nvPr>
        </p:nvSpPr>
        <p:spPr>
          <a:xfrm>
            <a:off x="1154954" y="2369127"/>
            <a:ext cx="8825659" cy="3650673"/>
          </a:xfrm>
        </p:spPr>
        <p:txBody>
          <a:bodyPr>
            <a:noAutofit/>
          </a:bodyPr>
          <a:lstStyle/>
          <a:p>
            <a:r>
              <a:rPr lang="en-GB" sz="2400" dirty="0"/>
              <a:t>Capital Grant from the Department of Education</a:t>
            </a:r>
          </a:p>
          <a:p>
            <a:r>
              <a:rPr lang="en-GB" sz="2400" dirty="0"/>
              <a:t>Adapted instruments can be for student with physical disabilities but also pupils with additional needs that may require help holding an instruments or focusing during a lesson</a:t>
            </a:r>
          </a:p>
          <a:p>
            <a:r>
              <a:rPr lang="en-GB" sz="2400" dirty="0"/>
              <a:t>We hope to purchase several iPads for pupils who want to create music in a different way – and these will be available to use</a:t>
            </a:r>
          </a:p>
          <a:p>
            <a:r>
              <a:rPr lang="en-GB" sz="2400" dirty="0"/>
              <a:t>Subscriptions to inclusive music making apps are also available.</a:t>
            </a:r>
          </a:p>
        </p:txBody>
      </p:sp>
    </p:spTree>
    <p:extLst>
      <p:ext uri="{BB962C8B-B14F-4D97-AF65-F5344CB8AC3E}">
        <p14:creationId xmlns:p14="http://schemas.microsoft.com/office/powerpoint/2010/main" val="4257192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D232-2246-C804-F245-811DBE601100}"/>
              </a:ext>
            </a:extLst>
          </p:cNvPr>
          <p:cNvSpPr>
            <a:spLocks noGrp="1"/>
          </p:cNvSpPr>
          <p:nvPr>
            <p:ph type="title"/>
          </p:nvPr>
        </p:nvSpPr>
        <p:spPr/>
        <p:txBody>
          <a:bodyPr/>
          <a:lstStyle/>
          <a:p>
            <a:r>
              <a:rPr lang="en-GB" dirty="0"/>
              <a:t>One to one tuition</a:t>
            </a:r>
          </a:p>
        </p:txBody>
      </p:sp>
      <p:sp>
        <p:nvSpPr>
          <p:cNvPr id="3" name="Content Placeholder 2">
            <a:extLst>
              <a:ext uri="{FF2B5EF4-FFF2-40B4-BE49-F238E27FC236}">
                <a16:creationId xmlns:a16="http://schemas.microsoft.com/office/drawing/2014/main" id="{2E3E33E8-4DFB-A112-91F5-8ABC14D1C5B5}"/>
              </a:ext>
            </a:extLst>
          </p:cNvPr>
          <p:cNvSpPr>
            <a:spLocks noGrp="1"/>
          </p:cNvSpPr>
          <p:nvPr>
            <p:ph idx="1"/>
          </p:nvPr>
        </p:nvSpPr>
        <p:spPr/>
        <p:txBody>
          <a:bodyPr/>
          <a:lstStyle/>
          <a:p>
            <a:r>
              <a:rPr lang="en-GB" sz="2400" dirty="0"/>
              <a:t>Pupils with SEN would benefit from having individual music lessons</a:t>
            </a:r>
          </a:p>
          <a:p>
            <a:endParaRPr lang="en-GB" dirty="0"/>
          </a:p>
          <a:p>
            <a:r>
              <a:rPr lang="en-GB" sz="2400" dirty="0"/>
              <a:t>Pupils can work to achieve exams (ABRSM, Trinity, P-Levels, Sounds of Intent Framework)</a:t>
            </a:r>
          </a:p>
        </p:txBody>
      </p:sp>
    </p:spTree>
    <p:extLst>
      <p:ext uri="{BB962C8B-B14F-4D97-AF65-F5344CB8AC3E}">
        <p14:creationId xmlns:p14="http://schemas.microsoft.com/office/powerpoint/2010/main" val="65415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D232-2246-C804-F245-811DBE601100}"/>
              </a:ext>
            </a:extLst>
          </p:cNvPr>
          <p:cNvSpPr>
            <a:spLocks noGrp="1"/>
          </p:cNvSpPr>
          <p:nvPr>
            <p:ph type="title"/>
          </p:nvPr>
        </p:nvSpPr>
        <p:spPr/>
        <p:txBody>
          <a:bodyPr/>
          <a:lstStyle/>
          <a:p>
            <a:r>
              <a:rPr lang="en-GB" dirty="0"/>
              <a:t>SEND Music Days</a:t>
            </a:r>
          </a:p>
        </p:txBody>
      </p:sp>
      <p:pic>
        <p:nvPicPr>
          <p:cNvPr id="5" name="Content Placeholder 4">
            <a:extLst>
              <a:ext uri="{FF2B5EF4-FFF2-40B4-BE49-F238E27FC236}">
                <a16:creationId xmlns:a16="http://schemas.microsoft.com/office/drawing/2014/main" id="{88A1A22A-B12B-A164-2B52-8D2C0DA232A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t="19100"/>
          <a:stretch/>
        </p:blipFill>
        <p:spPr>
          <a:xfrm>
            <a:off x="1292605" y="3818499"/>
            <a:ext cx="9787604" cy="2511498"/>
          </a:xfrm>
        </p:spPr>
      </p:pic>
      <p:pic>
        <p:nvPicPr>
          <p:cNvPr id="7" name="Picture 6">
            <a:extLst>
              <a:ext uri="{FF2B5EF4-FFF2-40B4-BE49-F238E27FC236}">
                <a16:creationId xmlns:a16="http://schemas.microsoft.com/office/drawing/2014/main" id="{95A6D945-0CCB-3A96-95C9-F4785006C2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0167" y="1327150"/>
            <a:ext cx="3656855" cy="1979004"/>
          </a:xfrm>
          <a:prstGeom prst="rect">
            <a:avLst/>
          </a:prstGeom>
        </p:spPr>
      </p:pic>
    </p:spTree>
    <p:extLst>
      <p:ext uri="{BB962C8B-B14F-4D97-AF65-F5344CB8AC3E}">
        <p14:creationId xmlns:p14="http://schemas.microsoft.com/office/powerpoint/2010/main" val="24322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22FEB97-FD4D-498C-017D-3FF6BF0339B8}"/>
              </a:ext>
            </a:extLst>
          </p:cNvPr>
          <p:cNvSpPr>
            <a:spLocks noGrp="1" noChangeArrowheads="1"/>
          </p:cNvSpPr>
          <p:nvPr>
            <p:ph type="title"/>
          </p:nvPr>
        </p:nvSpPr>
        <p:spPr>
          <a:xfrm>
            <a:off x="776749" y="660094"/>
            <a:ext cx="7886700" cy="993775"/>
          </a:xfrm>
        </p:spPr>
        <p:txBody>
          <a:bodyPr/>
          <a:lstStyle/>
          <a:p>
            <a:r>
              <a:rPr lang="en-GB" altLang="en-US" dirty="0"/>
              <a:t>Creative Nurture Groups</a:t>
            </a:r>
          </a:p>
        </p:txBody>
      </p:sp>
      <p:sp>
        <p:nvSpPr>
          <p:cNvPr id="3" name="Content Placeholder 2">
            <a:extLst>
              <a:ext uri="{FF2B5EF4-FFF2-40B4-BE49-F238E27FC236}">
                <a16:creationId xmlns:a16="http://schemas.microsoft.com/office/drawing/2014/main" id="{8CA90C2C-9991-207D-2381-8A250A7A7F96}"/>
              </a:ext>
            </a:extLst>
          </p:cNvPr>
          <p:cNvSpPr>
            <a:spLocks noGrp="1"/>
          </p:cNvSpPr>
          <p:nvPr>
            <p:ph sz="half" idx="2"/>
          </p:nvPr>
        </p:nvSpPr>
        <p:spPr>
          <a:xfrm>
            <a:off x="86591" y="2045779"/>
            <a:ext cx="8828809" cy="4635576"/>
          </a:xfrm>
        </p:spPr>
        <p:txBody>
          <a:bodyPr>
            <a:noAutofit/>
          </a:bodyPr>
          <a:lstStyle/>
          <a:p>
            <a:pPr marL="0" indent="0">
              <a:buNone/>
              <a:defRPr/>
            </a:pPr>
            <a:r>
              <a:rPr lang="en-GB" sz="1600" u="sng" dirty="0"/>
              <a:t>Aims</a:t>
            </a:r>
          </a:p>
          <a:p>
            <a:pPr>
              <a:defRPr/>
            </a:pPr>
            <a:r>
              <a:rPr lang="en-GB" sz="1600" dirty="0"/>
              <a:t>To give greater confidence to children who, for a variety of reasons, struggle in the classroom</a:t>
            </a:r>
          </a:p>
          <a:p>
            <a:pPr>
              <a:defRPr/>
            </a:pPr>
            <a:r>
              <a:rPr lang="en-GB" sz="1600" dirty="0"/>
              <a:t>To give children a sense of agency</a:t>
            </a:r>
          </a:p>
          <a:p>
            <a:pPr>
              <a:defRPr/>
            </a:pPr>
            <a:r>
              <a:rPr lang="en-GB" sz="1600" dirty="0"/>
              <a:t>To allow children a safe space in which to express themselves and try out new things</a:t>
            </a:r>
          </a:p>
          <a:p>
            <a:pPr>
              <a:defRPr/>
            </a:pPr>
            <a:endParaRPr lang="en-GB" sz="1600" dirty="0"/>
          </a:p>
          <a:p>
            <a:pPr marL="0" indent="0">
              <a:buNone/>
              <a:defRPr/>
            </a:pPr>
            <a:r>
              <a:rPr lang="en-GB" sz="1600" u="sng" dirty="0"/>
              <a:t>Expectations</a:t>
            </a:r>
          </a:p>
          <a:p>
            <a:pPr>
              <a:defRPr/>
            </a:pPr>
            <a:r>
              <a:rPr lang="en-GB" sz="1600" dirty="0"/>
              <a:t>Strong links between what is happening in WCET classes in school, but not exclusive in content or delivery. </a:t>
            </a:r>
          </a:p>
          <a:p>
            <a:pPr>
              <a:defRPr/>
            </a:pPr>
            <a:r>
              <a:rPr lang="en-GB" sz="1600" dirty="0"/>
              <a:t>The group will consist of the same children, no new children will be introduced to the group once established. </a:t>
            </a:r>
          </a:p>
          <a:p>
            <a:pPr>
              <a:defRPr/>
            </a:pPr>
            <a:r>
              <a:rPr lang="en-GB" sz="1600" dirty="0"/>
              <a:t>The group will not change in the year, or term depending on the need of the school</a:t>
            </a:r>
          </a:p>
          <a:p>
            <a:pPr>
              <a:defRPr/>
            </a:pPr>
            <a:r>
              <a:rPr lang="en-GB" sz="1600" dirty="0"/>
              <a:t>The venue and timing of the group needs to stay the same for the whole year</a:t>
            </a:r>
            <a:endParaRPr lang="en-GB" sz="1600" u="sng" dirty="0"/>
          </a:p>
          <a:p>
            <a:pPr marL="0" indent="0">
              <a:buNone/>
              <a:defRPr/>
            </a:pPr>
            <a:endParaRPr lang="en-GB" sz="1600" dirty="0"/>
          </a:p>
        </p:txBody>
      </p:sp>
      <p:sp>
        <p:nvSpPr>
          <p:cNvPr id="6" name="Content Placeholder 5">
            <a:extLst>
              <a:ext uri="{FF2B5EF4-FFF2-40B4-BE49-F238E27FC236}">
                <a16:creationId xmlns:a16="http://schemas.microsoft.com/office/drawing/2014/main" id="{7F49182C-6D65-03DB-68F9-1DAD5000D17B}"/>
              </a:ext>
            </a:extLst>
          </p:cNvPr>
          <p:cNvSpPr>
            <a:spLocks noGrp="1"/>
          </p:cNvSpPr>
          <p:nvPr>
            <p:ph sz="quarter" idx="4"/>
          </p:nvPr>
        </p:nvSpPr>
        <p:spPr>
          <a:xfrm>
            <a:off x="8260773" y="2275609"/>
            <a:ext cx="3751119" cy="4488874"/>
          </a:xfrm>
        </p:spPr>
        <p:txBody>
          <a:bodyPr>
            <a:normAutofit fontScale="62500" lnSpcReduction="20000"/>
          </a:bodyPr>
          <a:lstStyle/>
          <a:p>
            <a:pPr marL="0" indent="0" algn="r">
              <a:buNone/>
              <a:defRPr/>
            </a:pPr>
            <a:r>
              <a:rPr lang="en-GB" sz="2600" u="sng" dirty="0"/>
              <a:t>Content of Sessions</a:t>
            </a:r>
          </a:p>
          <a:p>
            <a:pPr algn="r">
              <a:defRPr/>
            </a:pPr>
            <a:r>
              <a:rPr lang="en-GB" sz="2600" dirty="0"/>
              <a:t>Structured</a:t>
            </a:r>
          </a:p>
          <a:p>
            <a:pPr algn="r">
              <a:defRPr/>
            </a:pPr>
            <a:r>
              <a:rPr lang="en-GB" sz="2600" dirty="0"/>
              <a:t>Nurturing</a:t>
            </a:r>
          </a:p>
          <a:p>
            <a:pPr algn="r">
              <a:defRPr/>
            </a:pPr>
            <a:r>
              <a:rPr lang="en-GB" sz="2600" dirty="0"/>
              <a:t>Playful</a:t>
            </a:r>
          </a:p>
          <a:p>
            <a:pPr algn="r">
              <a:defRPr/>
            </a:pPr>
            <a:r>
              <a:rPr lang="en-GB" sz="2600" dirty="0"/>
              <a:t>Curiosity </a:t>
            </a:r>
          </a:p>
          <a:p>
            <a:pPr algn="r">
              <a:defRPr/>
            </a:pPr>
            <a:endParaRPr lang="en-GB" sz="2600" dirty="0"/>
          </a:p>
          <a:p>
            <a:pPr marL="0" indent="0" algn="r">
              <a:buNone/>
              <a:defRPr/>
            </a:pPr>
            <a:r>
              <a:rPr lang="en-GB" sz="2800" u="sng" dirty="0"/>
              <a:t>PERMA Model Outcomes</a:t>
            </a:r>
          </a:p>
          <a:p>
            <a:pPr algn="r">
              <a:defRPr/>
            </a:pPr>
            <a:r>
              <a:rPr lang="en-GB" sz="2800" dirty="0"/>
              <a:t>Positive</a:t>
            </a:r>
          </a:p>
          <a:p>
            <a:pPr algn="r">
              <a:defRPr/>
            </a:pPr>
            <a:r>
              <a:rPr lang="en-GB" sz="2800" dirty="0"/>
              <a:t>Emotion</a:t>
            </a:r>
          </a:p>
          <a:p>
            <a:pPr algn="r">
              <a:defRPr/>
            </a:pPr>
            <a:r>
              <a:rPr lang="en-GB" sz="2800" dirty="0"/>
              <a:t>Engagement</a:t>
            </a:r>
          </a:p>
          <a:p>
            <a:pPr algn="r">
              <a:defRPr/>
            </a:pPr>
            <a:r>
              <a:rPr lang="en-GB" sz="2800" dirty="0"/>
              <a:t>Relationship</a:t>
            </a:r>
          </a:p>
          <a:p>
            <a:pPr algn="r">
              <a:defRPr/>
            </a:pPr>
            <a:r>
              <a:rPr lang="en-GB" sz="2800" dirty="0"/>
              <a:t>Meaning</a:t>
            </a:r>
          </a:p>
          <a:p>
            <a:pPr algn="r">
              <a:defRPr/>
            </a:pPr>
            <a:r>
              <a:rPr lang="en-GB" sz="2800" dirty="0"/>
              <a:t>Achievement </a:t>
            </a:r>
          </a:p>
          <a:p>
            <a:pPr algn="r">
              <a:defRPr/>
            </a:pPr>
            <a:endParaRPr lang="en-GB" sz="2600" dirty="0"/>
          </a:p>
          <a:p>
            <a:pPr marL="0" indent="0">
              <a:buNone/>
              <a:defRPr/>
            </a:pPr>
            <a:endParaRPr lang="en-GB" sz="2600" dirty="0"/>
          </a:p>
          <a:p>
            <a:pPr marL="0" indent="0">
              <a:buNone/>
              <a:defRPr/>
            </a:pPr>
            <a:endParaRPr lang="en-GB" u="sng" dirty="0"/>
          </a:p>
        </p:txBody>
      </p:sp>
    </p:spTree>
    <p:extLst>
      <p:ext uri="{BB962C8B-B14F-4D97-AF65-F5344CB8AC3E}">
        <p14:creationId xmlns:p14="http://schemas.microsoft.com/office/powerpoint/2010/main" val="3176479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517818" y="0"/>
            <a:ext cx="9149726" cy="1700808"/>
          </a:xfrm>
          <a:prstGeom prst="flowChartDocument">
            <a:avLst/>
          </a:prstGeom>
          <a:solidFill>
            <a:srgbClr val="800080"/>
          </a:solidFill>
          <a:ln w="9525" algn="in">
            <a:solidFill>
              <a:schemeClr val="accent4">
                <a:lumMod val="75000"/>
              </a:schemeClr>
            </a:solidFill>
            <a:miter lim="800000"/>
            <a:headEnd/>
            <a:tailEnd/>
          </a:ln>
          <a:effectLst/>
        </p:spPr>
        <p:txBody>
          <a:bodyPr vert="horz" wrap="square" lIns="36576" tIns="36576" rIns="36576" bIns="36576" numCol="1" anchor="t" anchorCtr="0" compatLnSpc="1">
            <a:prstTxWarp prst="textNoShape">
              <a:avLst/>
            </a:prstTxWarp>
          </a:bodyPr>
          <a:lstStyle/>
          <a:p>
            <a:r>
              <a:rPr lang="en-GB" sz="3600" dirty="0">
                <a:solidFill>
                  <a:schemeClr val="bg1"/>
                </a:solidFill>
                <a:latin typeface="Arial Rounded MT Bold" panose="020F0704030504030204" pitchFamily="34" charset="0"/>
              </a:rPr>
              <a:t>     </a:t>
            </a:r>
          </a:p>
        </p:txBody>
      </p:sp>
      <p:sp>
        <p:nvSpPr>
          <p:cNvPr id="6" name="Title 4"/>
          <p:cNvSpPr>
            <a:spLocks noGrp="1"/>
          </p:cNvSpPr>
          <p:nvPr>
            <p:ph type="ctrTitle"/>
          </p:nvPr>
        </p:nvSpPr>
        <p:spPr>
          <a:xfrm>
            <a:off x="1631504" y="692696"/>
            <a:ext cx="8458200" cy="792088"/>
          </a:xfrm>
        </p:spPr>
        <p:txBody>
          <a:bodyPr>
            <a:normAutofit fontScale="90000"/>
          </a:bodyPr>
          <a:lstStyle/>
          <a:p>
            <a:pPr algn="l"/>
            <a:br>
              <a:rPr lang="en-GB" dirty="0">
                <a:solidFill>
                  <a:schemeClr val="bg1"/>
                </a:solidFill>
                <a:latin typeface="Arial Rounded MT Bold" panose="020F0704030504030204" pitchFamily="34" charset="0"/>
              </a:rPr>
            </a:br>
            <a:br>
              <a:rPr lang="en-GB" dirty="0">
                <a:solidFill>
                  <a:schemeClr val="bg1"/>
                </a:solidFill>
                <a:latin typeface="Arial Rounded MT Bold" panose="020F0704030504030204" pitchFamily="34" charset="0"/>
              </a:rPr>
            </a:br>
            <a:br>
              <a:rPr lang="en-GB" dirty="0"/>
            </a:br>
            <a:endParaRPr lang="en-GB" dirty="0">
              <a:solidFill>
                <a:schemeClr val="bg1"/>
              </a:solidFill>
              <a:latin typeface="Arial Rounded MT Bold" panose="020F0704030504030204" pitchFamily="34" charset="0"/>
            </a:endParaRPr>
          </a:p>
        </p:txBody>
      </p:sp>
      <p:sp>
        <p:nvSpPr>
          <p:cNvPr id="7" name="TextBox 6"/>
          <p:cNvSpPr txBox="1"/>
          <p:nvPr/>
        </p:nvSpPr>
        <p:spPr>
          <a:xfrm>
            <a:off x="1415480" y="2790114"/>
            <a:ext cx="9149726" cy="2739211"/>
          </a:xfrm>
          <a:prstGeom prst="rect">
            <a:avLst/>
          </a:prstGeom>
          <a:noFill/>
        </p:spPr>
        <p:txBody>
          <a:bodyPr wrap="square" rtlCol="0">
            <a:spAutoFit/>
          </a:bodyPr>
          <a:lstStyle/>
          <a:p>
            <a:pPr algn="ctr"/>
            <a:r>
              <a:rPr lang="en-GB" sz="4000" dirty="0">
                <a:solidFill>
                  <a:srgbClr val="800080"/>
                </a:solidFill>
                <a:latin typeface="Arial Rounded MT Bold" panose="020F0704030504030204" pitchFamily="34" charset="0"/>
              </a:rPr>
              <a:t>Adoption &amp; Special Guardianship Support Fund</a:t>
            </a:r>
          </a:p>
          <a:p>
            <a:pPr algn="ctr"/>
            <a:endParaRPr lang="en-GB" sz="2000" dirty="0">
              <a:solidFill>
                <a:srgbClr val="800080"/>
              </a:solidFill>
              <a:latin typeface="Arial Rounded MT Bold" panose="020F0704030504030204" pitchFamily="34" charset="0"/>
            </a:endParaRPr>
          </a:p>
          <a:p>
            <a:pPr algn="ctr"/>
            <a:r>
              <a:rPr lang="en-GB" sz="2400" dirty="0">
                <a:solidFill>
                  <a:srgbClr val="002060"/>
                </a:solidFill>
                <a:latin typeface="Arial Rounded MT Bold" panose="020F0704030504030204" pitchFamily="34" charset="0"/>
              </a:rPr>
              <a:t>Supporting Family &amp; Friend Foster Carers, </a:t>
            </a:r>
          </a:p>
          <a:p>
            <a:pPr algn="ctr"/>
            <a:r>
              <a:rPr lang="en-GB" sz="2400" dirty="0">
                <a:solidFill>
                  <a:srgbClr val="002060"/>
                </a:solidFill>
                <a:latin typeface="Arial Rounded MT Bold" panose="020F0704030504030204" pitchFamily="34" charset="0"/>
              </a:rPr>
              <a:t>Special Guardianship Orders</a:t>
            </a:r>
          </a:p>
          <a:p>
            <a:pPr algn="ctr"/>
            <a:r>
              <a:rPr lang="en-GB" sz="2400" dirty="0">
                <a:solidFill>
                  <a:srgbClr val="002060"/>
                </a:solidFill>
                <a:latin typeface="Arial Rounded MT Bold" panose="020F0704030504030204" pitchFamily="34" charset="0"/>
              </a:rPr>
              <a:t> and Child Arrangement Orders</a:t>
            </a:r>
          </a:p>
        </p:txBody>
      </p:sp>
      <p:pic>
        <p:nvPicPr>
          <p:cNvPr id="8" name="Picture 2" descr="http://www.readregional.com/testbit/wp-content/uploads/2012/08/Kirklees-Council-Logo.jp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53028" y="5971083"/>
            <a:ext cx="2581709" cy="7602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ebsGoddard\AppData\Local\Microsoft\Windows\Temporary Internet Files\Content.IE5\0YJHLNAI\Family_Portrait_[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18234" y="292497"/>
            <a:ext cx="3316502" cy="22051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FE124F-D000-8DCF-B4C2-F0D6FDD828D2}"/>
              </a:ext>
            </a:extLst>
          </p:cNvPr>
          <p:cNvSpPr txBox="1"/>
          <p:nvPr/>
        </p:nvSpPr>
        <p:spPr>
          <a:xfrm>
            <a:off x="1978519" y="292497"/>
            <a:ext cx="4925674" cy="1200329"/>
          </a:xfrm>
          <a:prstGeom prst="rect">
            <a:avLst/>
          </a:prstGeom>
          <a:noFill/>
        </p:spPr>
        <p:txBody>
          <a:bodyPr wrap="square" rtlCol="0">
            <a:spAutoFit/>
          </a:bodyPr>
          <a:lstStyle/>
          <a:p>
            <a:pPr algn="ctr"/>
            <a:r>
              <a:rPr lang="en-GB" sz="3600" dirty="0">
                <a:solidFill>
                  <a:schemeClr val="bg1"/>
                </a:solidFill>
                <a:latin typeface="Arial Rounded MT Bold" panose="020F0704030504030204" pitchFamily="34" charset="0"/>
              </a:rPr>
              <a:t>Connected Persons </a:t>
            </a:r>
          </a:p>
          <a:p>
            <a:pPr algn="ctr"/>
            <a:r>
              <a:rPr lang="en-GB" sz="3600" dirty="0">
                <a:solidFill>
                  <a:schemeClr val="bg1"/>
                </a:solidFill>
                <a:latin typeface="Arial Rounded MT Bold" panose="020F0704030504030204" pitchFamily="34" charset="0"/>
              </a:rPr>
              <a:t>Support Team</a:t>
            </a:r>
          </a:p>
        </p:txBody>
      </p:sp>
    </p:spTree>
    <p:extLst>
      <p:ext uri="{BB962C8B-B14F-4D97-AF65-F5344CB8AC3E}">
        <p14:creationId xmlns:p14="http://schemas.microsoft.com/office/powerpoint/2010/main" val="3914653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1517818" y="0"/>
            <a:ext cx="9150183" cy="1628800"/>
          </a:xfrm>
          <a:prstGeom prst="flowChartDocument">
            <a:avLst/>
          </a:prstGeom>
          <a:solidFill>
            <a:srgbClr val="800080"/>
          </a:solidFill>
          <a:ln w="9525" algn="in">
            <a:solidFill>
              <a:schemeClr val="accent4">
                <a:lumMod val="75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GB" sz="1800"/>
          </a:p>
        </p:txBody>
      </p:sp>
      <p:sp>
        <p:nvSpPr>
          <p:cNvPr id="2" name="Title 1"/>
          <p:cNvSpPr>
            <a:spLocks noGrp="1"/>
          </p:cNvSpPr>
          <p:nvPr>
            <p:ph type="title"/>
          </p:nvPr>
        </p:nvSpPr>
        <p:spPr>
          <a:xfrm>
            <a:off x="1631504" y="242900"/>
            <a:ext cx="8229600" cy="1143000"/>
          </a:xfrm>
        </p:spPr>
        <p:txBody>
          <a:bodyPr>
            <a:noAutofit/>
          </a:bodyPr>
          <a:lstStyle/>
          <a:p>
            <a:pPr algn="l"/>
            <a:r>
              <a:rPr lang="en-GB" sz="4000" b="1" dirty="0">
                <a:solidFill>
                  <a:schemeClr val="bg1"/>
                </a:solidFill>
              </a:rPr>
              <a:t>What is the Adoption &amp; Special Guardianship Support Fund?</a:t>
            </a:r>
          </a:p>
        </p:txBody>
      </p:sp>
      <p:sp>
        <p:nvSpPr>
          <p:cNvPr id="4" name="AutoShape 2"/>
          <p:cNvSpPr>
            <a:spLocks noChangeArrowheads="1"/>
          </p:cNvSpPr>
          <p:nvPr/>
        </p:nvSpPr>
        <p:spPr bwMode="auto">
          <a:xfrm rot="10800000">
            <a:off x="1515578" y="5805264"/>
            <a:ext cx="9150183" cy="1052736"/>
          </a:xfrm>
          <a:prstGeom prst="flowChartDocument">
            <a:avLst/>
          </a:prstGeom>
          <a:solidFill>
            <a:srgbClr val="800080"/>
          </a:solidFill>
          <a:ln w="9525" algn="in">
            <a:solidFill>
              <a:schemeClr val="accent4">
                <a:lumMod val="75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GB" sz="1800"/>
          </a:p>
        </p:txBody>
      </p:sp>
      <p:sp>
        <p:nvSpPr>
          <p:cNvPr id="6" name="Content Placeholder 1"/>
          <p:cNvSpPr txBox="1">
            <a:spLocks/>
          </p:cNvSpPr>
          <p:nvPr/>
        </p:nvSpPr>
        <p:spPr>
          <a:xfrm>
            <a:off x="1981200" y="1700808"/>
            <a:ext cx="8229600" cy="48245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a:buFont typeface="Arial" panose="020B0604020202020204" pitchFamily="34" charset="0"/>
              <a:buNone/>
            </a:pPr>
            <a:endParaRPr lang="en-GB" sz="2000" dirty="0">
              <a:solidFill>
                <a:srgbClr val="002060"/>
              </a:solidFill>
              <a:latin typeface="Arial Rounded MT Bold" panose="020F0704030504030204" pitchFamily="34" charset="0"/>
            </a:endParaRPr>
          </a:p>
        </p:txBody>
      </p:sp>
      <p:pic>
        <p:nvPicPr>
          <p:cNvPr id="5" name="Picture 4">
            <a:extLst>
              <a:ext uri="{FF2B5EF4-FFF2-40B4-BE49-F238E27FC236}">
                <a16:creationId xmlns:a16="http://schemas.microsoft.com/office/drawing/2014/main" id="{D3770112-3A8A-DBD8-4066-C3D9B850DAEB}"/>
              </a:ext>
            </a:extLst>
          </p:cNvPr>
          <p:cNvPicPr>
            <a:picLocks noChangeAspect="1"/>
          </p:cNvPicPr>
          <p:nvPr/>
        </p:nvPicPr>
        <p:blipFill>
          <a:blip r:embed="rId3"/>
          <a:stretch>
            <a:fillRect/>
          </a:stretch>
        </p:blipFill>
        <p:spPr>
          <a:xfrm>
            <a:off x="8109528" y="283159"/>
            <a:ext cx="2155025" cy="846047"/>
          </a:xfrm>
          <a:prstGeom prst="rect">
            <a:avLst/>
          </a:prstGeom>
        </p:spPr>
      </p:pic>
      <p:sp>
        <p:nvSpPr>
          <p:cNvPr id="7" name="TextBox 6">
            <a:extLst>
              <a:ext uri="{FF2B5EF4-FFF2-40B4-BE49-F238E27FC236}">
                <a16:creationId xmlns:a16="http://schemas.microsoft.com/office/drawing/2014/main" id="{467FD26E-4DB2-746A-F70A-A23C97F4C34E}"/>
              </a:ext>
            </a:extLst>
          </p:cNvPr>
          <p:cNvSpPr txBox="1"/>
          <p:nvPr/>
        </p:nvSpPr>
        <p:spPr>
          <a:xfrm>
            <a:off x="2003107" y="1872917"/>
            <a:ext cx="8003232" cy="4154984"/>
          </a:xfrm>
          <a:prstGeom prst="rect">
            <a:avLst/>
          </a:prstGeom>
          <a:noFill/>
        </p:spPr>
        <p:txBody>
          <a:bodyPr wrap="square" rtlCol="0">
            <a:spAutoFit/>
          </a:bodyPr>
          <a:lstStyle/>
          <a:p>
            <a:r>
              <a:rPr lang="en-GB" sz="2400" dirty="0"/>
              <a:t>The Adoption &amp; Special Guardianship Support Fund (ASGSF) was established to help pay for essential therapy services for adoptive families as and when they need it. </a:t>
            </a:r>
          </a:p>
          <a:p>
            <a:r>
              <a:rPr lang="en-GB" sz="2400" dirty="0"/>
              <a:t>It was set up because many families need some kind of support during and following adoption and too many have struggled to get the help they need in the past. </a:t>
            </a:r>
          </a:p>
          <a:p>
            <a:r>
              <a:rPr lang="en-GB" sz="2400" dirty="0"/>
              <a:t>From 1st April 2016, the Fund became available to families who have children placed on Special Guardianship or Child Arrangement Orders, who were looked after immediately prior to the order being granted. </a:t>
            </a:r>
          </a:p>
          <a:p>
            <a:endParaRPr lang="en-GB" sz="2400" dirty="0"/>
          </a:p>
        </p:txBody>
      </p:sp>
    </p:spTree>
    <p:extLst>
      <p:ext uri="{BB962C8B-B14F-4D97-AF65-F5344CB8AC3E}">
        <p14:creationId xmlns:p14="http://schemas.microsoft.com/office/powerpoint/2010/main" val="133499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1517818" y="0"/>
            <a:ext cx="9150183" cy="1628800"/>
          </a:xfrm>
          <a:prstGeom prst="flowChartDocument">
            <a:avLst/>
          </a:prstGeom>
          <a:solidFill>
            <a:srgbClr val="800080"/>
          </a:solidFill>
          <a:ln w="9525" algn="in">
            <a:solidFill>
              <a:schemeClr val="accent4">
                <a:lumMod val="75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GB" sz="1800"/>
          </a:p>
        </p:txBody>
      </p:sp>
      <p:pic>
        <p:nvPicPr>
          <p:cNvPr id="5" name="Picture 4">
            <a:extLst>
              <a:ext uri="{FF2B5EF4-FFF2-40B4-BE49-F238E27FC236}">
                <a16:creationId xmlns:a16="http://schemas.microsoft.com/office/drawing/2014/main" id="{2CB0F663-4D38-32CC-BA04-AFFD2B1A39B5}"/>
              </a:ext>
            </a:extLst>
          </p:cNvPr>
          <p:cNvPicPr>
            <a:picLocks noChangeAspect="1"/>
          </p:cNvPicPr>
          <p:nvPr/>
        </p:nvPicPr>
        <p:blipFill>
          <a:blip r:embed="rId3"/>
          <a:stretch>
            <a:fillRect/>
          </a:stretch>
        </p:blipFill>
        <p:spPr>
          <a:xfrm>
            <a:off x="8256241" y="236226"/>
            <a:ext cx="2158171" cy="847417"/>
          </a:xfrm>
          <a:prstGeom prst="rect">
            <a:avLst/>
          </a:prstGeom>
        </p:spPr>
      </p:pic>
      <p:sp>
        <p:nvSpPr>
          <p:cNvPr id="2" name="Title 1"/>
          <p:cNvSpPr>
            <a:spLocks noGrp="1"/>
          </p:cNvSpPr>
          <p:nvPr>
            <p:ph type="title"/>
          </p:nvPr>
        </p:nvSpPr>
        <p:spPr>
          <a:xfrm>
            <a:off x="1981200" y="485800"/>
            <a:ext cx="7879904" cy="1143000"/>
          </a:xfrm>
        </p:spPr>
        <p:txBody>
          <a:bodyPr>
            <a:normAutofit fontScale="90000"/>
          </a:bodyPr>
          <a:lstStyle/>
          <a:p>
            <a:pPr algn="l"/>
            <a:r>
              <a:rPr lang="en-GB" sz="4000" b="1" dirty="0">
                <a:solidFill>
                  <a:schemeClr val="bg1"/>
                </a:solidFill>
              </a:rPr>
              <a:t>Who is eligible for support </a:t>
            </a:r>
            <a:br>
              <a:rPr lang="en-GB" sz="4000" b="1" dirty="0">
                <a:solidFill>
                  <a:schemeClr val="bg1"/>
                </a:solidFill>
              </a:rPr>
            </a:br>
            <a:r>
              <a:rPr lang="en-GB" sz="4000" b="1" dirty="0">
                <a:solidFill>
                  <a:schemeClr val="bg1"/>
                </a:solidFill>
              </a:rPr>
              <a:t>from the ASGSF?</a:t>
            </a:r>
            <a:br>
              <a:rPr lang="en-GB" sz="4000" dirty="0">
                <a:solidFill>
                  <a:schemeClr val="bg1"/>
                </a:solidFill>
              </a:rPr>
            </a:br>
            <a:endParaRPr lang="en-GB" sz="4000" dirty="0">
              <a:solidFill>
                <a:schemeClr val="bg1"/>
              </a:solidFill>
            </a:endParaRPr>
          </a:p>
        </p:txBody>
      </p:sp>
      <p:sp>
        <p:nvSpPr>
          <p:cNvPr id="4" name="AutoShape 2"/>
          <p:cNvSpPr>
            <a:spLocks noChangeArrowheads="1"/>
          </p:cNvSpPr>
          <p:nvPr/>
        </p:nvSpPr>
        <p:spPr bwMode="auto">
          <a:xfrm rot="10800000">
            <a:off x="1515578" y="5805264"/>
            <a:ext cx="9150183" cy="1052736"/>
          </a:xfrm>
          <a:prstGeom prst="flowChartDocument">
            <a:avLst/>
          </a:prstGeom>
          <a:solidFill>
            <a:srgbClr val="800080"/>
          </a:solidFill>
          <a:ln w="9525" algn="in">
            <a:solidFill>
              <a:schemeClr val="accent4">
                <a:lumMod val="75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GB" sz="1800"/>
          </a:p>
        </p:txBody>
      </p:sp>
      <p:sp>
        <p:nvSpPr>
          <p:cNvPr id="6" name="Content Placeholder 1"/>
          <p:cNvSpPr txBox="1">
            <a:spLocks/>
          </p:cNvSpPr>
          <p:nvPr/>
        </p:nvSpPr>
        <p:spPr>
          <a:xfrm>
            <a:off x="1981200" y="1700808"/>
            <a:ext cx="8229600" cy="48245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a:buFont typeface="Arial" panose="020B0604020202020204" pitchFamily="34" charset="0"/>
              <a:buNone/>
            </a:pPr>
            <a:endParaRPr lang="en-GB" sz="2000" dirty="0">
              <a:solidFill>
                <a:srgbClr val="002060"/>
              </a:solidFill>
              <a:latin typeface="Arial Rounded MT Bold" panose="020F0704030504030204" pitchFamily="34" charset="0"/>
            </a:endParaRPr>
          </a:p>
          <a:p>
            <a:pPr marL="109728" indent="0">
              <a:buFont typeface="Arial" panose="020B0604020202020204" pitchFamily="34" charset="0"/>
              <a:buNone/>
            </a:pPr>
            <a:endParaRPr lang="en-GB" sz="2000" dirty="0">
              <a:solidFill>
                <a:srgbClr val="002060"/>
              </a:solidFill>
              <a:latin typeface="Arial Rounded MT Bold" panose="020F0704030504030204" pitchFamily="34" charset="0"/>
            </a:endParaRPr>
          </a:p>
          <a:p>
            <a:pPr marL="109728" indent="0">
              <a:buFont typeface="Arial" panose="020B0604020202020204" pitchFamily="34" charset="0"/>
              <a:buNone/>
            </a:pPr>
            <a:endParaRPr lang="en-GB" sz="2000" dirty="0">
              <a:solidFill>
                <a:srgbClr val="002060"/>
              </a:solidFill>
              <a:latin typeface="Arial Rounded MT Bold" panose="020F0704030504030204" pitchFamily="34" charset="0"/>
            </a:endParaRPr>
          </a:p>
        </p:txBody>
      </p:sp>
      <p:sp>
        <p:nvSpPr>
          <p:cNvPr id="7" name="TextBox 6">
            <a:extLst>
              <a:ext uri="{FF2B5EF4-FFF2-40B4-BE49-F238E27FC236}">
                <a16:creationId xmlns:a16="http://schemas.microsoft.com/office/drawing/2014/main" id="{A2FBBC0C-9D53-DD71-78A5-E61EFB4F4097}"/>
              </a:ext>
            </a:extLst>
          </p:cNvPr>
          <p:cNvSpPr txBox="1"/>
          <p:nvPr/>
        </p:nvSpPr>
        <p:spPr>
          <a:xfrm>
            <a:off x="1981200" y="1700808"/>
            <a:ext cx="8229600" cy="3908762"/>
          </a:xfrm>
          <a:prstGeom prst="rect">
            <a:avLst/>
          </a:prstGeom>
          <a:noFill/>
        </p:spPr>
        <p:txBody>
          <a:bodyPr wrap="square" rtlCol="0">
            <a:spAutoFit/>
          </a:bodyPr>
          <a:lstStyle/>
          <a:p>
            <a:r>
              <a:rPr lang="en-GB" sz="2400" b="1" dirty="0"/>
              <a:t>The ASGSF is available for children and young people up to and including the age of 21, (or 25 with an EHC plan) who:</a:t>
            </a:r>
          </a:p>
          <a:p>
            <a:endParaRPr lang="en-GB" sz="800" dirty="0"/>
          </a:p>
          <a:p>
            <a:pPr marL="342900" indent="-342900">
              <a:buFont typeface="Arial" panose="020B0604020202020204" pitchFamily="34" charset="0"/>
              <a:buChar char="•"/>
            </a:pPr>
            <a:r>
              <a:rPr lang="en-GB" sz="2400" dirty="0"/>
              <a:t>Are adopted</a:t>
            </a:r>
          </a:p>
          <a:p>
            <a:pPr marL="342900" indent="-342900">
              <a:buFont typeface="Arial" panose="020B0604020202020204" pitchFamily="34" charset="0"/>
              <a:buChar char="•"/>
            </a:pPr>
            <a:r>
              <a:rPr lang="en-GB" sz="2400" dirty="0"/>
              <a:t>Were Looked After immediately prior to the Special Guardianship Order (SGO) or adoption order being granted. </a:t>
            </a:r>
          </a:p>
          <a:p>
            <a:pPr marL="342900" indent="-342900">
              <a:buFont typeface="Arial" panose="020B0604020202020204" pitchFamily="34" charset="0"/>
              <a:buChar char="•"/>
            </a:pPr>
            <a:r>
              <a:rPr lang="en-GB" sz="2400" dirty="0"/>
              <a:t>Are under a Residency Order (RO) or Child Arrangement Order (CAO) and were previously looked after</a:t>
            </a:r>
          </a:p>
          <a:p>
            <a:pPr marL="342900" indent="-342900">
              <a:buFont typeface="Arial" panose="020B0604020202020204" pitchFamily="34" charset="0"/>
              <a:buChar char="•"/>
            </a:pPr>
            <a:r>
              <a:rPr lang="en-GB" sz="2400" dirty="0"/>
              <a:t>Were previously looked after but where the adoption, SGO, RO or CAO placement has broken down, irrespective of any reunification plans</a:t>
            </a:r>
          </a:p>
        </p:txBody>
      </p:sp>
    </p:spTree>
    <p:extLst>
      <p:ext uri="{BB962C8B-B14F-4D97-AF65-F5344CB8AC3E}">
        <p14:creationId xmlns:p14="http://schemas.microsoft.com/office/powerpoint/2010/main" val="16982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1517818" y="0"/>
            <a:ext cx="9150183" cy="1628800"/>
          </a:xfrm>
          <a:prstGeom prst="flowChartDocument">
            <a:avLst/>
          </a:prstGeom>
          <a:solidFill>
            <a:srgbClr val="800080"/>
          </a:solidFill>
          <a:ln w="9525" algn="in">
            <a:solidFill>
              <a:schemeClr val="accent4">
                <a:lumMod val="75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GB" sz="1800"/>
          </a:p>
        </p:txBody>
      </p:sp>
      <p:sp>
        <p:nvSpPr>
          <p:cNvPr id="2" name="Title 1"/>
          <p:cNvSpPr>
            <a:spLocks noGrp="1"/>
          </p:cNvSpPr>
          <p:nvPr>
            <p:ph type="title"/>
          </p:nvPr>
        </p:nvSpPr>
        <p:spPr>
          <a:xfrm>
            <a:off x="1631504" y="242900"/>
            <a:ext cx="8229600" cy="1143000"/>
          </a:xfrm>
        </p:spPr>
        <p:txBody>
          <a:bodyPr>
            <a:noAutofit/>
          </a:bodyPr>
          <a:lstStyle/>
          <a:p>
            <a:pPr algn="l"/>
            <a:r>
              <a:rPr lang="en-GB" sz="4000" b="1" dirty="0">
                <a:solidFill>
                  <a:schemeClr val="bg1"/>
                </a:solidFill>
              </a:rPr>
              <a:t>What is the Adoption &amp; Special Guardianship Support Fund?</a:t>
            </a:r>
          </a:p>
        </p:txBody>
      </p:sp>
      <p:sp>
        <p:nvSpPr>
          <p:cNvPr id="4" name="AutoShape 2"/>
          <p:cNvSpPr>
            <a:spLocks noChangeArrowheads="1"/>
          </p:cNvSpPr>
          <p:nvPr/>
        </p:nvSpPr>
        <p:spPr bwMode="auto">
          <a:xfrm rot="10800000">
            <a:off x="1515578" y="5805264"/>
            <a:ext cx="9150183" cy="1052736"/>
          </a:xfrm>
          <a:prstGeom prst="flowChartDocument">
            <a:avLst/>
          </a:prstGeom>
          <a:solidFill>
            <a:srgbClr val="800080"/>
          </a:solidFill>
          <a:ln w="9525" algn="in">
            <a:solidFill>
              <a:schemeClr val="accent4">
                <a:lumMod val="75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GB" sz="1800"/>
          </a:p>
        </p:txBody>
      </p:sp>
      <p:sp>
        <p:nvSpPr>
          <p:cNvPr id="6" name="Content Placeholder 1"/>
          <p:cNvSpPr txBox="1">
            <a:spLocks/>
          </p:cNvSpPr>
          <p:nvPr/>
        </p:nvSpPr>
        <p:spPr>
          <a:xfrm>
            <a:off x="1981200" y="1700808"/>
            <a:ext cx="8229600" cy="48245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a:buFont typeface="Arial" panose="020B0604020202020204" pitchFamily="34" charset="0"/>
              <a:buNone/>
            </a:pPr>
            <a:endParaRPr lang="en-GB" sz="2000" dirty="0">
              <a:solidFill>
                <a:srgbClr val="002060"/>
              </a:solidFill>
              <a:latin typeface="Arial Rounded MT Bold" panose="020F0704030504030204" pitchFamily="34" charset="0"/>
            </a:endParaRPr>
          </a:p>
        </p:txBody>
      </p:sp>
      <p:pic>
        <p:nvPicPr>
          <p:cNvPr id="5" name="Picture 4">
            <a:extLst>
              <a:ext uri="{FF2B5EF4-FFF2-40B4-BE49-F238E27FC236}">
                <a16:creationId xmlns:a16="http://schemas.microsoft.com/office/drawing/2014/main" id="{D3770112-3A8A-DBD8-4066-C3D9B850DAEB}"/>
              </a:ext>
            </a:extLst>
          </p:cNvPr>
          <p:cNvPicPr>
            <a:picLocks noChangeAspect="1"/>
          </p:cNvPicPr>
          <p:nvPr/>
        </p:nvPicPr>
        <p:blipFill>
          <a:blip r:embed="rId3"/>
          <a:stretch>
            <a:fillRect/>
          </a:stretch>
        </p:blipFill>
        <p:spPr>
          <a:xfrm>
            <a:off x="8109528" y="283159"/>
            <a:ext cx="2155025" cy="846047"/>
          </a:xfrm>
          <a:prstGeom prst="rect">
            <a:avLst/>
          </a:prstGeom>
        </p:spPr>
      </p:pic>
      <p:sp>
        <p:nvSpPr>
          <p:cNvPr id="7" name="TextBox 6">
            <a:extLst>
              <a:ext uri="{FF2B5EF4-FFF2-40B4-BE49-F238E27FC236}">
                <a16:creationId xmlns:a16="http://schemas.microsoft.com/office/drawing/2014/main" id="{467FD26E-4DB2-746A-F70A-A23C97F4C34E}"/>
              </a:ext>
            </a:extLst>
          </p:cNvPr>
          <p:cNvSpPr txBox="1"/>
          <p:nvPr/>
        </p:nvSpPr>
        <p:spPr>
          <a:xfrm>
            <a:off x="1981200" y="2132856"/>
            <a:ext cx="8003232" cy="3046988"/>
          </a:xfrm>
          <a:prstGeom prst="rect">
            <a:avLst/>
          </a:prstGeom>
          <a:noFill/>
        </p:spPr>
        <p:txBody>
          <a:bodyPr wrap="square" rtlCol="0">
            <a:spAutoFit/>
          </a:bodyPr>
          <a:lstStyle/>
          <a:p>
            <a:r>
              <a:rPr lang="en-GB" sz="2400" dirty="0"/>
              <a:t>The adoption and special guardian support fund (ASGSF) provides funds to local authorities and regional adoption agencies (RAAs) to pay for essential therapeutic services for eligible adoptive, special guardianship order (SGO) and child arrangement order (CAO) families.</a:t>
            </a:r>
          </a:p>
          <a:p>
            <a:r>
              <a:rPr lang="en-GB" sz="2400" dirty="0"/>
              <a:t>The ASGSF model is based on the existing statutory framework for the assessment of adoption support, SGO or CAO support needs and the provision of support services.</a:t>
            </a:r>
          </a:p>
        </p:txBody>
      </p:sp>
    </p:spTree>
    <p:extLst>
      <p:ext uri="{BB962C8B-B14F-4D97-AF65-F5344CB8AC3E}">
        <p14:creationId xmlns:p14="http://schemas.microsoft.com/office/powerpoint/2010/main" val="181371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1517818" y="0"/>
            <a:ext cx="9150183" cy="1628800"/>
          </a:xfrm>
          <a:prstGeom prst="flowChartDocument">
            <a:avLst/>
          </a:prstGeom>
          <a:solidFill>
            <a:srgbClr val="800080"/>
          </a:solidFill>
          <a:ln w="9525" algn="in">
            <a:solidFill>
              <a:schemeClr val="accent4">
                <a:lumMod val="75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GB" sz="1800"/>
          </a:p>
        </p:txBody>
      </p:sp>
      <p:sp>
        <p:nvSpPr>
          <p:cNvPr id="2" name="Title 1"/>
          <p:cNvSpPr>
            <a:spLocks noGrp="1"/>
          </p:cNvSpPr>
          <p:nvPr>
            <p:ph type="title"/>
          </p:nvPr>
        </p:nvSpPr>
        <p:spPr>
          <a:xfrm>
            <a:off x="1975868" y="485800"/>
            <a:ext cx="5040560" cy="1143000"/>
          </a:xfrm>
        </p:spPr>
        <p:txBody>
          <a:bodyPr>
            <a:normAutofit fontScale="90000"/>
          </a:bodyPr>
          <a:lstStyle/>
          <a:p>
            <a:pPr algn="l"/>
            <a:r>
              <a:rPr lang="en-GB" sz="4000" b="1" dirty="0">
                <a:solidFill>
                  <a:schemeClr val="bg1"/>
                </a:solidFill>
              </a:rPr>
              <a:t>How can I access funding from the ASGSF?</a:t>
            </a:r>
            <a:br>
              <a:rPr lang="en-GB" sz="4000" dirty="0">
                <a:solidFill>
                  <a:schemeClr val="bg1"/>
                </a:solidFill>
              </a:rPr>
            </a:br>
            <a:endParaRPr lang="en-GB" sz="4000" dirty="0">
              <a:solidFill>
                <a:schemeClr val="bg1"/>
              </a:solidFill>
            </a:endParaRPr>
          </a:p>
        </p:txBody>
      </p:sp>
      <p:sp>
        <p:nvSpPr>
          <p:cNvPr id="4" name="AutoShape 2"/>
          <p:cNvSpPr>
            <a:spLocks noChangeArrowheads="1"/>
          </p:cNvSpPr>
          <p:nvPr/>
        </p:nvSpPr>
        <p:spPr bwMode="auto">
          <a:xfrm rot="10800000">
            <a:off x="1515576" y="5741588"/>
            <a:ext cx="9150183" cy="1116412"/>
          </a:xfrm>
          <a:prstGeom prst="flowChartDocument">
            <a:avLst/>
          </a:prstGeom>
          <a:solidFill>
            <a:srgbClr val="800080"/>
          </a:solidFill>
          <a:ln w="9525" algn="in">
            <a:solidFill>
              <a:schemeClr val="accent4">
                <a:lumMod val="75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GB" sz="1800"/>
          </a:p>
        </p:txBody>
      </p:sp>
      <p:sp>
        <p:nvSpPr>
          <p:cNvPr id="6" name="Content Placeholder 1"/>
          <p:cNvSpPr txBox="1">
            <a:spLocks/>
          </p:cNvSpPr>
          <p:nvPr/>
        </p:nvSpPr>
        <p:spPr>
          <a:xfrm>
            <a:off x="1975868" y="1507096"/>
            <a:ext cx="8229600" cy="48245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a:buFont typeface="Arial" panose="020B0604020202020204" pitchFamily="34" charset="0"/>
              <a:buNone/>
            </a:pPr>
            <a:endParaRPr lang="en-GB" sz="2000" dirty="0">
              <a:solidFill>
                <a:srgbClr val="002060"/>
              </a:solidFill>
              <a:latin typeface="Arial Rounded MT Bold" panose="020F0704030504030204" pitchFamily="34" charset="0"/>
            </a:endParaRPr>
          </a:p>
          <a:p>
            <a:pPr>
              <a:lnSpc>
                <a:spcPct val="150000"/>
              </a:lnSpc>
            </a:pPr>
            <a:endParaRPr lang="en-GB" sz="2000" dirty="0">
              <a:solidFill>
                <a:srgbClr val="002060"/>
              </a:solidFill>
              <a:latin typeface="Arial Rounded MT Bold" panose="020F0704030504030204" pitchFamily="34" charset="0"/>
            </a:endParaRPr>
          </a:p>
        </p:txBody>
      </p:sp>
      <p:pic>
        <p:nvPicPr>
          <p:cNvPr id="5" name="Picture 4">
            <a:extLst>
              <a:ext uri="{FF2B5EF4-FFF2-40B4-BE49-F238E27FC236}">
                <a16:creationId xmlns:a16="http://schemas.microsoft.com/office/drawing/2014/main" id="{860F38F7-00AA-4F3F-5A54-844F7466C3C9}"/>
              </a:ext>
            </a:extLst>
          </p:cNvPr>
          <p:cNvPicPr>
            <a:picLocks noChangeAspect="1"/>
          </p:cNvPicPr>
          <p:nvPr/>
        </p:nvPicPr>
        <p:blipFill>
          <a:blip r:embed="rId3"/>
          <a:stretch>
            <a:fillRect/>
          </a:stretch>
        </p:blipFill>
        <p:spPr>
          <a:xfrm>
            <a:off x="7968209" y="305297"/>
            <a:ext cx="2158171" cy="847417"/>
          </a:xfrm>
          <a:prstGeom prst="rect">
            <a:avLst/>
          </a:prstGeom>
        </p:spPr>
      </p:pic>
      <p:sp>
        <p:nvSpPr>
          <p:cNvPr id="7" name="TextBox 6">
            <a:extLst>
              <a:ext uri="{FF2B5EF4-FFF2-40B4-BE49-F238E27FC236}">
                <a16:creationId xmlns:a16="http://schemas.microsoft.com/office/drawing/2014/main" id="{139CD125-ACD2-67B7-5AC6-5D3044DD496C}"/>
              </a:ext>
            </a:extLst>
          </p:cNvPr>
          <p:cNvSpPr txBox="1"/>
          <p:nvPr/>
        </p:nvSpPr>
        <p:spPr>
          <a:xfrm>
            <a:off x="1986532" y="1632226"/>
            <a:ext cx="8229600" cy="4893647"/>
          </a:xfrm>
          <a:prstGeom prst="rect">
            <a:avLst/>
          </a:prstGeom>
          <a:noFill/>
        </p:spPr>
        <p:txBody>
          <a:bodyPr wrap="square" rtlCol="0">
            <a:spAutoFit/>
          </a:bodyPr>
          <a:lstStyle/>
          <a:p>
            <a:r>
              <a:rPr lang="en-GB" sz="2400" dirty="0"/>
              <a:t>The local authority that places a child with a family is responsible for assessing that family's support needs for 3 years after the order is made. After 3 years, the responsibility lies with the local authority where the family lives.</a:t>
            </a:r>
          </a:p>
          <a:p>
            <a:endParaRPr lang="en-GB" sz="1200" dirty="0"/>
          </a:p>
          <a:p>
            <a:r>
              <a:rPr lang="en-GB" sz="2400" dirty="0"/>
              <a:t>Carers have the right to request an assessment, and the Local Authority is required by law to conduct one. </a:t>
            </a:r>
          </a:p>
          <a:p>
            <a:endParaRPr lang="en-GB" sz="1200" dirty="0"/>
          </a:p>
          <a:p>
            <a:r>
              <a:rPr lang="en-GB" sz="2400" dirty="0"/>
              <a:t>In Kirklees, the Connected Persons Support Team completes these assessments and submits applications to the fund. </a:t>
            </a:r>
          </a:p>
          <a:p>
            <a:endParaRPr lang="en-GB" sz="1200" dirty="0"/>
          </a:p>
          <a:p>
            <a:r>
              <a:rPr lang="en-GB" sz="2400" dirty="0"/>
              <a:t>Families will be placed on a waiting list to be allocated a worker to progress the application. </a:t>
            </a:r>
          </a:p>
          <a:p>
            <a:endParaRPr lang="en-GB" sz="2400" dirty="0"/>
          </a:p>
        </p:txBody>
      </p:sp>
    </p:spTree>
    <p:extLst>
      <p:ext uri="{BB962C8B-B14F-4D97-AF65-F5344CB8AC3E}">
        <p14:creationId xmlns:p14="http://schemas.microsoft.com/office/powerpoint/2010/main" val="55521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C7CD2E-BCF2-EFD5-9416-C4F55F092F89}"/>
              </a:ext>
            </a:extLst>
          </p:cNvPr>
          <p:cNvSpPr txBox="1"/>
          <p:nvPr/>
        </p:nvSpPr>
        <p:spPr>
          <a:xfrm>
            <a:off x="514350" y="1451610"/>
            <a:ext cx="10915650" cy="2246769"/>
          </a:xfrm>
          <a:prstGeom prst="rect">
            <a:avLst/>
          </a:prstGeom>
          <a:noFill/>
        </p:spPr>
        <p:txBody>
          <a:bodyPr wrap="square">
            <a:spAutoFit/>
          </a:bodyPr>
          <a:lstStyle/>
          <a:p>
            <a:r>
              <a:rPr lang="en-GB" sz="2800" dirty="0">
                <a:latin typeface="Comic Sans MS" panose="030F0702030302020204" pitchFamily="66" charset="0"/>
                <a:ea typeface="Aptos" panose="020B0004020202020204" pitchFamily="34" charset="0"/>
                <a:cs typeface="Aptos" panose="020B0004020202020204" pitchFamily="34" charset="0"/>
              </a:rPr>
              <a:t>T</a:t>
            </a:r>
            <a:r>
              <a:rPr lang="en-GB" sz="2800" dirty="0">
                <a:effectLst/>
                <a:latin typeface="Comic Sans MS" panose="030F0702030302020204" pitchFamily="66" charset="0"/>
                <a:ea typeface="Aptos" panose="020B0004020202020204" pitchFamily="34" charset="0"/>
                <a:cs typeface="Aptos" panose="020B0004020202020204" pitchFamily="34" charset="0"/>
              </a:rPr>
              <a:t>he monitoring survey for Reception Transition Funding will be coming out </a:t>
            </a:r>
            <a:r>
              <a:rPr lang="en-GB" sz="2800" dirty="0">
                <a:latin typeface="Comic Sans MS" panose="030F0702030302020204" pitchFamily="66" charset="0"/>
                <a:ea typeface="Aptos" panose="020B0004020202020204" pitchFamily="34" charset="0"/>
                <a:cs typeface="Aptos" panose="020B0004020202020204" pitchFamily="34" charset="0"/>
              </a:rPr>
              <a:t>soon. </a:t>
            </a:r>
            <a:r>
              <a:rPr lang="en-GB" sz="2800" dirty="0">
                <a:effectLst/>
                <a:latin typeface="Comic Sans MS" panose="030F0702030302020204" pitchFamily="66" charset="0"/>
                <a:ea typeface="Aptos" panose="020B0004020202020204" pitchFamily="34" charset="0"/>
                <a:cs typeface="Aptos" panose="020B0004020202020204" pitchFamily="34" charset="0"/>
              </a:rPr>
              <a:t>This will only be sent to those schools that are receiving this funding for eligible children. Responses are required to support decision making regarding continuation of funding, so please can </a:t>
            </a:r>
            <a:r>
              <a:rPr lang="en-GB" sz="2800" dirty="0">
                <a:latin typeface="Comic Sans MS" panose="030F0702030302020204" pitchFamily="66" charset="0"/>
                <a:ea typeface="Aptos" panose="020B0004020202020204" pitchFamily="34" charset="0"/>
                <a:cs typeface="Aptos" panose="020B0004020202020204" pitchFamily="34" charset="0"/>
              </a:rPr>
              <a:t>you</a:t>
            </a:r>
            <a:r>
              <a:rPr lang="en-GB" sz="2800" dirty="0">
                <a:effectLst/>
                <a:latin typeface="Comic Sans MS" panose="030F0702030302020204" pitchFamily="66" charset="0"/>
                <a:ea typeface="Aptos" panose="020B0004020202020204" pitchFamily="34" charset="0"/>
                <a:cs typeface="Aptos" panose="020B0004020202020204" pitchFamily="34" charset="0"/>
              </a:rPr>
              <a:t> ensure that </a:t>
            </a:r>
            <a:r>
              <a:rPr lang="en-GB" sz="2800" dirty="0">
                <a:latin typeface="Comic Sans MS" panose="030F0702030302020204" pitchFamily="66" charset="0"/>
                <a:ea typeface="Aptos" panose="020B0004020202020204" pitchFamily="34" charset="0"/>
                <a:cs typeface="Aptos" panose="020B0004020202020204" pitchFamily="34" charset="0"/>
              </a:rPr>
              <a:t>you</a:t>
            </a:r>
            <a:r>
              <a:rPr lang="en-GB" sz="2800" dirty="0">
                <a:effectLst/>
                <a:latin typeface="Comic Sans MS" panose="030F0702030302020204" pitchFamily="66" charset="0"/>
                <a:ea typeface="Aptos" panose="020B0004020202020204" pitchFamily="34" charset="0"/>
                <a:cs typeface="Aptos" panose="020B0004020202020204" pitchFamily="34" charset="0"/>
              </a:rPr>
              <a:t> complete this. </a:t>
            </a:r>
          </a:p>
        </p:txBody>
      </p:sp>
      <p:sp>
        <p:nvSpPr>
          <p:cNvPr id="4" name="TextBox 3">
            <a:extLst>
              <a:ext uri="{FF2B5EF4-FFF2-40B4-BE49-F238E27FC236}">
                <a16:creationId xmlns:a16="http://schemas.microsoft.com/office/drawing/2014/main" id="{5003906C-7B00-26C8-4CE9-28003A957D73}"/>
              </a:ext>
            </a:extLst>
          </p:cNvPr>
          <p:cNvSpPr txBox="1"/>
          <p:nvPr/>
        </p:nvSpPr>
        <p:spPr>
          <a:xfrm>
            <a:off x="514350" y="354330"/>
            <a:ext cx="10915650" cy="523220"/>
          </a:xfrm>
          <a:prstGeom prst="rect">
            <a:avLst/>
          </a:prstGeom>
          <a:noFill/>
        </p:spPr>
        <p:txBody>
          <a:bodyPr wrap="square" rtlCol="0">
            <a:spAutoFit/>
          </a:bodyPr>
          <a:lstStyle/>
          <a:p>
            <a:r>
              <a:rPr lang="en-GB" sz="2800" b="1" dirty="0">
                <a:latin typeface="Comic Sans MS" panose="030F0702030302020204" pitchFamily="66" charset="0"/>
              </a:rPr>
              <a:t>EYFS</a:t>
            </a:r>
          </a:p>
        </p:txBody>
      </p:sp>
      <p:pic>
        <p:nvPicPr>
          <p:cNvPr id="5" name="Picture 4">
            <a:extLst>
              <a:ext uri="{FF2B5EF4-FFF2-40B4-BE49-F238E27FC236}">
                <a16:creationId xmlns:a16="http://schemas.microsoft.com/office/drawing/2014/main" id="{D279F773-60F7-13A6-E28D-1B58A11B9A14}"/>
              </a:ext>
            </a:extLst>
          </p:cNvPr>
          <p:cNvPicPr>
            <a:picLocks noChangeAspect="1"/>
          </p:cNvPicPr>
          <p:nvPr/>
        </p:nvPicPr>
        <p:blipFill>
          <a:blip r:embed="rId2"/>
          <a:stretch>
            <a:fillRect/>
          </a:stretch>
        </p:blipFill>
        <p:spPr>
          <a:xfrm>
            <a:off x="3348990" y="3836670"/>
            <a:ext cx="2133600" cy="2133600"/>
          </a:xfrm>
          <a:prstGeom prst="rect">
            <a:avLst/>
          </a:prstGeom>
        </p:spPr>
      </p:pic>
    </p:spTree>
    <p:extLst>
      <p:ext uri="{BB962C8B-B14F-4D97-AF65-F5344CB8AC3E}">
        <p14:creationId xmlns:p14="http://schemas.microsoft.com/office/powerpoint/2010/main" val="1139803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1517818" y="0"/>
            <a:ext cx="9150183" cy="1628800"/>
          </a:xfrm>
          <a:prstGeom prst="flowChartDocument">
            <a:avLst/>
          </a:prstGeom>
          <a:solidFill>
            <a:srgbClr val="800080"/>
          </a:solidFill>
          <a:ln w="9525" algn="in">
            <a:solidFill>
              <a:schemeClr val="accent4">
                <a:lumMod val="75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GB" sz="1800"/>
          </a:p>
        </p:txBody>
      </p:sp>
      <p:sp>
        <p:nvSpPr>
          <p:cNvPr id="2" name="Title 1"/>
          <p:cNvSpPr>
            <a:spLocks noGrp="1"/>
          </p:cNvSpPr>
          <p:nvPr>
            <p:ph type="title"/>
          </p:nvPr>
        </p:nvSpPr>
        <p:spPr>
          <a:xfrm>
            <a:off x="1975868" y="485800"/>
            <a:ext cx="5040560" cy="1143000"/>
          </a:xfrm>
        </p:spPr>
        <p:txBody>
          <a:bodyPr>
            <a:normAutofit fontScale="90000"/>
          </a:bodyPr>
          <a:lstStyle/>
          <a:p>
            <a:pPr algn="l"/>
            <a:r>
              <a:rPr lang="en-GB" sz="4000" b="1" dirty="0">
                <a:solidFill>
                  <a:schemeClr val="bg1"/>
                </a:solidFill>
              </a:rPr>
              <a:t>How can I access funding from the ASGSF?</a:t>
            </a:r>
            <a:br>
              <a:rPr lang="en-GB" sz="4000" dirty="0">
                <a:solidFill>
                  <a:schemeClr val="bg1"/>
                </a:solidFill>
              </a:rPr>
            </a:br>
            <a:endParaRPr lang="en-GB" sz="4000" dirty="0">
              <a:solidFill>
                <a:schemeClr val="bg1"/>
              </a:solidFill>
            </a:endParaRPr>
          </a:p>
        </p:txBody>
      </p:sp>
      <p:sp>
        <p:nvSpPr>
          <p:cNvPr id="4" name="AutoShape 2"/>
          <p:cNvSpPr>
            <a:spLocks noChangeArrowheads="1"/>
          </p:cNvSpPr>
          <p:nvPr/>
        </p:nvSpPr>
        <p:spPr bwMode="auto">
          <a:xfrm rot="10800000">
            <a:off x="1515575" y="6165304"/>
            <a:ext cx="9150183" cy="692696"/>
          </a:xfrm>
          <a:prstGeom prst="flowChartDocument">
            <a:avLst/>
          </a:prstGeom>
          <a:solidFill>
            <a:srgbClr val="800080"/>
          </a:solidFill>
          <a:ln w="9525" algn="in">
            <a:solidFill>
              <a:schemeClr val="accent4">
                <a:lumMod val="75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GB" sz="1800"/>
          </a:p>
        </p:txBody>
      </p:sp>
      <p:sp>
        <p:nvSpPr>
          <p:cNvPr id="6" name="Content Placeholder 1"/>
          <p:cNvSpPr txBox="1">
            <a:spLocks/>
          </p:cNvSpPr>
          <p:nvPr/>
        </p:nvSpPr>
        <p:spPr>
          <a:xfrm>
            <a:off x="1975868" y="1507096"/>
            <a:ext cx="8229600" cy="48245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a:buFont typeface="Arial" panose="020B0604020202020204" pitchFamily="34" charset="0"/>
              <a:buNone/>
            </a:pPr>
            <a:endParaRPr lang="en-GB" sz="2000" dirty="0">
              <a:solidFill>
                <a:srgbClr val="002060"/>
              </a:solidFill>
              <a:latin typeface="Arial Rounded MT Bold" panose="020F0704030504030204" pitchFamily="34" charset="0"/>
            </a:endParaRPr>
          </a:p>
          <a:p>
            <a:pPr>
              <a:lnSpc>
                <a:spcPct val="150000"/>
              </a:lnSpc>
            </a:pPr>
            <a:endParaRPr lang="en-GB" sz="2000" dirty="0">
              <a:solidFill>
                <a:srgbClr val="002060"/>
              </a:solidFill>
              <a:latin typeface="Arial Rounded MT Bold" panose="020F0704030504030204" pitchFamily="34" charset="0"/>
            </a:endParaRPr>
          </a:p>
        </p:txBody>
      </p:sp>
      <p:pic>
        <p:nvPicPr>
          <p:cNvPr id="5" name="Picture 4">
            <a:extLst>
              <a:ext uri="{FF2B5EF4-FFF2-40B4-BE49-F238E27FC236}">
                <a16:creationId xmlns:a16="http://schemas.microsoft.com/office/drawing/2014/main" id="{860F38F7-00AA-4F3F-5A54-844F7466C3C9}"/>
              </a:ext>
            </a:extLst>
          </p:cNvPr>
          <p:cNvPicPr>
            <a:picLocks noChangeAspect="1"/>
          </p:cNvPicPr>
          <p:nvPr/>
        </p:nvPicPr>
        <p:blipFill>
          <a:blip r:embed="rId3"/>
          <a:stretch>
            <a:fillRect/>
          </a:stretch>
        </p:blipFill>
        <p:spPr>
          <a:xfrm>
            <a:off x="7968209" y="305297"/>
            <a:ext cx="2158171" cy="847417"/>
          </a:xfrm>
          <a:prstGeom prst="rect">
            <a:avLst/>
          </a:prstGeom>
        </p:spPr>
      </p:pic>
      <p:sp>
        <p:nvSpPr>
          <p:cNvPr id="7" name="TextBox 6">
            <a:extLst>
              <a:ext uri="{FF2B5EF4-FFF2-40B4-BE49-F238E27FC236}">
                <a16:creationId xmlns:a16="http://schemas.microsoft.com/office/drawing/2014/main" id="{139CD125-ACD2-67B7-5AC6-5D3044DD496C}"/>
              </a:ext>
            </a:extLst>
          </p:cNvPr>
          <p:cNvSpPr txBox="1"/>
          <p:nvPr/>
        </p:nvSpPr>
        <p:spPr>
          <a:xfrm>
            <a:off x="1986532" y="1638513"/>
            <a:ext cx="8229600" cy="4678204"/>
          </a:xfrm>
          <a:prstGeom prst="rect">
            <a:avLst/>
          </a:prstGeom>
          <a:noFill/>
        </p:spPr>
        <p:txBody>
          <a:bodyPr wrap="square" rtlCol="0">
            <a:spAutoFit/>
          </a:bodyPr>
          <a:lstStyle/>
          <a:p>
            <a:r>
              <a:rPr lang="en-GB" sz="2400" b="1" dirty="0"/>
              <a:t>The Connected Persons Support Team will:</a:t>
            </a:r>
          </a:p>
          <a:p>
            <a:endParaRPr lang="en-GB" sz="800" dirty="0"/>
          </a:p>
          <a:p>
            <a:pPr marL="342900" indent="-342900">
              <a:buFont typeface="Arial" panose="020B0604020202020204" pitchFamily="34" charset="0"/>
              <a:buChar char="•"/>
            </a:pPr>
            <a:r>
              <a:rPr lang="en-GB" sz="2400" dirty="0"/>
              <a:t>Check the child is eligible to access the fund. </a:t>
            </a:r>
          </a:p>
          <a:p>
            <a:pPr marL="342900" indent="-342900">
              <a:buFont typeface="Arial" panose="020B0604020202020204" pitchFamily="34" charset="0"/>
              <a:buChar char="•"/>
            </a:pPr>
            <a:r>
              <a:rPr lang="en-GB" sz="2400" dirty="0"/>
              <a:t>Complete the assessment with the family, with input from other professionals to consider if therapeutic support is needed.</a:t>
            </a:r>
          </a:p>
          <a:p>
            <a:pPr marL="342900" indent="-342900">
              <a:buFont typeface="Arial" panose="020B0604020202020204" pitchFamily="34" charset="0"/>
              <a:buChar char="•"/>
            </a:pPr>
            <a:r>
              <a:rPr lang="en-GB" sz="2400" dirty="0"/>
              <a:t>Together we decide what support is needed.</a:t>
            </a:r>
          </a:p>
          <a:p>
            <a:pPr marL="342900" indent="-342900">
              <a:buFont typeface="Arial" panose="020B0604020202020204" pitchFamily="34" charset="0"/>
              <a:buChar char="•"/>
            </a:pPr>
            <a:r>
              <a:rPr lang="en-GB" sz="2400" dirty="0"/>
              <a:t>Support the family to select the right provider to meet the child and carers needs, from an approved provider list verified by ASGSF.</a:t>
            </a:r>
          </a:p>
          <a:p>
            <a:pPr marL="342900" indent="-342900">
              <a:buFont typeface="Arial" panose="020B0604020202020204" pitchFamily="34" charset="0"/>
              <a:buChar char="•"/>
            </a:pPr>
            <a:r>
              <a:rPr lang="en-GB" sz="2400" dirty="0"/>
              <a:t>Apply to the ASGSF to secure the funding</a:t>
            </a:r>
          </a:p>
          <a:p>
            <a:pPr marL="342900" indent="-342900">
              <a:buFont typeface="Arial" panose="020B0604020202020204" pitchFamily="34" charset="0"/>
              <a:buChar char="•"/>
            </a:pPr>
            <a:r>
              <a:rPr lang="en-GB" sz="2400" dirty="0"/>
              <a:t>Attend reviews with the provider and family, and make further applications to ASGSF if required. </a:t>
            </a:r>
          </a:p>
        </p:txBody>
      </p:sp>
    </p:spTree>
    <p:extLst>
      <p:ext uri="{BB962C8B-B14F-4D97-AF65-F5344CB8AC3E}">
        <p14:creationId xmlns:p14="http://schemas.microsoft.com/office/powerpoint/2010/main" val="399722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 calcmode="lin" valueType="num">
                                      <p:cBhvr additive="base">
                                        <p:cTn id="4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1517818" y="0"/>
            <a:ext cx="9150183" cy="1412776"/>
          </a:xfrm>
          <a:prstGeom prst="flowChartDocument">
            <a:avLst/>
          </a:prstGeom>
          <a:solidFill>
            <a:srgbClr val="800080"/>
          </a:solidFill>
          <a:ln w="9525" algn="in">
            <a:solidFill>
              <a:schemeClr val="accent4">
                <a:lumMod val="75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GB" sz="1800"/>
          </a:p>
        </p:txBody>
      </p:sp>
      <p:sp>
        <p:nvSpPr>
          <p:cNvPr id="4" name="AutoShape 2"/>
          <p:cNvSpPr>
            <a:spLocks noChangeArrowheads="1"/>
          </p:cNvSpPr>
          <p:nvPr/>
        </p:nvSpPr>
        <p:spPr bwMode="auto">
          <a:xfrm rot="10800000">
            <a:off x="1515578" y="5805264"/>
            <a:ext cx="9150183" cy="1052736"/>
          </a:xfrm>
          <a:prstGeom prst="flowChartDocument">
            <a:avLst/>
          </a:prstGeom>
          <a:solidFill>
            <a:srgbClr val="800080"/>
          </a:solidFill>
          <a:ln w="9525" algn="in">
            <a:solidFill>
              <a:schemeClr val="accent4">
                <a:lumMod val="75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GB" sz="1800"/>
          </a:p>
        </p:txBody>
      </p:sp>
      <p:sp>
        <p:nvSpPr>
          <p:cNvPr id="5" name="Rectangle 4"/>
          <p:cNvSpPr/>
          <p:nvPr/>
        </p:nvSpPr>
        <p:spPr>
          <a:xfrm>
            <a:off x="1991544" y="1599827"/>
            <a:ext cx="8280920" cy="461665"/>
          </a:xfrm>
          <a:prstGeom prst="rect">
            <a:avLst/>
          </a:prstGeom>
        </p:spPr>
        <p:txBody>
          <a:bodyPr wrap="square">
            <a:spAutoFit/>
          </a:bodyPr>
          <a:lstStyle/>
          <a:p>
            <a:r>
              <a:rPr lang="en-GB" sz="2400" dirty="0">
                <a:solidFill>
                  <a:srgbClr val="002060"/>
                </a:solidFill>
                <a:latin typeface="Arial Rounded MT Bold" panose="020F0704030504030204" pitchFamily="34" charset="0"/>
              </a:rPr>
              <a:t> </a:t>
            </a:r>
          </a:p>
        </p:txBody>
      </p:sp>
      <p:pic>
        <p:nvPicPr>
          <p:cNvPr id="2" name="Picture 1">
            <a:extLst>
              <a:ext uri="{FF2B5EF4-FFF2-40B4-BE49-F238E27FC236}">
                <a16:creationId xmlns:a16="http://schemas.microsoft.com/office/drawing/2014/main" id="{C4221D11-A36A-8953-F012-7A42842114D6}"/>
              </a:ext>
            </a:extLst>
          </p:cNvPr>
          <p:cNvPicPr>
            <a:picLocks noChangeAspect="1"/>
          </p:cNvPicPr>
          <p:nvPr/>
        </p:nvPicPr>
        <p:blipFill>
          <a:blip r:embed="rId3"/>
          <a:stretch>
            <a:fillRect/>
          </a:stretch>
        </p:blipFill>
        <p:spPr>
          <a:xfrm>
            <a:off x="8256241" y="188641"/>
            <a:ext cx="2158171" cy="847417"/>
          </a:xfrm>
          <a:prstGeom prst="rect">
            <a:avLst/>
          </a:prstGeom>
        </p:spPr>
      </p:pic>
      <p:sp>
        <p:nvSpPr>
          <p:cNvPr id="7" name="TextBox 6">
            <a:extLst>
              <a:ext uri="{FF2B5EF4-FFF2-40B4-BE49-F238E27FC236}">
                <a16:creationId xmlns:a16="http://schemas.microsoft.com/office/drawing/2014/main" id="{13F75270-947E-A406-FEAD-1A141E8CA866}"/>
              </a:ext>
            </a:extLst>
          </p:cNvPr>
          <p:cNvSpPr txBox="1"/>
          <p:nvPr/>
        </p:nvSpPr>
        <p:spPr>
          <a:xfrm>
            <a:off x="1847528" y="1"/>
            <a:ext cx="5256584" cy="1200329"/>
          </a:xfrm>
          <a:prstGeom prst="rect">
            <a:avLst/>
          </a:prstGeom>
          <a:noFill/>
        </p:spPr>
        <p:txBody>
          <a:bodyPr wrap="square" rtlCol="0">
            <a:spAutoFit/>
          </a:bodyPr>
          <a:lstStyle/>
          <a:p>
            <a:r>
              <a:rPr lang="en-GB" sz="3600" b="1" dirty="0">
                <a:solidFill>
                  <a:schemeClr val="bg1"/>
                </a:solidFill>
                <a:latin typeface="+mj-lt"/>
              </a:rPr>
              <a:t>Maximum funding allocations for each child</a:t>
            </a:r>
          </a:p>
        </p:txBody>
      </p:sp>
      <p:sp>
        <p:nvSpPr>
          <p:cNvPr id="9" name="TextBox 8">
            <a:extLst>
              <a:ext uri="{FF2B5EF4-FFF2-40B4-BE49-F238E27FC236}">
                <a16:creationId xmlns:a16="http://schemas.microsoft.com/office/drawing/2014/main" id="{D5FC268D-F055-2945-EE94-06A6FE4E76CD}"/>
              </a:ext>
            </a:extLst>
          </p:cNvPr>
          <p:cNvSpPr txBox="1"/>
          <p:nvPr/>
        </p:nvSpPr>
        <p:spPr>
          <a:xfrm>
            <a:off x="2382257" y="2164287"/>
            <a:ext cx="7416823" cy="3262432"/>
          </a:xfrm>
          <a:prstGeom prst="rect">
            <a:avLst/>
          </a:prstGeom>
          <a:noFill/>
        </p:spPr>
        <p:txBody>
          <a:bodyPr wrap="square">
            <a:spAutoFit/>
          </a:bodyPr>
          <a:lstStyle/>
          <a:p>
            <a:r>
              <a:rPr lang="en-GB" sz="2400" dirty="0"/>
              <a:t>Until the end of March 2025, the ASGSF will have fund limits per financial year:</a:t>
            </a:r>
          </a:p>
          <a:p>
            <a:endParaRPr lang="en-GB" sz="1400" dirty="0"/>
          </a:p>
          <a:p>
            <a:pPr marL="342900" indent="-342900">
              <a:buFont typeface="Arial" panose="020B0604020202020204" pitchFamily="34" charset="0"/>
              <a:buChar char="•"/>
            </a:pPr>
            <a:r>
              <a:rPr lang="en-GB" sz="2400" dirty="0"/>
              <a:t>£2,500 per child per year for specialist assessment</a:t>
            </a:r>
          </a:p>
          <a:p>
            <a:pPr marL="342900" indent="-342900">
              <a:buFont typeface="Arial" panose="020B0604020202020204" pitchFamily="34" charset="0"/>
              <a:buChar char="•"/>
            </a:pPr>
            <a:r>
              <a:rPr lang="en-GB" sz="2400" dirty="0"/>
              <a:t>£5,000 per child per year for therapy</a:t>
            </a:r>
          </a:p>
          <a:p>
            <a:endParaRPr lang="en-GB" sz="2400" dirty="0"/>
          </a:p>
          <a:p>
            <a:r>
              <a:rPr lang="en-GB" sz="2400" dirty="0"/>
              <a:t>This is currently under Government review for April 2026.</a:t>
            </a:r>
          </a:p>
          <a:p>
            <a:pPr marL="342900" indent="-342900">
              <a:buFont typeface="Arial" panose="020B0604020202020204" pitchFamily="34" charset="0"/>
              <a:buChar char="•"/>
            </a:pPr>
            <a:endParaRPr lang="en-GB" sz="2400" dirty="0"/>
          </a:p>
          <a:p>
            <a:endParaRPr lang="en-GB" sz="2400" dirty="0"/>
          </a:p>
        </p:txBody>
      </p:sp>
    </p:spTree>
    <p:extLst>
      <p:ext uri="{BB962C8B-B14F-4D97-AF65-F5344CB8AC3E}">
        <p14:creationId xmlns:p14="http://schemas.microsoft.com/office/powerpoint/2010/main" val="16982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1517818" y="0"/>
            <a:ext cx="9150183" cy="1599826"/>
          </a:xfrm>
          <a:prstGeom prst="flowChartDocument">
            <a:avLst/>
          </a:prstGeom>
          <a:solidFill>
            <a:srgbClr val="800080"/>
          </a:solidFill>
          <a:ln w="9525" algn="in">
            <a:solidFill>
              <a:schemeClr val="accent4">
                <a:lumMod val="75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GB" sz="1800"/>
          </a:p>
        </p:txBody>
      </p:sp>
      <p:sp>
        <p:nvSpPr>
          <p:cNvPr id="4" name="AutoShape 2"/>
          <p:cNvSpPr>
            <a:spLocks noChangeArrowheads="1"/>
          </p:cNvSpPr>
          <p:nvPr/>
        </p:nvSpPr>
        <p:spPr bwMode="auto">
          <a:xfrm rot="10800000">
            <a:off x="1515578" y="5805264"/>
            <a:ext cx="9150183" cy="1052736"/>
          </a:xfrm>
          <a:prstGeom prst="flowChartDocument">
            <a:avLst/>
          </a:prstGeom>
          <a:solidFill>
            <a:srgbClr val="800080"/>
          </a:solidFill>
          <a:ln w="9525" algn="in">
            <a:solidFill>
              <a:schemeClr val="accent4">
                <a:lumMod val="75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GB" sz="1800"/>
          </a:p>
        </p:txBody>
      </p:sp>
      <p:sp>
        <p:nvSpPr>
          <p:cNvPr id="5" name="Rectangle 4"/>
          <p:cNvSpPr/>
          <p:nvPr/>
        </p:nvSpPr>
        <p:spPr>
          <a:xfrm>
            <a:off x="1991544" y="1599827"/>
            <a:ext cx="8280920" cy="461665"/>
          </a:xfrm>
          <a:prstGeom prst="rect">
            <a:avLst/>
          </a:prstGeom>
        </p:spPr>
        <p:txBody>
          <a:bodyPr wrap="square">
            <a:spAutoFit/>
          </a:bodyPr>
          <a:lstStyle/>
          <a:p>
            <a:r>
              <a:rPr lang="en-GB" sz="2400" dirty="0">
                <a:solidFill>
                  <a:srgbClr val="002060"/>
                </a:solidFill>
                <a:latin typeface="Arial Rounded MT Bold" panose="020F0704030504030204" pitchFamily="34" charset="0"/>
              </a:rPr>
              <a:t> </a:t>
            </a:r>
          </a:p>
        </p:txBody>
      </p:sp>
      <p:sp>
        <p:nvSpPr>
          <p:cNvPr id="2" name="TextBox 1"/>
          <p:cNvSpPr txBox="1"/>
          <p:nvPr/>
        </p:nvSpPr>
        <p:spPr>
          <a:xfrm>
            <a:off x="2351584" y="1833903"/>
            <a:ext cx="6984776" cy="2492990"/>
          </a:xfrm>
          <a:prstGeom prst="rect">
            <a:avLst/>
          </a:prstGeom>
          <a:noFill/>
        </p:spPr>
        <p:txBody>
          <a:bodyPr wrap="square" rtlCol="0">
            <a:spAutoFit/>
          </a:bodyPr>
          <a:lstStyle/>
          <a:p>
            <a:r>
              <a:rPr lang="en-GB" sz="2400" dirty="0"/>
              <a:t>If schools have a child or children who they feel may be eligible for ASGSF and who would benefit from therapeutic intervention, please contact:</a:t>
            </a:r>
          </a:p>
          <a:p>
            <a:endParaRPr lang="en-GB" sz="1200" dirty="0"/>
          </a:p>
          <a:p>
            <a:r>
              <a:rPr lang="en-GB" sz="2400" dirty="0">
                <a:hlinkClick r:id="rId3"/>
              </a:rPr>
              <a:t>CPST.Support@kirklees.gov.uk</a:t>
            </a:r>
            <a:r>
              <a:rPr lang="en-GB" sz="2400" dirty="0"/>
              <a:t> and a member of the team will call you to discuss, and if appropriate agree next steps. </a:t>
            </a:r>
          </a:p>
        </p:txBody>
      </p:sp>
      <p:pic>
        <p:nvPicPr>
          <p:cNvPr id="6" name="Picture 5">
            <a:extLst>
              <a:ext uri="{FF2B5EF4-FFF2-40B4-BE49-F238E27FC236}">
                <a16:creationId xmlns:a16="http://schemas.microsoft.com/office/drawing/2014/main" id="{9ABE31AB-DE38-FFBF-030C-BF766D44D134}"/>
              </a:ext>
            </a:extLst>
          </p:cNvPr>
          <p:cNvPicPr>
            <a:picLocks noChangeAspect="1"/>
          </p:cNvPicPr>
          <p:nvPr/>
        </p:nvPicPr>
        <p:blipFill>
          <a:blip r:embed="rId4"/>
          <a:stretch>
            <a:fillRect/>
          </a:stretch>
        </p:blipFill>
        <p:spPr>
          <a:xfrm>
            <a:off x="8114294" y="126860"/>
            <a:ext cx="2158171" cy="847417"/>
          </a:xfrm>
          <a:prstGeom prst="rect">
            <a:avLst/>
          </a:prstGeom>
        </p:spPr>
      </p:pic>
      <p:sp>
        <p:nvSpPr>
          <p:cNvPr id="7" name="TextBox 6">
            <a:extLst>
              <a:ext uri="{FF2B5EF4-FFF2-40B4-BE49-F238E27FC236}">
                <a16:creationId xmlns:a16="http://schemas.microsoft.com/office/drawing/2014/main" id="{75E5F7B1-5430-B8CD-BE28-C34166EDDA44}"/>
              </a:ext>
            </a:extLst>
          </p:cNvPr>
          <p:cNvSpPr txBox="1"/>
          <p:nvPr/>
        </p:nvSpPr>
        <p:spPr>
          <a:xfrm>
            <a:off x="1886473" y="122500"/>
            <a:ext cx="5505671" cy="1323439"/>
          </a:xfrm>
          <a:prstGeom prst="rect">
            <a:avLst/>
          </a:prstGeom>
          <a:noFill/>
        </p:spPr>
        <p:txBody>
          <a:bodyPr wrap="square" rtlCol="0">
            <a:spAutoFit/>
          </a:bodyPr>
          <a:lstStyle/>
          <a:p>
            <a:r>
              <a:rPr lang="en-GB" sz="4000" b="1" dirty="0">
                <a:solidFill>
                  <a:schemeClr val="bg1"/>
                </a:solidFill>
                <a:latin typeface="+mj-lt"/>
              </a:rPr>
              <a:t>How to access advice and guidance for ASGSF</a:t>
            </a:r>
          </a:p>
        </p:txBody>
      </p:sp>
      <p:pic>
        <p:nvPicPr>
          <p:cNvPr id="10" name="Picture 9">
            <a:extLst>
              <a:ext uri="{FF2B5EF4-FFF2-40B4-BE49-F238E27FC236}">
                <a16:creationId xmlns:a16="http://schemas.microsoft.com/office/drawing/2014/main" id="{9940E8CF-F4AE-683B-CE34-57478D5D1B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11825" y="3861049"/>
            <a:ext cx="2848099" cy="1911883"/>
          </a:xfrm>
          <a:prstGeom prst="rect">
            <a:avLst/>
          </a:prstGeom>
        </p:spPr>
      </p:pic>
    </p:spTree>
    <p:extLst>
      <p:ext uri="{BB962C8B-B14F-4D97-AF65-F5344CB8AC3E}">
        <p14:creationId xmlns:p14="http://schemas.microsoft.com/office/powerpoint/2010/main" val="23670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AAF50B6A-EBBA-6D96-32B2-54DEE15D79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31065" y="1241743"/>
            <a:ext cx="7304568" cy="2039265"/>
          </a:xfrm>
          <a:prstGeom prst="rect">
            <a:avLst/>
          </a:prstGeom>
        </p:spPr>
      </p:pic>
      <p:pic>
        <p:nvPicPr>
          <p:cNvPr id="4" name="Picture 3">
            <a:extLst>
              <a:ext uri="{FF2B5EF4-FFF2-40B4-BE49-F238E27FC236}">
                <a16:creationId xmlns:a16="http://schemas.microsoft.com/office/drawing/2014/main" id="{CD1DB3B8-3E27-2CAF-7DD9-5A21FE3D99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2493" y="4783501"/>
            <a:ext cx="7772400" cy="1186149"/>
          </a:xfrm>
          <a:prstGeom prst="rect">
            <a:avLst/>
          </a:prstGeom>
        </p:spPr>
      </p:pic>
      <p:sp>
        <p:nvSpPr>
          <p:cNvPr id="6" name="TextBox 5">
            <a:extLst>
              <a:ext uri="{FF2B5EF4-FFF2-40B4-BE49-F238E27FC236}">
                <a16:creationId xmlns:a16="http://schemas.microsoft.com/office/drawing/2014/main" id="{D2D8B8D7-FFFA-B9AF-1106-D803B5F1571C}"/>
              </a:ext>
            </a:extLst>
          </p:cNvPr>
          <p:cNvSpPr txBox="1"/>
          <p:nvPr/>
        </p:nvSpPr>
        <p:spPr>
          <a:xfrm>
            <a:off x="2878322" y="3977980"/>
            <a:ext cx="6435356" cy="523220"/>
          </a:xfrm>
          <a:prstGeom prst="rect">
            <a:avLst/>
          </a:prstGeom>
          <a:noFill/>
        </p:spPr>
        <p:txBody>
          <a:bodyPr wrap="square">
            <a:spAutoFit/>
          </a:bodyPr>
          <a:lstStyle/>
          <a:p>
            <a:pPr algn="ctr"/>
            <a:r>
              <a:rPr lang="en-US" sz="2800" dirty="0">
                <a:solidFill>
                  <a:schemeClr val="accent1">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https://dingley.org.uk</a:t>
            </a:r>
            <a:endParaRPr lang="en-US" sz="28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138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osing, crowd&#10;&#10;Description automatically generated">
            <a:extLst>
              <a:ext uri="{FF2B5EF4-FFF2-40B4-BE49-F238E27FC236}">
                <a16:creationId xmlns:a16="http://schemas.microsoft.com/office/drawing/2014/main" id="{CB34C169-0868-45F3-143F-D322DC4898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42" y="10"/>
            <a:ext cx="3006061" cy="3339639"/>
          </a:xfrm>
          <a:prstGeom prst="rect">
            <a:avLst/>
          </a:prstGeom>
        </p:spPr>
      </p:pic>
      <p:pic>
        <p:nvPicPr>
          <p:cNvPr id="4" name="Picture 3">
            <a:extLst>
              <a:ext uri="{FF2B5EF4-FFF2-40B4-BE49-F238E27FC236}">
                <a16:creationId xmlns:a16="http://schemas.microsoft.com/office/drawing/2014/main" id="{FBA378C1-95BF-75BB-E21A-8B2210B2DE12}"/>
              </a:ext>
            </a:extLst>
          </p:cNvPr>
          <p:cNvPicPr>
            <a:picLocks noChangeAspect="1"/>
          </p:cNvPicPr>
          <p:nvPr/>
        </p:nvPicPr>
        <p:blipFill>
          <a:blip r:embed="rId4" cstate="screen">
            <a:extLst>
              <a:ext uri="{28A0092B-C50C-407E-A947-70E740481C1C}">
                <a14:useLocalDpi xmlns:a14="http://schemas.microsoft.com/office/drawing/2010/main"/>
              </a:ext>
            </a:extLst>
          </a:blip>
          <a:srcRect r="-1" b="-1"/>
          <a:stretch/>
        </p:blipFill>
        <p:spPr>
          <a:xfrm>
            <a:off x="3198068" y="10"/>
            <a:ext cx="2991088" cy="3339639"/>
          </a:xfrm>
          <a:prstGeom prst="rect">
            <a:avLst/>
          </a:prstGeom>
        </p:spPr>
      </p:pic>
      <p:pic>
        <p:nvPicPr>
          <p:cNvPr id="5" name="Picture 4" descr="Logo, company name&#10;&#10;Description automatically generated">
            <a:extLst>
              <a:ext uri="{FF2B5EF4-FFF2-40B4-BE49-F238E27FC236}">
                <a16:creationId xmlns:a16="http://schemas.microsoft.com/office/drawing/2014/main" id="{1D056EC7-2043-07F2-58A3-73D47C4FFD9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 y="3518351"/>
            <a:ext cx="4805918" cy="2593257"/>
          </a:xfrm>
          <a:prstGeom prst="rect">
            <a:avLst/>
          </a:prstGeom>
        </p:spPr>
      </p:pic>
      <p:sp>
        <p:nvSpPr>
          <p:cNvPr id="7" name="Content Placeholder 2">
            <a:extLst>
              <a:ext uri="{FF2B5EF4-FFF2-40B4-BE49-F238E27FC236}">
                <a16:creationId xmlns:a16="http://schemas.microsoft.com/office/drawing/2014/main" id="{26984A8E-4061-8E32-A6D4-7755529B9636}"/>
              </a:ext>
            </a:extLst>
          </p:cNvPr>
          <p:cNvSpPr>
            <a:spLocks noGrp="1"/>
          </p:cNvSpPr>
          <p:nvPr>
            <p:ph idx="4294967295"/>
          </p:nvPr>
        </p:nvSpPr>
        <p:spPr>
          <a:xfrm>
            <a:off x="6873875" y="158750"/>
            <a:ext cx="5318125" cy="6443663"/>
          </a:xfrm>
        </p:spPr>
        <p:txBody>
          <a:bodyPr vert="horz" lIns="91440" tIns="45720" rIns="91440" bIns="45720" rtlCol="0">
            <a:normAutofit fontScale="85000" lnSpcReduction="20000"/>
          </a:bodyPr>
          <a:lstStyle/>
          <a:p>
            <a:pPr marL="0" indent="0" algn="ctr" fontAlgn="base">
              <a:buNone/>
            </a:pPr>
            <a:r>
              <a:rPr lang="en-GB" sz="2600" b="1" i="1" dirty="0">
                <a:solidFill>
                  <a:srgbClr val="E6AF00"/>
                </a:solidFill>
                <a:latin typeface="Arial" panose="020B0604020202020204" pitchFamily="34" charset="0"/>
                <a:cs typeface="Arial" panose="020B0604020202020204" pitchFamily="34" charset="0"/>
              </a:rPr>
              <a:t>S</a:t>
            </a:r>
            <a:r>
              <a:rPr lang="en-GB" sz="2600" b="1" i="1" dirty="0">
                <a:solidFill>
                  <a:srgbClr val="E6AF00"/>
                </a:solidFill>
                <a:effectLst/>
                <a:latin typeface="Arial" panose="020B0604020202020204" pitchFamily="34" charset="0"/>
                <a:cs typeface="Arial" panose="020B0604020202020204" pitchFamily="34" charset="0"/>
              </a:rPr>
              <a:t>upporting children in the early years with special educational needs and disabilities to achieve their full potential.</a:t>
            </a:r>
          </a:p>
          <a:p>
            <a:pPr marL="0" indent="0" algn="ctr" fontAlgn="base">
              <a:buNone/>
            </a:pPr>
            <a:endParaRPr lang="en-GB" sz="2600" b="1" i="1" dirty="0">
              <a:solidFill>
                <a:srgbClr val="E6AF00"/>
              </a:solidFill>
              <a:effectLst/>
              <a:latin typeface="Arial" panose="020B0604020202020204" pitchFamily="34" charset="0"/>
              <a:cs typeface="Arial" panose="020B0604020202020204" pitchFamily="34" charset="0"/>
            </a:endParaRPr>
          </a:p>
          <a:p>
            <a:pPr marL="0" indent="0" fontAlgn="base">
              <a:buNone/>
            </a:pPr>
            <a:r>
              <a:rPr lang="en-GB" sz="2000" b="1" dirty="0">
                <a:solidFill>
                  <a:schemeClr val="accent2">
                    <a:lumMod val="75000"/>
                  </a:schemeClr>
                </a:solidFill>
                <a:latin typeface="Arial" panose="020B0604020202020204" pitchFamily="34" charset="0"/>
                <a:cs typeface="Arial" panose="020B0604020202020204" pitchFamily="34" charset="0"/>
              </a:rPr>
              <a:t>A charity delivering specialist nursery provision for children with SEND</a:t>
            </a:r>
          </a:p>
          <a:p>
            <a:pPr lvl="1" fontAlgn="base"/>
            <a:r>
              <a:rPr lang="en-GB" sz="2000" dirty="0">
                <a:solidFill>
                  <a:schemeClr val="accent2">
                    <a:lumMod val="75000"/>
                  </a:schemeClr>
                </a:solidFill>
                <a:latin typeface="Arial" panose="020B0604020202020204" pitchFamily="34" charset="0"/>
                <a:cs typeface="Arial" panose="020B0604020202020204" pitchFamily="34" charset="0"/>
              </a:rPr>
              <a:t>Working with children, families and mainstream providers</a:t>
            </a:r>
          </a:p>
          <a:p>
            <a:pPr lvl="1"/>
            <a:r>
              <a:rPr lang="en-GB" sz="2000" dirty="0">
                <a:solidFill>
                  <a:schemeClr val="accent2">
                    <a:lumMod val="75000"/>
                  </a:schemeClr>
                </a:solidFill>
                <a:latin typeface="Arial" panose="020B0604020202020204" pitchFamily="34" charset="0"/>
                <a:cs typeface="Arial" panose="020B0604020202020204" pitchFamily="34" charset="0"/>
              </a:rPr>
              <a:t>Thousands of children and families supported over 40 years</a:t>
            </a:r>
          </a:p>
          <a:p>
            <a:pPr lvl="1"/>
            <a:r>
              <a:rPr lang="en-GB" sz="2000" dirty="0">
                <a:solidFill>
                  <a:schemeClr val="accent2">
                    <a:lumMod val="75000"/>
                  </a:schemeClr>
                </a:solidFill>
                <a:latin typeface="Arial" panose="020B0604020202020204" pitchFamily="34" charset="0"/>
                <a:cs typeface="Arial" panose="020B0604020202020204" pitchFamily="34" charset="0"/>
              </a:rPr>
              <a:t>Supporting transition into mainstream settings</a:t>
            </a:r>
          </a:p>
          <a:p>
            <a:pPr marL="457200" lvl="1" indent="0">
              <a:buNone/>
            </a:pPr>
            <a:endParaRPr lang="en-GB" sz="2000" dirty="0">
              <a:solidFill>
                <a:schemeClr val="accent2">
                  <a:lumMod val="75000"/>
                </a:schemeClr>
              </a:solidFill>
              <a:latin typeface="Arial" panose="020B0604020202020204" pitchFamily="34" charset="0"/>
              <a:cs typeface="Arial" panose="020B0604020202020204" pitchFamily="34" charset="0"/>
            </a:endParaRPr>
          </a:p>
          <a:p>
            <a:pPr marL="0" indent="0" fontAlgn="base">
              <a:buNone/>
            </a:pPr>
            <a:r>
              <a:rPr lang="en-GB" sz="2000" b="1" dirty="0">
                <a:solidFill>
                  <a:schemeClr val="accent2">
                    <a:lumMod val="75000"/>
                  </a:schemeClr>
                </a:solidFill>
                <a:latin typeface="Arial" panose="020B0604020202020204" pitchFamily="34" charset="0"/>
                <a:cs typeface="Arial" panose="020B0604020202020204" pitchFamily="34" charset="0"/>
              </a:rPr>
              <a:t>A will to drive an inclusion movement</a:t>
            </a:r>
          </a:p>
          <a:p>
            <a:pPr lvl="1" fontAlgn="base"/>
            <a:r>
              <a:rPr lang="en-GB" sz="2000" dirty="0">
                <a:solidFill>
                  <a:schemeClr val="accent2">
                    <a:lumMod val="75000"/>
                  </a:schemeClr>
                </a:solidFill>
                <a:latin typeface="Arial" panose="020B0604020202020204" pitchFamily="34" charset="0"/>
                <a:cs typeface="Arial" panose="020B0604020202020204" pitchFamily="34" charset="0"/>
              </a:rPr>
              <a:t>Training for 30,000 practitioners with 96% who complete saying they can take more children with SEND</a:t>
            </a:r>
          </a:p>
          <a:p>
            <a:pPr lvl="1" fontAlgn="base"/>
            <a:r>
              <a:rPr lang="en-GB" sz="2000" dirty="0">
                <a:solidFill>
                  <a:schemeClr val="accent2">
                    <a:lumMod val="75000"/>
                  </a:schemeClr>
                </a:solidFill>
                <a:latin typeface="Arial" panose="020B0604020202020204" pitchFamily="34" charset="0"/>
                <a:cs typeface="Arial" panose="020B0604020202020204" pitchFamily="34" charset="0"/>
              </a:rPr>
              <a:t>Working across the UK with LAs, providers, partners &amp; parents</a:t>
            </a:r>
          </a:p>
          <a:p>
            <a:pPr lvl="1" fontAlgn="base"/>
            <a:r>
              <a:rPr lang="en-GB" sz="2000" dirty="0">
                <a:solidFill>
                  <a:schemeClr val="accent2">
                    <a:lumMod val="75000"/>
                  </a:schemeClr>
                </a:solidFill>
                <a:latin typeface="Arial" panose="020B0604020202020204" pitchFamily="34" charset="0"/>
                <a:cs typeface="Arial" panose="020B0604020202020204" pitchFamily="34" charset="0"/>
              </a:rPr>
              <a:t>Building SEND inclusion in the Early Years.</a:t>
            </a:r>
          </a:p>
          <a:p>
            <a:pPr lvl="1" fontAlgn="base"/>
            <a:r>
              <a:rPr lang="en-GB" sz="2000" dirty="0">
                <a:solidFill>
                  <a:schemeClr val="accent2">
                    <a:lumMod val="75000"/>
                  </a:schemeClr>
                </a:solidFill>
                <a:latin typeface="Arial" panose="020B0604020202020204" pitchFamily="34" charset="0"/>
                <a:cs typeface="Arial" panose="020B0604020202020204" pitchFamily="34" charset="0"/>
              </a:rPr>
              <a:t>Lobbying for change nationally</a:t>
            </a:r>
          </a:p>
          <a:p>
            <a:pPr marL="457200" lvl="1" indent="0" fontAlgn="base">
              <a:buNone/>
            </a:pPr>
            <a:endParaRPr lang="en-GB" sz="2000" dirty="0">
              <a:solidFill>
                <a:schemeClr val="accent2">
                  <a:lumMod val="75000"/>
                </a:schemeClr>
              </a:solidFill>
              <a:latin typeface="Arial" panose="020B0604020202020204" pitchFamily="34" charset="0"/>
              <a:cs typeface="Arial" panose="020B0604020202020204" pitchFamily="34" charset="0"/>
            </a:endParaRPr>
          </a:p>
          <a:p>
            <a:pPr marL="0" indent="0" algn="ctr">
              <a:buNone/>
            </a:pPr>
            <a:r>
              <a:rPr lang="en-US" sz="2000" dirty="0">
                <a:solidFill>
                  <a:schemeClr val="accent2">
                    <a:lumMod val="7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https://dingley.org.uk</a:t>
            </a:r>
            <a:endParaRPr lang="en-US" sz="2000" dirty="0">
              <a:solidFill>
                <a:schemeClr val="accent2">
                  <a:lumMod val="75000"/>
                </a:schemeClr>
              </a:solidFill>
              <a:latin typeface="Arial" panose="020B0604020202020204" pitchFamily="34" charset="0"/>
              <a:cs typeface="Arial" panose="020B0604020202020204" pitchFamily="34" charset="0"/>
            </a:endParaRPr>
          </a:p>
          <a:p>
            <a:pPr marL="0" indent="0">
              <a:buNone/>
            </a:pPr>
            <a:endParaRPr lang="en-US" sz="1100" dirty="0">
              <a:cs typeface="Calibri"/>
            </a:endParaRPr>
          </a:p>
          <a:p>
            <a:pPr lvl="1"/>
            <a:endParaRPr lang="en-GB" sz="1100" dirty="0">
              <a:cs typeface="Calibri"/>
            </a:endParaRPr>
          </a:p>
          <a:p>
            <a:pPr lvl="1"/>
            <a:endParaRPr lang="en-GB" sz="1100" dirty="0">
              <a:cs typeface="Calibri"/>
            </a:endParaRPr>
          </a:p>
          <a:p>
            <a:pPr marL="0" indent="0">
              <a:buNone/>
            </a:pPr>
            <a:endParaRPr lang="en-US" sz="1100" dirty="0">
              <a:cs typeface="Calibri"/>
            </a:endParaRPr>
          </a:p>
        </p:txBody>
      </p:sp>
    </p:spTree>
    <p:extLst>
      <p:ext uri="{BB962C8B-B14F-4D97-AF65-F5344CB8AC3E}">
        <p14:creationId xmlns:p14="http://schemas.microsoft.com/office/powerpoint/2010/main" val="689275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BE2167-9449-46D0-B4E8-5CC136C70144}"/>
              </a:ext>
            </a:extLst>
          </p:cNvPr>
          <p:cNvSpPr>
            <a:spLocks noGrp="1"/>
          </p:cNvSpPr>
          <p:nvPr>
            <p:ph type="title"/>
          </p:nvPr>
        </p:nvSpPr>
        <p:spPr>
          <a:xfrm>
            <a:off x="4974769" y="95693"/>
            <a:ext cx="6574972" cy="1924011"/>
          </a:xfrm>
        </p:spPr>
        <p:txBody>
          <a:bodyPr>
            <a:normAutofit fontScale="90000"/>
          </a:bodyPr>
          <a:lstStyle/>
          <a:p>
            <a:r>
              <a:rPr lang="en-GB" b="1" dirty="0">
                <a:solidFill>
                  <a:schemeClr val="accent2">
                    <a:lumMod val="75000"/>
                  </a:schemeClr>
                </a:solidFill>
                <a:latin typeface="Arial" panose="020B0604020202020204" pitchFamily="34" charset="0"/>
                <a:cs typeface="Arial" panose="020B0604020202020204" pitchFamily="34" charset="0"/>
              </a:rPr>
              <a:t>Early Years Inclusion Programme – Comic Relief</a:t>
            </a:r>
          </a:p>
        </p:txBody>
      </p:sp>
      <p:pic>
        <p:nvPicPr>
          <p:cNvPr id="5" name="Picture 4" descr="A picture containing person&#10;&#10;Description automatically generated">
            <a:extLst>
              <a:ext uri="{FF2B5EF4-FFF2-40B4-BE49-F238E27FC236}">
                <a16:creationId xmlns:a16="http://schemas.microsoft.com/office/drawing/2014/main" id="{40326A15-AB00-485A-8855-E286B9B234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rot="5400000">
            <a:off x="-22546" y="1296626"/>
            <a:ext cx="5314406" cy="4001315"/>
          </a:xfrm>
          <a:prstGeom prst="rect">
            <a:avLst/>
          </a:prstGeom>
        </p:spPr>
      </p:pic>
      <p:cxnSp>
        <p:nvCxnSpPr>
          <p:cNvPr id="12" name="Straight Connector 11">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001F48-99B1-4E1B-963F-0861249EFC37}"/>
              </a:ext>
            </a:extLst>
          </p:cNvPr>
          <p:cNvSpPr>
            <a:spLocks noGrp="1"/>
          </p:cNvSpPr>
          <p:nvPr>
            <p:ph idx="1"/>
          </p:nvPr>
        </p:nvSpPr>
        <p:spPr>
          <a:xfrm>
            <a:off x="4974769" y="2198914"/>
            <a:ext cx="6574973" cy="3670180"/>
          </a:xfrm>
        </p:spPr>
        <p:txBody>
          <a:bodyPr>
            <a:normAutofit fontScale="92500" lnSpcReduction="10000"/>
          </a:bodyPr>
          <a:lstStyle/>
          <a:p>
            <a:pPr>
              <a:buFont typeface="Wingdings" pitchFamily="2" charset="2"/>
              <a:buChar char="Ø"/>
            </a:pPr>
            <a:r>
              <a:rPr lang="en-GB" sz="2800" dirty="0">
                <a:solidFill>
                  <a:schemeClr val="accent2">
                    <a:lumMod val="75000"/>
                  </a:schemeClr>
                </a:solidFill>
                <a:latin typeface="Arial" panose="020B0604020202020204" pitchFamily="34" charset="0"/>
                <a:cs typeface="Arial" panose="020B0604020202020204" pitchFamily="34" charset="0"/>
              </a:rPr>
              <a:t>Children with SEND are not taking up early years and childcare entitlements to the same extent as their peers</a:t>
            </a:r>
          </a:p>
          <a:p>
            <a:pPr>
              <a:buFont typeface="Wingdings" pitchFamily="2" charset="2"/>
              <a:buChar char="Ø"/>
            </a:pPr>
            <a:r>
              <a:rPr lang="en-GB" sz="2800" dirty="0">
                <a:solidFill>
                  <a:schemeClr val="accent2">
                    <a:lumMod val="75000"/>
                  </a:schemeClr>
                </a:solidFill>
                <a:latin typeface="Arial" panose="020B0604020202020204" pitchFamily="34" charset="0"/>
                <a:cs typeface="Arial" panose="020B0604020202020204" pitchFamily="34" charset="0"/>
              </a:rPr>
              <a:t>There is a shortage of inclusive places </a:t>
            </a:r>
          </a:p>
          <a:p>
            <a:pPr>
              <a:buFont typeface="Wingdings" pitchFamily="2" charset="2"/>
              <a:buChar char="Ø"/>
            </a:pPr>
            <a:r>
              <a:rPr lang="en-GB" sz="2800" dirty="0">
                <a:solidFill>
                  <a:schemeClr val="accent2">
                    <a:lumMod val="75000"/>
                  </a:schemeClr>
                </a:solidFill>
                <a:latin typeface="Arial" panose="020B0604020202020204" pitchFamily="34" charset="0"/>
                <a:cs typeface="Arial" panose="020B0604020202020204" pitchFamily="34" charset="0"/>
              </a:rPr>
              <a:t>Research shows training and confidence are critical barriers</a:t>
            </a:r>
          </a:p>
          <a:p>
            <a:pPr>
              <a:buFont typeface="Wingdings" pitchFamily="2" charset="2"/>
              <a:buChar char="Ø"/>
            </a:pPr>
            <a:r>
              <a:rPr lang="en-GB" sz="2800" dirty="0">
                <a:solidFill>
                  <a:schemeClr val="accent2">
                    <a:lumMod val="75000"/>
                  </a:schemeClr>
                </a:solidFill>
                <a:latin typeface="Arial" panose="020B0604020202020204" pitchFamily="34" charset="0"/>
                <a:cs typeface="Arial" panose="020B0604020202020204" pitchFamily="34" charset="0"/>
              </a:rPr>
              <a:t>Dingley’s Promise  want to make a difference – Building SEND inclusion in the Early Years</a:t>
            </a:r>
          </a:p>
          <a:p>
            <a:endParaRPr lang="en-GB" sz="2800" dirty="0"/>
          </a:p>
        </p:txBody>
      </p:sp>
      <p:sp>
        <p:nvSpPr>
          <p:cNvPr id="14" name="Rectangle 13">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516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666" y="1720229"/>
            <a:ext cx="7229853" cy="1450757"/>
          </a:xfrm>
        </p:spPr>
        <p:txBody>
          <a:bodyPr>
            <a:noAutofit/>
          </a:bodyPr>
          <a:lstStyle/>
          <a:p>
            <a:r>
              <a:rPr lang="en-GB" sz="4000" b="1" dirty="0">
                <a:solidFill>
                  <a:schemeClr val="accent2">
                    <a:lumMod val="75000"/>
                  </a:schemeClr>
                </a:solidFill>
                <a:latin typeface="Arial" panose="020B0604020202020204" pitchFamily="34" charset="0"/>
                <a:cs typeface="Arial" panose="020B0604020202020204" pitchFamily="34" charset="0"/>
              </a:rPr>
              <a:t>The aim of the project is…</a:t>
            </a:r>
            <a:br>
              <a:rPr lang="en-GB" sz="4000" dirty="0">
                <a:solidFill>
                  <a:schemeClr val="tx1"/>
                </a:solidFill>
                <a:latin typeface="Arial" panose="020B0604020202020204" pitchFamily="34" charset="0"/>
                <a:cs typeface="Arial" panose="020B0604020202020204" pitchFamily="34" charset="0"/>
              </a:rPr>
            </a:br>
            <a:br>
              <a:rPr lang="en-GB" sz="4000" dirty="0">
                <a:solidFill>
                  <a:schemeClr val="tx1"/>
                </a:solidFill>
                <a:latin typeface="Arial" panose="020B0604020202020204" pitchFamily="34" charset="0"/>
                <a:cs typeface="Arial" panose="020B0604020202020204" pitchFamily="34" charset="0"/>
              </a:rPr>
            </a:br>
            <a:r>
              <a:rPr lang="en-GB" sz="3200" dirty="0">
                <a:solidFill>
                  <a:schemeClr val="accent2">
                    <a:lumMod val="75000"/>
                  </a:schemeClr>
                </a:solidFill>
                <a:latin typeface="Arial" panose="020B0604020202020204" pitchFamily="34" charset="0"/>
                <a:cs typeface="Arial" panose="020B0604020202020204" pitchFamily="34" charset="0"/>
              </a:rPr>
              <a:t> …to increase the number of young children with SEND accessing early years and childcare places through... </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2127"/>
            <a:ext cx="4312900" cy="6366226"/>
          </a:xfrm>
          <a:prstGeom prst="rect">
            <a:avLst/>
          </a:prstGeom>
        </p:spPr>
      </p:pic>
      <p:sp>
        <p:nvSpPr>
          <p:cNvPr id="3" name="Content Placeholder 2"/>
          <p:cNvSpPr>
            <a:spLocks noGrp="1"/>
          </p:cNvSpPr>
          <p:nvPr>
            <p:ph idx="1"/>
          </p:nvPr>
        </p:nvSpPr>
        <p:spPr>
          <a:xfrm>
            <a:off x="4695011" y="3187820"/>
            <a:ext cx="6368142" cy="3670180"/>
          </a:xfrm>
        </p:spPr>
        <p:txBody>
          <a:bodyPr vert="horz" lIns="0" tIns="45720" rIns="0" bIns="45720" rtlCol="0" anchor="t">
            <a:normAutofit/>
          </a:bodyPr>
          <a:lstStyle/>
          <a:p>
            <a:endParaRPr lang="en-GB" dirty="0">
              <a:latin typeface="Arial" panose="020B0604020202020204" pitchFamily="34" charset="0"/>
              <a:cs typeface="Arial" panose="020B0604020202020204" pitchFamily="34" charset="0"/>
            </a:endParaRPr>
          </a:p>
          <a:p>
            <a:pPr>
              <a:buFont typeface="Wingdings" pitchFamily="2" charset="2"/>
              <a:buChar char="ü"/>
            </a:pPr>
            <a:r>
              <a:rPr lang="en-GB" sz="2400" dirty="0">
                <a:solidFill>
                  <a:schemeClr val="accent2">
                    <a:lumMod val="75000"/>
                  </a:schemeClr>
                </a:solidFill>
                <a:latin typeface="Arial" panose="020B0604020202020204" pitchFamily="34" charset="0"/>
                <a:cs typeface="Arial" panose="020B0604020202020204" pitchFamily="34" charset="0"/>
              </a:rPr>
              <a:t>Partnership with Local Authorities</a:t>
            </a:r>
          </a:p>
          <a:p>
            <a:pPr>
              <a:buFont typeface="Wingdings" pitchFamily="2" charset="2"/>
              <a:buChar char="ü"/>
            </a:pPr>
            <a:r>
              <a:rPr lang="en-GB" sz="2400" dirty="0">
                <a:solidFill>
                  <a:schemeClr val="accent2">
                    <a:lumMod val="75000"/>
                  </a:schemeClr>
                </a:solidFill>
                <a:latin typeface="Arial" panose="020B0604020202020204" pitchFamily="34" charset="0"/>
                <a:cs typeface="Arial" panose="020B0604020202020204" pitchFamily="34" charset="0"/>
              </a:rPr>
              <a:t>Meaningful Parental Engagement </a:t>
            </a:r>
          </a:p>
          <a:p>
            <a:pPr>
              <a:buFont typeface="Wingdings" pitchFamily="2" charset="2"/>
              <a:buChar char="ü"/>
            </a:pPr>
            <a:r>
              <a:rPr lang="en-GB" sz="2400" dirty="0">
                <a:solidFill>
                  <a:schemeClr val="accent2">
                    <a:lumMod val="75000"/>
                  </a:schemeClr>
                </a:solidFill>
                <a:latin typeface="Arial" panose="020B0604020202020204" pitchFamily="34" charset="0"/>
                <a:cs typeface="Arial" panose="020B0604020202020204" pitchFamily="34" charset="0"/>
              </a:rPr>
              <a:t>A National Steering Group</a:t>
            </a:r>
          </a:p>
          <a:p>
            <a:pPr>
              <a:buFont typeface="Wingdings" pitchFamily="2" charset="2"/>
              <a:buChar char="ü"/>
            </a:pPr>
            <a:r>
              <a:rPr lang="en-GB" sz="2400" b="1" dirty="0">
                <a:solidFill>
                  <a:schemeClr val="accent2">
                    <a:lumMod val="75000"/>
                  </a:schemeClr>
                </a:solidFill>
                <a:latin typeface="Arial" panose="020B0604020202020204" pitchFamily="34" charset="0"/>
                <a:cs typeface="Arial" panose="020B0604020202020204" pitchFamily="34" charset="0"/>
              </a:rPr>
              <a:t>A Comprehensive and extensive training offer </a:t>
            </a:r>
            <a:r>
              <a:rPr lang="en-GB" sz="2400" b="1" u="sng" dirty="0">
                <a:solidFill>
                  <a:schemeClr val="accent2">
                    <a:lumMod val="75000"/>
                  </a:schemeClr>
                </a:solidFill>
                <a:latin typeface="Arial" panose="020B0604020202020204" pitchFamily="34" charset="0"/>
                <a:cs typeface="Arial" panose="020B0604020202020204" pitchFamily="34" charset="0"/>
              </a:rPr>
              <a:t>we know makes a difference </a:t>
            </a:r>
            <a:r>
              <a:rPr lang="en-GB" sz="2400" b="1" dirty="0">
                <a:solidFill>
                  <a:schemeClr val="accent2">
                    <a:lumMod val="75000"/>
                  </a:schemeClr>
                </a:solidFill>
                <a:latin typeface="Arial" panose="020B0604020202020204" pitchFamily="34" charset="0"/>
                <a:cs typeface="Arial" panose="020B0604020202020204" pitchFamily="34" charset="0"/>
              </a:rPr>
              <a:t> </a:t>
            </a:r>
          </a:p>
          <a:p>
            <a:endParaRPr lang="en-GB" dirty="0"/>
          </a:p>
        </p:txBody>
      </p:sp>
    </p:spTree>
    <p:extLst>
      <p:ext uri="{BB962C8B-B14F-4D97-AF65-F5344CB8AC3E}">
        <p14:creationId xmlns:p14="http://schemas.microsoft.com/office/powerpoint/2010/main" val="2920302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6C6CF-FE21-08DF-9C23-2A3DAD9D29B0}"/>
              </a:ext>
            </a:extLst>
          </p:cNvPr>
          <p:cNvSpPr>
            <a:spLocks noGrp="1"/>
          </p:cNvSpPr>
          <p:nvPr>
            <p:ph type="title"/>
          </p:nvPr>
        </p:nvSpPr>
        <p:spPr>
          <a:xfrm>
            <a:off x="467833" y="286603"/>
            <a:ext cx="10687847" cy="1450757"/>
          </a:xfrm>
        </p:spPr>
        <p:txBody>
          <a:bodyPr>
            <a:normAutofit/>
          </a:bodyPr>
          <a:lstStyle/>
          <a:p>
            <a:r>
              <a:rPr lang="en-GB" sz="4400" b="1" dirty="0">
                <a:solidFill>
                  <a:schemeClr val="accent2">
                    <a:lumMod val="75000"/>
                  </a:schemeClr>
                </a:solidFill>
                <a:latin typeface="Arial" panose="020B0604020202020204" pitchFamily="34" charset="0"/>
                <a:cs typeface="Arial" panose="020B0604020202020204" pitchFamily="34" charset="0"/>
              </a:rPr>
              <a:t>Kirklees: The Training Offer</a:t>
            </a:r>
            <a:br>
              <a:rPr lang="en-GB" sz="4400" b="1" dirty="0">
                <a:solidFill>
                  <a:schemeClr val="accent2">
                    <a:lumMod val="75000"/>
                  </a:schemeClr>
                </a:solidFill>
                <a:latin typeface="Arial" panose="020B0604020202020204" pitchFamily="34" charset="0"/>
                <a:cs typeface="Arial" panose="020B0604020202020204" pitchFamily="34" charset="0"/>
              </a:rPr>
            </a:br>
            <a:r>
              <a:rPr lang="en-GB" sz="4400" b="1" dirty="0">
                <a:solidFill>
                  <a:schemeClr val="accent2">
                    <a:lumMod val="75000"/>
                  </a:schemeClr>
                </a:solidFill>
                <a:latin typeface="Arial" panose="020B0604020202020204" pitchFamily="34" charset="0"/>
                <a:cs typeface="Arial" panose="020B0604020202020204" pitchFamily="34" charset="0"/>
              </a:rPr>
              <a:t>Early Years Inclusion Programme</a:t>
            </a:r>
            <a:endParaRPr lang="en-GB" sz="4400" dirty="0">
              <a:solidFill>
                <a:schemeClr val="accent2">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9D7C06E-D31B-C08D-27B2-74B9A3C1CF98}"/>
              </a:ext>
            </a:extLst>
          </p:cNvPr>
          <p:cNvSpPr>
            <a:spLocks noGrp="1"/>
          </p:cNvSpPr>
          <p:nvPr>
            <p:ph idx="1"/>
          </p:nvPr>
        </p:nvSpPr>
        <p:spPr>
          <a:xfrm>
            <a:off x="467833" y="1845734"/>
            <a:ext cx="11270511" cy="4023360"/>
          </a:xfrm>
        </p:spPr>
        <p:txBody>
          <a:bodyPr>
            <a:normAutofit fontScale="25000" lnSpcReduction="20000"/>
          </a:bodyPr>
          <a:lstStyle/>
          <a:p>
            <a:pPr marL="0" indent="0">
              <a:buNone/>
            </a:pPr>
            <a:r>
              <a:rPr lang="en-GB" sz="8000" b="1" i="0" dirty="0">
                <a:solidFill>
                  <a:srgbClr val="DD8740"/>
                </a:solidFill>
                <a:effectLst/>
                <a:latin typeface="Arial" panose="020B0604020202020204" pitchFamily="34" charset="0"/>
                <a:cs typeface="Arial" panose="020B0604020202020204" pitchFamily="34" charset="0"/>
              </a:rPr>
              <a:t>Free for participating local authorities.</a:t>
            </a:r>
          </a:p>
          <a:p>
            <a:r>
              <a:rPr lang="en-US" sz="8000" dirty="0">
                <a:latin typeface="Arial" panose="020B0604020202020204" pitchFamily="34" charset="0"/>
                <a:cs typeface="Arial" panose="020B0604020202020204" pitchFamily="34" charset="0"/>
              </a:rPr>
              <a:t>5 year project aimed at increasing practitioner and parent confidence in providing quality mainstream education for Early Years children with SEND</a:t>
            </a:r>
          </a:p>
          <a:p>
            <a:r>
              <a:rPr lang="en-US" sz="8000" dirty="0">
                <a:latin typeface="Arial" panose="020B0604020202020204" pitchFamily="34" charset="0"/>
                <a:cs typeface="Arial" panose="020B0604020202020204" pitchFamily="34" charset="0"/>
              </a:rPr>
              <a:t>Online training for </a:t>
            </a:r>
            <a:r>
              <a:rPr lang="en-US" sz="8000" b="1" dirty="0">
                <a:latin typeface="Arial" panose="020B0604020202020204" pitchFamily="34" charset="0"/>
                <a:cs typeface="Arial" panose="020B0604020202020204" pitchFamily="34" charset="0"/>
              </a:rPr>
              <a:t>the whole early year's </a:t>
            </a:r>
            <a:r>
              <a:rPr lang="en-US" sz="8000" dirty="0">
                <a:latin typeface="Arial" panose="020B0604020202020204" pitchFamily="34" charset="0"/>
                <a:cs typeface="Arial" panose="020B0604020202020204" pitchFamily="34" charset="0"/>
              </a:rPr>
              <a:t>workforce (aiming to reach 30,000 practitioners)</a:t>
            </a:r>
          </a:p>
          <a:p>
            <a:r>
              <a:rPr lang="en-US" sz="8000" dirty="0">
                <a:latin typeface="Arial" panose="020B0604020202020204" pitchFamily="34" charset="0"/>
                <a:cs typeface="Arial" panose="020B0604020202020204" pitchFamily="34" charset="0"/>
              </a:rPr>
              <a:t>10 courses in total which are: </a:t>
            </a:r>
          </a:p>
          <a:p>
            <a:r>
              <a:rPr lang="en-US" sz="8000" dirty="0">
                <a:latin typeface="Arial" panose="020B0604020202020204" pitchFamily="34" charset="0"/>
                <a:cs typeface="Arial" panose="020B0604020202020204" pitchFamily="34" charset="0"/>
              </a:rPr>
              <a:t>- online</a:t>
            </a:r>
          </a:p>
          <a:p>
            <a:r>
              <a:rPr lang="en-US" sz="8000" dirty="0">
                <a:latin typeface="Arial" panose="020B0604020202020204" pitchFamily="34" charset="0"/>
                <a:cs typeface="Arial" panose="020B0604020202020204" pitchFamily="34" charset="0"/>
              </a:rPr>
              <a:t>- accessible when and where you like</a:t>
            </a:r>
          </a:p>
          <a:p>
            <a:r>
              <a:rPr lang="en-US" sz="8000" dirty="0">
                <a:latin typeface="Arial" panose="020B0604020202020204" pitchFamily="34" charset="0"/>
                <a:cs typeface="Arial" panose="020B0604020202020204" pitchFamily="34" charset="0"/>
              </a:rPr>
              <a:t>- flexible</a:t>
            </a:r>
          </a:p>
          <a:p>
            <a:r>
              <a:rPr lang="en-US" sz="8000" dirty="0">
                <a:latin typeface="Arial" panose="020B0604020202020204" pitchFamily="34" charset="0"/>
                <a:cs typeface="Arial" panose="020B0604020202020204" pitchFamily="34" charset="0"/>
              </a:rPr>
              <a:t>- support individuals and can be completed as a team</a:t>
            </a:r>
          </a:p>
          <a:p>
            <a:r>
              <a:rPr lang="en-US" sz="8000" dirty="0">
                <a:latin typeface="Arial" panose="020B0604020202020204" pitchFamily="34" charset="0"/>
                <a:cs typeface="Arial" panose="020B0604020202020204" pitchFamily="34" charset="0"/>
              </a:rPr>
              <a:t>- aimed at supporting confidence, skills and </a:t>
            </a:r>
          </a:p>
          <a:p>
            <a:r>
              <a:rPr lang="en-US" sz="8000" dirty="0">
                <a:latin typeface="Arial" panose="020B0604020202020204" pitchFamily="34" charset="0"/>
                <a:cs typeface="Arial" panose="020B0604020202020204" pitchFamily="34" charset="0"/>
              </a:rPr>
              <a:t>  practical ideas</a:t>
            </a:r>
          </a:p>
          <a:p>
            <a:endParaRPr lang="en-GB" dirty="0"/>
          </a:p>
        </p:txBody>
      </p:sp>
    </p:spTree>
    <p:extLst>
      <p:ext uri="{BB962C8B-B14F-4D97-AF65-F5344CB8AC3E}">
        <p14:creationId xmlns:p14="http://schemas.microsoft.com/office/powerpoint/2010/main" val="23287353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CB6938-83CB-F342-A5B9-2DE58FAC8D59}"/>
              </a:ext>
            </a:extLst>
          </p:cNvPr>
          <p:cNvSpPr>
            <a:spLocks noGrp="1"/>
          </p:cNvSpPr>
          <p:nvPr>
            <p:ph idx="4294967295"/>
          </p:nvPr>
        </p:nvSpPr>
        <p:spPr>
          <a:xfrm>
            <a:off x="361508" y="531628"/>
            <a:ext cx="7666074" cy="5473886"/>
          </a:xfrm>
        </p:spPr>
        <p:txBody>
          <a:bodyPr vert="horz" lIns="0" tIns="45720" rIns="0" bIns="45720" rtlCol="0" anchor="t">
            <a:normAutofit/>
          </a:bodyPr>
          <a:lstStyle/>
          <a:p>
            <a:pPr>
              <a:buFont typeface="Arial" panose="020F0502020204030204" pitchFamily="34" charset="0"/>
              <a:buChar char="•"/>
            </a:pPr>
            <a:r>
              <a:rPr lang="en-US" sz="2400" dirty="0">
                <a:solidFill>
                  <a:srgbClr val="025B9D"/>
                </a:solidFill>
                <a:latin typeface="Arial" panose="020B0604020202020204" pitchFamily="34" charset="0"/>
                <a:cs typeface="Arial" panose="020B0604020202020204" pitchFamily="34" charset="0"/>
              </a:rPr>
              <a:t> </a:t>
            </a:r>
            <a:r>
              <a:rPr lang="en-US" sz="2400" dirty="0">
                <a:solidFill>
                  <a:schemeClr val="accent2">
                    <a:lumMod val="75000"/>
                  </a:schemeClr>
                </a:solidFill>
                <a:latin typeface="Arial" panose="020B0604020202020204" pitchFamily="34" charset="0"/>
                <a:cs typeface="Arial" panose="020B0604020202020204" pitchFamily="34" charset="0"/>
              </a:rPr>
              <a:t>Online training for </a:t>
            </a:r>
            <a:r>
              <a:rPr lang="en-US" sz="2400" b="1" dirty="0">
                <a:solidFill>
                  <a:schemeClr val="accent2">
                    <a:lumMod val="75000"/>
                  </a:schemeClr>
                </a:solidFill>
                <a:latin typeface="Arial" panose="020B0604020202020204" pitchFamily="34" charset="0"/>
                <a:cs typeface="Arial" panose="020B0604020202020204" pitchFamily="34" charset="0"/>
              </a:rPr>
              <a:t>the whole early year's </a:t>
            </a:r>
            <a:r>
              <a:rPr lang="en-US" sz="2400" dirty="0">
                <a:solidFill>
                  <a:schemeClr val="accent2">
                    <a:lumMod val="75000"/>
                  </a:schemeClr>
                </a:solidFill>
                <a:latin typeface="Arial" panose="020B0604020202020204" pitchFamily="34" charset="0"/>
                <a:cs typeface="Arial" panose="020B0604020202020204" pitchFamily="34" charset="0"/>
              </a:rPr>
              <a:t>workforce</a:t>
            </a:r>
            <a:endParaRPr lang="en-US" dirty="0">
              <a:solidFill>
                <a:schemeClr val="accent2">
                  <a:lumMod val="75000"/>
                </a:schemeClr>
              </a:solidFill>
              <a:latin typeface="Arial" panose="020B0604020202020204" pitchFamily="34" charset="0"/>
              <a:cs typeface="Arial" panose="020B0604020202020204" pitchFamily="34" charset="0"/>
            </a:endParaRPr>
          </a:p>
          <a:p>
            <a:pPr>
              <a:buFont typeface="Arial" panose="020F0502020204030204" pitchFamily="34" charset="0"/>
              <a:buChar char="•"/>
            </a:pPr>
            <a:r>
              <a:rPr lang="en-US" sz="2400" dirty="0">
                <a:solidFill>
                  <a:schemeClr val="accent2">
                    <a:lumMod val="75000"/>
                  </a:schemeClr>
                </a:solidFill>
                <a:latin typeface="Arial" panose="020B0604020202020204" pitchFamily="34" charset="0"/>
                <a:cs typeface="Arial" panose="020B0604020202020204" pitchFamily="34" charset="0"/>
              </a:rPr>
              <a:t> 10 courses in total with 5 courses out now:</a:t>
            </a:r>
          </a:p>
          <a:p>
            <a:pPr marL="0" indent="0">
              <a:buNone/>
            </a:pPr>
            <a:endParaRPr lang="en-US" sz="2400" dirty="0">
              <a:solidFill>
                <a:schemeClr val="tx1"/>
              </a:solidFill>
              <a:latin typeface="Arial" panose="020B0604020202020204" pitchFamily="34" charset="0"/>
              <a:cs typeface="Arial" panose="020B0604020202020204" pitchFamily="34" charset="0"/>
            </a:endParaRPr>
          </a:p>
          <a:p>
            <a:pPr marL="383540" lvl="1">
              <a:buFont typeface="Arial" pitchFamily="2" charset="2"/>
              <a:buChar char="•"/>
            </a:pPr>
            <a:r>
              <a:rPr lang="en-GB" sz="2200" dirty="0">
                <a:solidFill>
                  <a:schemeClr val="tx1"/>
                </a:solidFill>
                <a:latin typeface="Arial" panose="020B0604020202020204" pitchFamily="34" charset="0"/>
                <a:cs typeface="Arial" panose="020B0604020202020204" pitchFamily="34" charset="0"/>
              </a:rPr>
              <a:t> Introduction To Early Years Inclusive Practice</a:t>
            </a:r>
          </a:p>
          <a:p>
            <a:pPr marL="383540" lvl="1">
              <a:buFont typeface="Arial" pitchFamily="2" charset="2"/>
              <a:buChar char="•"/>
            </a:pPr>
            <a:r>
              <a:rPr lang="en-GB" sz="2200" dirty="0">
                <a:solidFill>
                  <a:schemeClr val="tx1"/>
                </a:solidFill>
                <a:latin typeface="Arial" panose="020B0604020202020204" pitchFamily="34" charset="0"/>
                <a:cs typeface="Arial" panose="020B0604020202020204" pitchFamily="34" charset="0"/>
              </a:rPr>
              <a:t> Early Years SEND Transitions</a:t>
            </a:r>
          </a:p>
          <a:p>
            <a:pPr marL="383540" lvl="1">
              <a:buFont typeface="Arial"/>
              <a:buChar char="•"/>
            </a:pPr>
            <a:r>
              <a:rPr lang="en-GB" sz="2200" dirty="0">
                <a:solidFill>
                  <a:schemeClr val="tx1"/>
                </a:solidFill>
                <a:latin typeface="Arial" panose="020B0604020202020204" pitchFamily="34" charset="0"/>
                <a:ea typeface="+mn-lt"/>
                <a:cs typeface="Arial" panose="020B0604020202020204" pitchFamily="34" charset="0"/>
              </a:rPr>
              <a:t> Managing Behaviours that Challenge</a:t>
            </a:r>
            <a:endParaRPr lang="en-US" sz="2200" dirty="0">
              <a:solidFill>
                <a:schemeClr val="tx1"/>
              </a:solidFill>
              <a:latin typeface="Arial" panose="020B0604020202020204" pitchFamily="34" charset="0"/>
              <a:ea typeface="+mn-lt"/>
              <a:cs typeface="Arial" panose="020B0604020202020204" pitchFamily="34" charset="0"/>
            </a:endParaRPr>
          </a:p>
          <a:p>
            <a:pPr marL="383540" lvl="1">
              <a:buFont typeface="Arial"/>
              <a:buChar char="•"/>
            </a:pPr>
            <a:r>
              <a:rPr lang="en-GB" sz="2200" dirty="0">
                <a:solidFill>
                  <a:schemeClr val="tx1"/>
                </a:solidFill>
                <a:latin typeface="Arial" panose="020B0604020202020204" pitchFamily="34" charset="0"/>
                <a:ea typeface="+mn-lt"/>
                <a:cs typeface="Arial" panose="020B0604020202020204" pitchFamily="34" charset="0"/>
              </a:rPr>
              <a:t> Having Difficult Conversations with Families</a:t>
            </a:r>
          </a:p>
          <a:p>
            <a:pPr marL="383540" lvl="1">
              <a:buFont typeface="Arial"/>
              <a:buChar char="•"/>
            </a:pPr>
            <a:r>
              <a:rPr lang="en-GB" sz="2200" dirty="0">
                <a:solidFill>
                  <a:schemeClr val="tx1"/>
                </a:solidFill>
                <a:latin typeface="Arial" panose="020B0604020202020204" pitchFamily="34" charset="0"/>
                <a:cs typeface="Arial" panose="020B0604020202020204" pitchFamily="34" charset="0"/>
              </a:rPr>
              <a:t> Voice of the child</a:t>
            </a:r>
          </a:p>
          <a:p>
            <a:pPr marL="383540" lvl="1">
              <a:buFont typeface="Arial"/>
              <a:buChar char="•"/>
            </a:pPr>
            <a:endParaRPr lang="en-GB" sz="2200" dirty="0">
              <a:solidFill>
                <a:schemeClr val="tx1"/>
              </a:solidFill>
              <a:latin typeface="Arial" panose="020B0604020202020204" pitchFamily="34" charset="0"/>
              <a:cs typeface="Arial" panose="020B0604020202020204" pitchFamily="34" charset="0"/>
            </a:endParaRPr>
          </a:p>
          <a:p>
            <a:pPr marL="383540" lvl="1">
              <a:buFont typeface="Arial"/>
              <a:buChar char="•"/>
            </a:pPr>
            <a:r>
              <a:rPr lang="en-GB" sz="2200" dirty="0">
                <a:solidFill>
                  <a:schemeClr val="tx1"/>
                </a:solidFill>
                <a:latin typeface="Arial" panose="020B0604020202020204" pitchFamily="34" charset="0"/>
                <a:cs typeface="Arial" panose="020B0604020202020204" pitchFamily="34" charset="0"/>
              </a:rPr>
              <a:t>A mixture of work book, training videos and practical activities to support learning. </a:t>
            </a:r>
          </a:p>
          <a:p>
            <a:pPr marL="0" indent="0">
              <a:buNone/>
            </a:pPr>
            <a:endParaRPr lang="en-GB" sz="2400" dirty="0"/>
          </a:p>
          <a:p>
            <a:pPr marL="0" indent="0">
              <a:buNone/>
            </a:pPr>
            <a:endParaRPr lang="en-GB" sz="2400" dirty="0"/>
          </a:p>
          <a:p>
            <a:pPr marL="0" indent="0">
              <a:buNone/>
            </a:pPr>
            <a:endParaRPr lang="en-GB" sz="2400" dirty="0"/>
          </a:p>
          <a:p>
            <a:endParaRPr lang="en-GB" sz="2400" dirty="0"/>
          </a:p>
          <a:p>
            <a:endParaRPr lang="en-US" dirty="0"/>
          </a:p>
        </p:txBody>
      </p:sp>
      <p:pic>
        <p:nvPicPr>
          <p:cNvPr id="7" name="Picture 6">
            <a:extLst>
              <a:ext uri="{FF2B5EF4-FFF2-40B4-BE49-F238E27FC236}">
                <a16:creationId xmlns:a16="http://schemas.microsoft.com/office/drawing/2014/main" id="{C6A63AB7-FD6A-B27A-29D9-9F6850F47C13}"/>
              </a:ext>
            </a:extLst>
          </p:cNvPr>
          <p:cNvPicPr>
            <a:picLocks noChangeAspect="1"/>
          </p:cNvPicPr>
          <p:nvPr/>
        </p:nvPicPr>
        <p:blipFill>
          <a:blip r:embed="rId3"/>
          <a:stretch>
            <a:fillRect/>
          </a:stretch>
        </p:blipFill>
        <p:spPr>
          <a:xfrm>
            <a:off x="7849043" y="1155460"/>
            <a:ext cx="3746272" cy="4226221"/>
          </a:xfrm>
          <a:prstGeom prst="rect">
            <a:avLst/>
          </a:prstGeom>
        </p:spPr>
      </p:pic>
    </p:spTree>
    <p:extLst>
      <p:ext uri="{BB962C8B-B14F-4D97-AF65-F5344CB8AC3E}">
        <p14:creationId xmlns:p14="http://schemas.microsoft.com/office/powerpoint/2010/main" val="651006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181919-BB4A-A9C1-DB3A-8611BEB70365}"/>
              </a:ext>
            </a:extLst>
          </p:cNvPr>
          <p:cNvSpPr txBox="1"/>
          <p:nvPr/>
        </p:nvSpPr>
        <p:spPr>
          <a:xfrm>
            <a:off x="818707" y="733647"/>
            <a:ext cx="10706986" cy="5262979"/>
          </a:xfrm>
          <a:prstGeom prst="rect">
            <a:avLst/>
          </a:prstGeom>
          <a:noFill/>
        </p:spPr>
        <p:txBody>
          <a:bodyPr wrap="square" rtlCol="0">
            <a:spAutoFit/>
          </a:bodyPr>
          <a:lstStyle/>
          <a:p>
            <a:pPr algn="l"/>
            <a:r>
              <a:rPr lang="en-GB" sz="2800" b="1" i="0" dirty="0">
                <a:solidFill>
                  <a:schemeClr val="accent2">
                    <a:lumMod val="75000"/>
                  </a:schemeClr>
                </a:solidFill>
                <a:effectLst/>
                <a:latin typeface="Arial" panose="020B0604020202020204" pitchFamily="34" charset="0"/>
                <a:cs typeface="Arial" panose="020B0604020202020204" pitchFamily="34" charset="0"/>
              </a:rPr>
              <a:t>What you can expect from the training: </a:t>
            </a:r>
          </a:p>
          <a:p>
            <a:pPr algn="l"/>
            <a:endParaRPr lang="en-GB" sz="2800" b="1" dirty="0">
              <a:solidFill>
                <a:schemeClr val="accent2">
                  <a:lumMod val="75000"/>
                </a:schemeClr>
              </a:solidFill>
              <a:latin typeface="Arial" panose="020B0604020202020204" pitchFamily="34" charset="0"/>
              <a:cs typeface="Arial" panose="020B0604020202020204" pitchFamily="34" charset="0"/>
            </a:endParaRPr>
          </a:p>
          <a:p>
            <a:pPr algn="l"/>
            <a:r>
              <a:rPr lang="en-GB" sz="2000" b="1" i="0" dirty="0">
                <a:solidFill>
                  <a:schemeClr val="accent2">
                    <a:lumMod val="75000"/>
                  </a:schemeClr>
                </a:solidFill>
                <a:effectLst/>
                <a:latin typeface="Arial" panose="020B0604020202020204" pitchFamily="34" charset="0"/>
                <a:cs typeface="Arial" panose="020B0604020202020204" pitchFamily="34" charset="0"/>
              </a:rPr>
              <a:t>You will gain knowledge of: </a:t>
            </a:r>
          </a:p>
          <a:p>
            <a:pPr algn="l">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Best practice for inclusion in Early Years settings.</a:t>
            </a:r>
          </a:p>
          <a:p>
            <a:pPr algn="l">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How to create an environment that enables learning for all children including an awareness of sensory and communication differences.</a:t>
            </a:r>
          </a:p>
          <a:p>
            <a:pPr algn="l">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Teaching strategies that support learning for children with Special Educational Needs and Disabilities.</a:t>
            </a:r>
          </a:p>
          <a:p>
            <a:pPr algn="l">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Teamwork within the setting, and how partnerships with parents and professionals can support and enhance inclusion.</a:t>
            </a:r>
          </a:p>
          <a:p>
            <a:pPr algn="l">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Consider the importance of preparing for and teaching resilience of transitions in children with SEND.</a:t>
            </a:r>
          </a:p>
          <a:p>
            <a:pPr algn="l">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How to support and grow self-esteem, independence, and resilience in children with SEND.</a:t>
            </a:r>
          </a:p>
          <a:p>
            <a:pPr algn="l">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How to support families and the part that they play in supporting successful transitions.</a:t>
            </a:r>
          </a:p>
          <a:p>
            <a:pPr algn="l">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An awareness of your own confidence and the readiness of your settings in supporting and delivering good transitions</a:t>
            </a:r>
          </a:p>
        </p:txBody>
      </p:sp>
    </p:spTree>
    <p:extLst>
      <p:ext uri="{BB962C8B-B14F-4D97-AF65-F5344CB8AC3E}">
        <p14:creationId xmlns:p14="http://schemas.microsoft.com/office/powerpoint/2010/main" val="1121405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3900" y="1520575"/>
            <a:ext cx="11384132" cy="5578867"/>
          </a:xfrm>
        </p:spPr>
        <p:txBody>
          <a:bodyPr vert="horz" lIns="91440" tIns="45720" rIns="91440" bIns="45720" rtlCol="0" anchor="t">
            <a:normAutofit fontScale="25000" lnSpcReduction="20000"/>
          </a:bodyPr>
          <a:lstStyle/>
          <a:p>
            <a:pPr marL="0" indent="0">
              <a:spcAft>
                <a:spcPts val="800"/>
              </a:spcAft>
              <a:buNone/>
            </a:pPr>
            <a:r>
              <a:rPr lang="en-GB" sz="6400" b="1" dirty="0">
                <a:effectLst/>
                <a:latin typeface="+mj-lt"/>
                <a:ea typeface="Calibri" panose="020F0502020204030204" pitchFamily="34" charset="0"/>
                <a:cs typeface="Calibri" panose="020F0502020204030204" pitchFamily="34" charset="0"/>
              </a:rPr>
              <a:t>				A full day conference with keynote speakers:</a:t>
            </a:r>
          </a:p>
          <a:p>
            <a:pPr marL="0" indent="0">
              <a:spcAft>
                <a:spcPts val="800"/>
              </a:spcAft>
              <a:buNone/>
            </a:pPr>
            <a:r>
              <a:rPr lang="en-GB" sz="8000" b="1" dirty="0">
                <a:effectLst/>
                <a:latin typeface="+mj-lt"/>
                <a:ea typeface="Calibri" panose="020F0502020204030204" pitchFamily="34" charset="0"/>
                <a:cs typeface="Calibri" panose="020F0502020204030204" pitchFamily="34" charset="0"/>
              </a:rPr>
              <a:t>Adrian Bethune, Author, </a:t>
            </a:r>
            <a:r>
              <a:rPr lang="en-GB" sz="8000" b="1" dirty="0">
                <a:latin typeface="+mj-lt"/>
                <a:ea typeface="Calibri" panose="020F0502020204030204" pitchFamily="34" charset="0"/>
                <a:cs typeface="Calibri" panose="020F0502020204030204" pitchFamily="34" charset="0"/>
              </a:rPr>
              <a:t>L</a:t>
            </a:r>
            <a:r>
              <a:rPr lang="en-GB" sz="8000" b="1" dirty="0">
                <a:effectLst/>
                <a:latin typeface="+mj-lt"/>
                <a:ea typeface="Calibri" panose="020F0502020204030204" pitchFamily="34" charset="0"/>
                <a:cs typeface="Calibri" panose="020F0502020204030204" pitchFamily="34" charset="0"/>
              </a:rPr>
              <a:t>ecturer</a:t>
            </a:r>
            <a:r>
              <a:rPr lang="en-GB" sz="8000" b="1" dirty="0">
                <a:latin typeface="+mj-lt"/>
                <a:ea typeface="Calibri" panose="020F0502020204030204" pitchFamily="34" charset="0"/>
                <a:cs typeface="Calibri" panose="020F0502020204030204" pitchFamily="34" charset="0"/>
              </a:rPr>
              <a:t> and </a:t>
            </a:r>
            <a:r>
              <a:rPr lang="en-GB" sz="8000" b="1" dirty="0">
                <a:effectLst/>
                <a:latin typeface="+mj-lt"/>
                <a:ea typeface="Calibri" panose="020F0502020204030204" pitchFamily="34" charset="0"/>
                <a:cs typeface="Calibri" panose="020F0502020204030204" pitchFamily="34" charset="0"/>
              </a:rPr>
              <a:t>founder of Teachappy.co.uk </a:t>
            </a:r>
          </a:p>
          <a:p>
            <a:pPr marL="0" indent="0">
              <a:spcAft>
                <a:spcPts val="800"/>
              </a:spcAft>
              <a:buNone/>
            </a:pPr>
            <a:r>
              <a:rPr lang="en-GB" sz="7200" b="1" dirty="0">
                <a:solidFill>
                  <a:srgbClr val="00B0F0"/>
                </a:solidFill>
                <a:effectLst/>
                <a:latin typeface="+mj-lt"/>
                <a:ea typeface="Calibri" panose="020F0502020204030204" pitchFamily="34" charset="0"/>
                <a:cs typeface="Calibri" panose="020F0502020204030204" pitchFamily="34" charset="0"/>
              </a:rPr>
              <a:t>				</a:t>
            </a:r>
            <a:r>
              <a:rPr lang="en-GB" sz="8000" b="1" dirty="0">
                <a:solidFill>
                  <a:srgbClr val="00B0F0"/>
                </a:solidFill>
                <a:effectLst/>
                <a:latin typeface="+mj-lt"/>
                <a:ea typeface="Calibri" panose="020F0502020204030204" pitchFamily="34" charset="0"/>
                <a:cs typeface="Calibri" panose="020F0502020204030204" pitchFamily="34" charset="0"/>
              </a:rPr>
              <a:t>“Can you Teach Happiness?” </a:t>
            </a:r>
          </a:p>
          <a:p>
            <a:pPr marL="0" indent="0">
              <a:spcAft>
                <a:spcPts val="800"/>
              </a:spcAft>
              <a:buNone/>
            </a:pPr>
            <a:r>
              <a:rPr lang="en-GB" sz="6400" b="1" dirty="0">
                <a:effectLst/>
                <a:latin typeface="+mj-lt"/>
                <a:ea typeface="Calibri" panose="020F0502020204030204" pitchFamily="34" charset="0"/>
                <a:cs typeface="Calibri" panose="020F0502020204030204" pitchFamily="34" charset="0"/>
              </a:rPr>
              <a:t> </a:t>
            </a:r>
            <a:r>
              <a:rPr lang="en-GB" sz="8000" b="1" dirty="0">
                <a:effectLst/>
                <a:latin typeface="+mj-lt"/>
                <a:ea typeface="Calibri" panose="020F0502020204030204" pitchFamily="34" charset="0"/>
                <a:cs typeface="Times New Roman" panose="02020603050405020304" pitchFamily="18" charset="0"/>
              </a:rPr>
              <a:t>Andy Mellor, Strategic Lead – Carnegie Centre of Excellence for Mental Health in Schools</a:t>
            </a:r>
            <a:r>
              <a:rPr lang="en-GB" sz="8000" dirty="0">
                <a:effectLst/>
                <a:latin typeface="+mj-lt"/>
                <a:ea typeface="Calibri" panose="020F0502020204030204" pitchFamily="34" charset="0"/>
                <a:cs typeface="Calibri" panose="020F0502020204030204" pitchFamily="34" charset="0"/>
              </a:rPr>
              <a:t> </a:t>
            </a:r>
          </a:p>
          <a:p>
            <a:pPr marL="0" indent="0">
              <a:spcAft>
                <a:spcPts val="800"/>
              </a:spcAft>
              <a:buNone/>
            </a:pPr>
            <a:r>
              <a:rPr lang="en-GB" sz="7200" b="1" dirty="0">
                <a:solidFill>
                  <a:srgbClr val="00B0F0"/>
                </a:solidFill>
                <a:latin typeface="+mj-lt"/>
                <a:ea typeface="Calibri" panose="020F0502020204030204" pitchFamily="34" charset="0"/>
                <a:cs typeface="Calibri" panose="020F0502020204030204" pitchFamily="34" charset="0"/>
              </a:rPr>
              <a:t>			</a:t>
            </a:r>
            <a:r>
              <a:rPr lang="en-GB" sz="8000" b="1" dirty="0">
                <a:solidFill>
                  <a:srgbClr val="00B0F0"/>
                </a:solidFill>
                <a:latin typeface="+mj-lt"/>
                <a:ea typeface="Calibri" panose="020F0502020204030204" pitchFamily="34" charset="0"/>
                <a:cs typeface="Calibri" panose="020F0502020204030204" pitchFamily="34" charset="0"/>
              </a:rPr>
              <a:t>         “A Whole School Approach to Mental Health”</a:t>
            </a:r>
            <a:endParaRPr lang="en-GB" sz="8000" b="1" dirty="0">
              <a:solidFill>
                <a:srgbClr val="00B0F0"/>
              </a:solidFill>
              <a:effectLst/>
              <a:latin typeface="+mj-lt"/>
              <a:ea typeface="Calibri" panose="020F0502020204030204" pitchFamily="34" charset="0"/>
              <a:cs typeface="Times New Roman" panose="02020603050405020304" pitchFamily="18" charset="0"/>
            </a:endParaRPr>
          </a:p>
          <a:p>
            <a:pPr marL="0" indent="0">
              <a:spcAft>
                <a:spcPts val="800"/>
              </a:spcAft>
              <a:buNone/>
            </a:pPr>
            <a:r>
              <a:rPr lang="en-GB" sz="8000" dirty="0">
                <a:effectLst/>
                <a:latin typeface="+mj-lt"/>
                <a:ea typeface="Calibri" panose="020F0502020204030204" pitchFamily="34" charset="0"/>
              </a:rPr>
              <a:t>There will be 15 workshops to choose </a:t>
            </a:r>
            <a:r>
              <a:rPr lang="en-GB" sz="8000" dirty="0">
                <a:latin typeface="+mj-lt"/>
                <a:ea typeface="Calibri" panose="020F0502020204030204" pitchFamily="34" charset="0"/>
              </a:rPr>
              <a:t>from</a:t>
            </a:r>
            <a:r>
              <a:rPr lang="en-GB" sz="8000" dirty="0">
                <a:effectLst/>
                <a:latin typeface="+mj-lt"/>
                <a:ea typeface="Calibri" panose="020F0502020204030204" pitchFamily="34" charset="0"/>
              </a:rPr>
              <a:t>. These will cover a range of aspects  of wellbeing. </a:t>
            </a:r>
            <a:endParaRPr lang="en-GB" sz="8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GB" sz="8000" dirty="0">
                <a:effectLst/>
                <a:latin typeface="+mj-lt"/>
                <a:ea typeface="Calibri" panose="020F0502020204030204" pitchFamily="34" charset="0"/>
              </a:rPr>
              <a:t>The conference is aimed at all P</a:t>
            </a:r>
            <a:r>
              <a:rPr lang="en-GB" sz="8000" dirty="0">
                <a:latin typeface="+mj-lt"/>
                <a:ea typeface="Calibri" panose="020F0502020204030204" pitchFamily="34" charset="0"/>
              </a:rPr>
              <a:t>rimary and Secondary Schools and Early Years settings.</a:t>
            </a:r>
          </a:p>
          <a:p>
            <a:pPr marL="0" indent="0">
              <a:spcAft>
                <a:spcPts val="800"/>
              </a:spcAft>
              <a:buNone/>
            </a:pPr>
            <a:r>
              <a:rPr lang="en-GB" sz="8000" dirty="0">
                <a:latin typeface="+mj-lt"/>
                <a:ea typeface="Calibri" panose="020F0502020204030204" pitchFamily="34" charset="0"/>
              </a:rPr>
              <a:t>It is for any Senior Leader/Manager, </a:t>
            </a:r>
            <a:r>
              <a:rPr lang="en-GB" sz="8000" dirty="0">
                <a:effectLst/>
                <a:latin typeface="+mj-lt"/>
                <a:ea typeface="Calibri" panose="020F0502020204030204" pitchFamily="34" charset="0"/>
              </a:rPr>
              <a:t>HT, DHT, SENCO, or anyone with an interest and responsibility in supporting well-being across the school and its community</a:t>
            </a:r>
          </a:p>
          <a:p>
            <a:pPr marL="0" indent="0">
              <a:spcAft>
                <a:spcPts val="800"/>
              </a:spcAft>
              <a:buNone/>
            </a:pPr>
            <a:r>
              <a:rPr lang="en-GB" sz="8000" b="1" dirty="0">
                <a:latin typeface="+mj-lt"/>
                <a:ea typeface="Calibri"/>
                <a:cs typeface="Calibri"/>
              </a:rPr>
              <a:t>COST</a:t>
            </a:r>
            <a:r>
              <a:rPr lang="en-GB" sz="8000" dirty="0">
                <a:latin typeface="+mj-lt"/>
                <a:ea typeface="Calibri"/>
                <a:cs typeface="Calibri"/>
              </a:rPr>
              <a:t>: £75 for the first place, £50 for a second place</a:t>
            </a:r>
          </a:p>
          <a:p>
            <a:r>
              <a:rPr lang="en-GB" sz="8000" dirty="0">
                <a:latin typeface="+mj-lt"/>
                <a:ea typeface="Calibri"/>
                <a:cs typeface="Calibri"/>
              </a:rPr>
              <a:t>To book on go to </a:t>
            </a:r>
            <a:r>
              <a:rPr lang="en-GB" sz="80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a:rPr>
              <a:t>SLA Online (sla-online.co.uk)</a:t>
            </a:r>
            <a:endParaRPr lang="en-GB" sz="8000" dirty="0">
              <a:effectLst/>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pPr>
            <a:r>
              <a:rPr lang="en-GB" sz="8000" dirty="0">
                <a:latin typeface="+mj-lt"/>
                <a:ea typeface="Calibri"/>
                <a:cs typeface="Calibri"/>
              </a:rPr>
              <a:t>If you are outside of Kirklees LA please contact </a:t>
            </a:r>
            <a:r>
              <a:rPr lang="en-GB" sz="8000" dirty="0">
                <a:effectLst/>
                <a:latin typeface="Calibri" panose="020F0502020204030204" pitchFamily="34" charset="0"/>
                <a:ea typeface="Calibri" panose="020F0502020204030204" pitchFamily="34" charset="0"/>
                <a:cs typeface="Calibri" panose="020F0502020204030204" pitchFamily="34" charset="0"/>
              </a:rPr>
              <a:t>01484 414708 </a:t>
            </a:r>
            <a:r>
              <a:rPr lang="en-GB" sz="8000" dirty="0">
                <a:effectLst/>
                <a:latin typeface="+mj-lt"/>
                <a:ea typeface="Calibri" panose="020F0502020204030204" pitchFamily="34" charset="0"/>
                <a:cs typeface="Calibri" panose="020F0502020204030204" pitchFamily="34" charset="0"/>
              </a:rPr>
              <a:t>or email </a:t>
            </a:r>
            <a:r>
              <a:rPr lang="en-GB" sz="8000" dirty="0">
                <a:effectLst/>
                <a:latin typeface="Calibri" panose="020F0502020204030204" pitchFamily="34" charset="0"/>
                <a:ea typeface="Calibri" panose="020F0502020204030204" pitchFamily="34" charset="0"/>
                <a:cs typeface="Calibri" panose="020F0502020204030204" pitchFamily="34" charset="0"/>
              </a:rPr>
              <a:t>business.solutions@kirklees.gov.uk </a:t>
            </a:r>
            <a:endParaRPr lang="en-GB" sz="8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fontAlgn="base">
              <a:buNone/>
            </a:pPr>
            <a:r>
              <a:rPr lang="en-GB" b="1" dirty="0"/>
              <a:t>			</a:t>
            </a:r>
            <a:endParaRPr lang="en-GB" dirty="0">
              <a:ea typeface="Calibri"/>
              <a:cs typeface="Calibri"/>
            </a:endParaRPr>
          </a:p>
          <a:p>
            <a:pPr marL="0" indent="0" fontAlgn="base">
              <a:buNone/>
            </a:pPr>
            <a:endParaRPr lang="en-GB" b="1" dirty="0"/>
          </a:p>
          <a:p>
            <a:pPr marL="0" indent="0" fontAlgn="base">
              <a:buNone/>
            </a:pPr>
            <a:endParaRPr lang="en-GB" dirty="0"/>
          </a:p>
        </p:txBody>
      </p:sp>
      <p:sp>
        <p:nvSpPr>
          <p:cNvPr id="4" name="TextBox 3">
            <a:extLst>
              <a:ext uri="{FF2B5EF4-FFF2-40B4-BE49-F238E27FC236}">
                <a16:creationId xmlns:a16="http://schemas.microsoft.com/office/drawing/2014/main" id="{C2C5446D-18D1-D2A2-A6C1-E9C7F3E548E0}"/>
              </a:ext>
            </a:extLst>
          </p:cNvPr>
          <p:cNvSpPr txBox="1"/>
          <p:nvPr/>
        </p:nvSpPr>
        <p:spPr>
          <a:xfrm>
            <a:off x="2239766" y="-215757"/>
            <a:ext cx="10335803" cy="2462213"/>
          </a:xfrm>
          <a:prstGeom prst="rect">
            <a:avLst/>
          </a:prstGeom>
          <a:noFill/>
        </p:spPr>
        <p:txBody>
          <a:bodyPr wrap="square" rtlCol="0">
            <a:spAutoFit/>
          </a:bodyPr>
          <a:lstStyle/>
          <a:p>
            <a:pPr algn="ct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2400" b="1" dirty="0">
                <a:effectLst/>
                <a:latin typeface="Calibri" panose="020F0502020204030204" pitchFamily="34" charset="0"/>
                <a:ea typeface="Calibri" panose="020F0502020204030204" pitchFamily="34" charset="0"/>
                <a:cs typeface="Times New Roman" panose="02020603050405020304" pitchFamily="18" charset="0"/>
              </a:rPr>
              <a:t>Our Kirklees Futures Wellbeing Conference – </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3200" b="1" u="sng" dirty="0">
                <a:effectLst/>
                <a:latin typeface="Calibri" panose="020F0502020204030204" pitchFamily="34" charset="0"/>
                <a:ea typeface="Calibri" panose="020F0502020204030204" pitchFamily="34" charset="0"/>
                <a:cs typeface="Times New Roman" panose="02020603050405020304" pitchFamily="18" charset="0"/>
              </a:rPr>
              <a:t>“Well-being for your school community”</a:t>
            </a:r>
            <a:br>
              <a:rPr lang="en-GB" sz="2800" b="1" u="sng" dirty="0">
                <a:effectLst/>
                <a:latin typeface="Calibri" panose="020F0502020204030204" pitchFamily="34" charset="0"/>
                <a:ea typeface="Calibri" panose="020F0502020204030204" pitchFamily="34" charset="0"/>
                <a:cs typeface="Times New Roman" panose="02020603050405020304" pitchFamily="18" charset="0"/>
              </a:rPr>
            </a:br>
            <a:r>
              <a:rPr lang="en-GB" sz="2400" b="1" dirty="0">
                <a:effectLst/>
                <a:latin typeface="Calibri" panose="020F0502020204030204" pitchFamily="34" charset="0"/>
                <a:ea typeface="Calibri" panose="020F0502020204030204" pitchFamily="34" charset="0"/>
                <a:cs typeface="Times New Roman" panose="02020603050405020304" pitchFamily="18" charset="0"/>
              </a:rPr>
              <a:t>8</a:t>
            </a:r>
            <a:r>
              <a:rPr lang="en-GB" sz="24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November 2024 9:00-15:45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2800" dirty="0"/>
          </a:p>
        </p:txBody>
      </p:sp>
    </p:spTree>
    <p:extLst>
      <p:ext uri="{BB962C8B-B14F-4D97-AF65-F5344CB8AC3E}">
        <p14:creationId xmlns:p14="http://schemas.microsoft.com/office/powerpoint/2010/main" val="21804178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0BE18D-B58E-AF0F-2F4B-36105DDFF11D}"/>
              </a:ext>
            </a:extLst>
          </p:cNvPr>
          <p:cNvPicPr>
            <a:picLocks noChangeAspect="1"/>
          </p:cNvPicPr>
          <p:nvPr/>
        </p:nvPicPr>
        <p:blipFill>
          <a:blip r:embed="rId2"/>
          <a:stretch>
            <a:fillRect/>
          </a:stretch>
        </p:blipFill>
        <p:spPr>
          <a:xfrm>
            <a:off x="0" y="209439"/>
            <a:ext cx="7972425" cy="1590675"/>
          </a:xfrm>
          <a:prstGeom prst="rect">
            <a:avLst/>
          </a:prstGeom>
        </p:spPr>
      </p:pic>
      <p:pic>
        <p:nvPicPr>
          <p:cNvPr id="5" name="Picture 4">
            <a:extLst>
              <a:ext uri="{FF2B5EF4-FFF2-40B4-BE49-F238E27FC236}">
                <a16:creationId xmlns:a16="http://schemas.microsoft.com/office/drawing/2014/main" id="{F5C6042A-032A-24A8-784C-941C9C1FD8AC}"/>
              </a:ext>
            </a:extLst>
          </p:cNvPr>
          <p:cNvPicPr>
            <a:picLocks noChangeAspect="1"/>
          </p:cNvPicPr>
          <p:nvPr/>
        </p:nvPicPr>
        <p:blipFill>
          <a:blip r:embed="rId3"/>
          <a:stretch>
            <a:fillRect/>
          </a:stretch>
        </p:blipFill>
        <p:spPr>
          <a:xfrm>
            <a:off x="47625" y="1800114"/>
            <a:ext cx="7924800" cy="2714625"/>
          </a:xfrm>
          <a:prstGeom prst="rect">
            <a:avLst/>
          </a:prstGeom>
        </p:spPr>
      </p:pic>
      <p:pic>
        <p:nvPicPr>
          <p:cNvPr id="7" name="Picture 6">
            <a:extLst>
              <a:ext uri="{FF2B5EF4-FFF2-40B4-BE49-F238E27FC236}">
                <a16:creationId xmlns:a16="http://schemas.microsoft.com/office/drawing/2014/main" id="{84C0D7FC-5C88-06A3-3EE1-1345F81FFAC0}"/>
              </a:ext>
            </a:extLst>
          </p:cNvPr>
          <p:cNvPicPr>
            <a:picLocks noChangeAspect="1"/>
          </p:cNvPicPr>
          <p:nvPr/>
        </p:nvPicPr>
        <p:blipFill>
          <a:blip r:embed="rId4"/>
          <a:stretch>
            <a:fillRect/>
          </a:stretch>
        </p:blipFill>
        <p:spPr>
          <a:xfrm>
            <a:off x="8839532" y="1322533"/>
            <a:ext cx="2657475" cy="3362325"/>
          </a:xfrm>
          <a:prstGeom prst="rect">
            <a:avLst/>
          </a:prstGeom>
        </p:spPr>
      </p:pic>
    </p:spTree>
    <p:extLst>
      <p:ext uri="{BB962C8B-B14F-4D97-AF65-F5344CB8AC3E}">
        <p14:creationId xmlns:p14="http://schemas.microsoft.com/office/powerpoint/2010/main" val="2600747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A774F-507F-7765-AE35-4B6823F4D57F}"/>
              </a:ext>
            </a:extLst>
          </p:cNvPr>
          <p:cNvPicPr>
            <a:picLocks noChangeAspect="1"/>
          </p:cNvPicPr>
          <p:nvPr/>
        </p:nvPicPr>
        <p:blipFill>
          <a:blip r:embed="rId2"/>
          <a:stretch>
            <a:fillRect/>
          </a:stretch>
        </p:blipFill>
        <p:spPr>
          <a:xfrm>
            <a:off x="527751" y="449226"/>
            <a:ext cx="9284984" cy="3856960"/>
          </a:xfrm>
          <a:prstGeom prst="rect">
            <a:avLst/>
          </a:prstGeom>
        </p:spPr>
      </p:pic>
      <p:pic>
        <p:nvPicPr>
          <p:cNvPr id="3" name="Picture 2">
            <a:extLst>
              <a:ext uri="{FF2B5EF4-FFF2-40B4-BE49-F238E27FC236}">
                <a16:creationId xmlns:a16="http://schemas.microsoft.com/office/drawing/2014/main" id="{649F6959-73F2-8403-5DC0-FB01438F1C6A}"/>
              </a:ext>
            </a:extLst>
          </p:cNvPr>
          <p:cNvPicPr>
            <a:picLocks noChangeAspect="1"/>
          </p:cNvPicPr>
          <p:nvPr/>
        </p:nvPicPr>
        <p:blipFill>
          <a:blip r:embed="rId3"/>
          <a:stretch>
            <a:fillRect/>
          </a:stretch>
        </p:blipFill>
        <p:spPr>
          <a:xfrm>
            <a:off x="9924053" y="3429000"/>
            <a:ext cx="1904385" cy="2409491"/>
          </a:xfrm>
          <a:prstGeom prst="rect">
            <a:avLst/>
          </a:prstGeom>
        </p:spPr>
      </p:pic>
    </p:spTree>
    <p:extLst>
      <p:ext uri="{BB962C8B-B14F-4D97-AF65-F5344CB8AC3E}">
        <p14:creationId xmlns:p14="http://schemas.microsoft.com/office/powerpoint/2010/main" val="975335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d and orange balloons with blue and yellow ribbons">
            <a:extLst>
              <a:ext uri="{FF2B5EF4-FFF2-40B4-BE49-F238E27FC236}">
                <a16:creationId xmlns:a16="http://schemas.microsoft.com/office/drawing/2014/main" id="{F87AE15E-54BE-7AB8-42AB-ED81B19B76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2" name="Freeform: Shape 11">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23DDC9-4909-F534-3AC6-9494DBF937C8}"/>
              </a:ext>
            </a:extLst>
          </p:cNvPr>
          <p:cNvSpPr>
            <a:spLocks noGrp="1"/>
          </p:cNvSpPr>
          <p:nvPr>
            <p:ph type="title"/>
          </p:nvPr>
        </p:nvSpPr>
        <p:spPr>
          <a:xfrm>
            <a:off x="361023" y="2963141"/>
            <a:ext cx="3860103" cy="3269176"/>
          </a:xfrm>
        </p:spPr>
        <p:txBody>
          <a:bodyPr vert="horz" lIns="91440" tIns="45720" rIns="91440" bIns="45720" rtlCol="0" anchor="b">
            <a:no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Celebration !</a:t>
            </a:r>
            <a:br>
              <a:rPr lang="en-US" sz="2800" b="1" dirty="0">
                <a:solidFill>
                  <a:schemeClr val="accent1">
                    <a:lumMod val="75000"/>
                  </a:schemeClr>
                </a:solidFill>
                <a:latin typeface="Arial" panose="020B0604020202020204" pitchFamily="34" charset="0"/>
                <a:cs typeface="Arial" panose="020B0604020202020204" pitchFamily="34" charset="0"/>
              </a:rPr>
            </a:br>
            <a:r>
              <a:rPr lang="en-US" sz="2800" b="1" dirty="0">
                <a:solidFill>
                  <a:schemeClr val="accent1">
                    <a:lumMod val="75000"/>
                  </a:schemeClr>
                </a:solidFill>
                <a:latin typeface="Arial" panose="020B0604020202020204" pitchFamily="34" charset="0"/>
                <a:cs typeface="Arial" panose="020B0604020202020204" pitchFamily="34" charset="0"/>
              </a:rPr>
              <a:t>Mark of Achievements</a:t>
            </a:r>
            <a:br>
              <a:rPr lang="en-US" sz="2400" dirty="0">
                <a:solidFill>
                  <a:schemeClr val="accent1">
                    <a:lumMod val="75000"/>
                  </a:schemeClr>
                </a:solidFill>
                <a:latin typeface="Arial" panose="020B0604020202020204" pitchFamily="34" charset="0"/>
                <a:cs typeface="Arial" panose="020B0604020202020204" pitchFamily="34" charset="0"/>
              </a:rPr>
            </a:br>
            <a:br>
              <a:rPr lang="en-US" sz="2400" dirty="0">
                <a:solidFill>
                  <a:schemeClr val="accent1">
                    <a:lumMod val="75000"/>
                  </a:schemeClr>
                </a:solidFill>
                <a:latin typeface="Arial" panose="020B0604020202020204" pitchFamily="34" charset="0"/>
                <a:cs typeface="Arial" panose="020B0604020202020204" pitchFamily="34" charset="0"/>
              </a:rPr>
            </a:br>
            <a:br>
              <a:rPr lang="en-US" sz="2400" dirty="0">
                <a:solidFill>
                  <a:schemeClr val="accent1">
                    <a:lumMod val="75000"/>
                  </a:schemeClr>
                </a:solidFill>
                <a:latin typeface="Arial" panose="020B0604020202020204" pitchFamily="34" charset="0"/>
                <a:cs typeface="Arial" panose="020B0604020202020204" pitchFamily="34" charset="0"/>
              </a:rPr>
            </a:br>
            <a:br>
              <a:rPr lang="en-US" sz="2400" dirty="0">
                <a:solidFill>
                  <a:schemeClr val="accent1">
                    <a:lumMod val="75000"/>
                  </a:schemeClr>
                </a:solidFill>
                <a:latin typeface="Arial" panose="020B0604020202020204" pitchFamily="34" charset="0"/>
                <a:cs typeface="Arial" panose="020B0604020202020204" pitchFamily="34" charset="0"/>
              </a:rPr>
            </a:br>
            <a:br>
              <a:rPr lang="en-US" sz="2400" dirty="0">
                <a:solidFill>
                  <a:schemeClr val="accent1">
                    <a:lumMod val="75000"/>
                  </a:schemeClr>
                </a:solidFill>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12 PVI settings </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4 Schools</a:t>
            </a: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Flatts Nursery</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Spring Grove JIN School</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Meltham Moor Primary School</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Crow Lane</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499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6CBFC-AEA9-F483-E18D-47897E619325}"/>
              </a:ext>
            </a:extLst>
          </p:cNvPr>
          <p:cNvSpPr>
            <a:spLocks noGrp="1"/>
          </p:cNvSpPr>
          <p:nvPr>
            <p:ph type="title" idx="4294967295"/>
          </p:nvPr>
        </p:nvSpPr>
        <p:spPr>
          <a:xfrm>
            <a:off x="0" y="365125"/>
            <a:ext cx="10515600" cy="1325563"/>
          </a:xfrm>
        </p:spPr>
        <p:txBody>
          <a:bodyPr/>
          <a:lstStyle/>
          <a:p>
            <a:r>
              <a:rPr lang="en-GB" dirty="0">
                <a:solidFill>
                  <a:schemeClr val="accent2">
                    <a:lumMod val="75000"/>
                  </a:schemeClr>
                </a:solidFill>
                <a:latin typeface="Arial" panose="020B0604020202020204" pitchFamily="34" charset="0"/>
                <a:cs typeface="Arial" panose="020B0604020202020204" pitchFamily="34" charset="0"/>
              </a:rPr>
              <a:t>Feedback from Kirklees staff: </a:t>
            </a:r>
          </a:p>
        </p:txBody>
      </p:sp>
      <p:sp>
        <p:nvSpPr>
          <p:cNvPr id="3" name="Content Placeholder 2">
            <a:extLst>
              <a:ext uri="{FF2B5EF4-FFF2-40B4-BE49-F238E27FC236}">
                <a16:creationId xmlns:a16="http://schemas.microsoft.com/office/drawing/2014/main" id="{F49874A5-2E54-C87B-AD0D-447DC0333531}"/>
              </a:ext>
            </a:extLst>
          </p:cNvPr>
          <p:cNvSpPr>
            <a:spLocks noGrp="1"/>
          </p:cNvSpPr>
          <p:nvPr>
            <p:ph idx="4294967295"/>
          </p:nvPr>
        </p:nvSpPr>
        <p:spPr>
          <a:xfrm>
            <a:off x="0" y="1825625"/>
            <a:ext cx="10515600" cy="4351338"/>
          </a:xfrm>
        </p:spPr>
        <p:txBody>
          <a:bodyPr/>
          <a:lstStyle/>
          <a:p>
            <a:r>
              <a:rPr lang="en-GB" sz="2800" i="1" dirty="0">
                <a:solidFill>
                  <a:schemeClr val="tx1"/>
                </a:solidFill>
                <a:latin typeface="Arial" panose="020B0604020202020204" pitchFamily="34" charset="0"/>
                <a:ea typeface="Times New Roman" panose="02020603050405020304" pitchFamily="18" charset="0"/>
                <a:cs typeface="Arial" panose="020B0604020202020204" pitchFamily="34" charset="0"/>
              </a:rPr>
              <a:t>“It has helped me to have conversations with and support parents who are struggling with their children’s behaviour give them ideas to keep the child safe and engaged at home.</a:t>
            </a:r>
          </a:p>
          <a:p>
            <a:endParaRPr lang="en-GB" i="1" dirty="0">
              <a:solidFill>
                <a:schemeClr val="tx1"/>
              </a:solidFill>
              <a:latin typeface="Arial" panose="020B0604020202020204" pitchFamily="34" charset="0"/>
              <a:cs typeface="Arial" panose="020B0604020202020204" pitchFamily="34" charset="0"/>
            </a:endParaRPr>
          </a:p>
          <a:p>
            <a:r>
              <a:rPr lang="en-GB" sz="2800" i="1" dirty="0">
                <a:solidFill>
                  <a:schemeClr val="tx1"/>
                </a:solidFill>
                <a:latin typeface="Arial" panose="020B0604020202020204" pitchFamily="34" charset="0"/>
                <a:ea typeface="Times New Roman" panose="02020603050405020304" pitchFamily="18" charset="0"/>
                <a:cs typeface="Arial" panose="020B0604020202020204" pitchFamily="34" charset="0"/>
              </a:rPr>
              <a:t>“I liked that the training went in depth about how children’s brains develop and function and how they understand the concept of life. It helped me as a practitioner to support their development on a daily basis using variety of knowledge.”</a:t>
            </a:r>
            <a:r>
              <a:rPr lang="en-GB" sz="2400" i="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endParaRPr lang="en-GB" sz="2400" i="1"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GB" sz="2800" dirty="0">
              <a:solidFill>
                <a:srgbClr val="FF0000"/>
              </a:solidFill>
            </a:endParaRPr>
          </a:p>
          <a:p>
            <a:endParaRPr lang="en-GB" dirty="0"/>
          </a:p>
        </p:txBody>
      </p:sp>
    </p:spTree>
    <p:extLst>
      <p:ext uri="{BB962C8B-B14F-4D97-AF65-F5344CB8AC3E}">
        <p14:creationId xmlns:p14="http://schemas.microsoft.com/office/powerpoint/2010/main" val="509708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EA259-751F-F645-BA90-7E165DA4334B}"/>
              </a:ext>
            </a:extLst>
          </p:cNvPr>
          <p:cNvSpPr>
            <a:spLocks noGrp="1"/>
          </p:cNvSpPr>
          <p:nvPr>
            <p:ph type="title"/>
          </p:nvPr>
        </p:nvSpPr>
        <p:spPr>
          <a:xfrm>
            <a:off x="202019" y="286603"/>
            <a:ext cx="7985051" cy="1450757"/>
          </a:xfrm>
        </p:spPr>
        <p:txBody>
          <a:bodyPr>
            <a:normAutofit/>
          </a:bodyPr>
          <a:lstStyle/>
          <a:p>
            <a:r>
              <a:rPr lang="en-US" sz="4000" b="1" dirty="0">
                <a:solidFill>
                  <a:schemeClr val="accent2">
                    <a:lumMod val="75000"/>
                  </a:schemeClr>
                </a:solidFill>
                <a:latin typeface="Arial" panose="020B0604020202020204" pitchFamily="34" charset="0"/>
                <a:cs typeface="Arial" panose="020B0604020202020204" pitchFamily="34" charset="0"/>
              </a:rPr>
              <a:t>Overall Learner Satisfaction </a:t>
            </a:r>
            <a:br>
              <a:rPr lang="en-US" sz="4000" b="1" dirty="0">
                <a:solidFill>
                  <a:schemeClr val="accent2">
                    <a:lumMod val="75000"/>
                  </a:schemeClr>
                </a:solidFill>
                <a:latin typeface="Arial" panose="020B0604020202020204" pitchFamily="34" charset="0"/>
                <a:cs typeface="Arial" panose="020B0604020202020204" pitchFamily="34" charset="0"/>
              </a:rPr>
            </a:br>
            <a:r>
              <a:rPr lang="en-US" sz="4000" b="1" dirty="0">
                <a:solidFill>
                  <a:schemeClr val="accent2">
                    <a:lumMod val="75000"/>
                  </a:schemeClr>
                </a:solidFill>
                <a:latin typeface="Arial" panose="020B0604020202020204" pitchFamily="34" charset="0"/>
                <a:cs typeface="Arial" panose="020B0604020202020204" pitchFamily="34" charset="0"/>
              </a:rPr>
              <a:t>– All LA’s </a:t>
            </a:r>
          </a:p>
        </p:txBody>
      </p:sp>
      <p:sp>
        <p:nvSpPr>
          <p:cNvPr id="3" name="Content Placeholder 2">
            <a:extLst>
              <a:ext uri="{FF2B5EF4-FFF2-40B4-BE49-F238E27FC236}">
                <a16:creationId xmlns:a16="http://schemas.microsoft.com/office/drawing/2014/main" id="{DEA7FAE2-8E31-D241-852F-6AB10209B46E}"/>
              </a:ext>
            </a:extLst>
          </p:cNvPr>
          <p:cNvSpPr>
            <a:spLocks noGrp="1"/>
          </p:cNvSpPr>
          <p:nvPr>
            <p:ph idx="4294967295"/>
          </p:nvPr>
        </p:nvSpPr>
        <p:spPr>
          <a:xfrm>
            <a:off x="0" y="1825625"/>
            <a:ext cx="10515600" cy="4351338"/>
          </a:xfrm>
        </p:spPr>
        <p:txBody>
          <a:bodyPr vert="horz" lIns="91440" tIns="45720" rIns="91440" bIns="45720" rtlCol="0" anchor="t">
            <a:normAutofit/>
          </a:bodyPr>
          <a:lstStyle/>
          <a:p>
            <a:pPr marL="0" indent="0">
              <a:buNone/>
            </a:pPr>
            <a:r>
              <a:rPr lang="en-US" sz="2600" dirty="0">
                <a:latin typeface="Arial" panose="020B0604020202020204" pitchFamily="34" charset="0"/>
                <a:cs typeface="Arial" panose="020B0604020202020204" pitchFamily="34" charset="0"/>
              </a:rPr>
              <a:t>Of thousands who have completed the training so far…</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99% Feel more confident as a result of the training</a:t>
            </a:r>
          </a:p>
          <a:p>
            <a:r>
              <a:rPr lang="en-US" sz="2600" dirty="0">
                <a:latin typeface="Arial" panose="020B0604020202020204" pitchFamily="34" charset="0"/>
                <a:cs typeface="Arial" panose="020B0604020202020204" pitchFamily="34" charset="0"/>
              </a:rPr>
              <a:t>96% Believe they can support more children</a:t>
            </a:r>
          </a:p>
          <a:p>
            <a:r>
              <a:rPr lang="en-US" sz="2600" dirty="0">
                <a:latin typeface="Arial" panose="020B0604020202020204" pitchFamily="34" charset="0"/>
                <a:cs typeface="Arial" panose="020B0604020202020204" pitchFamily="34" charset="0"/>
              </a:rPr>
              <a:t>99% Would recommend this course</a:t>
            </a:r>
          </a:p>
          <a:p>
            <a:r>
              <a:rPr lang="en-US" sz="2600" dirty="0">
                <a:latin typeface="Arial" panose="020B0604020202020204" pitchFamily="34" charset="0"/>
                <a:cs typeface="Arial" panose="020B0604020202020204" pitchFamily="34" charset="0"/>
              </a:rPr>
              <a:t>99% are committed to making a change in their setting as a result of the training.</a:t>
            </a:r>
          </a:p>
          <a:p>
            <a:endParaRPr lang="en-US"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NB – data calculated using learner responses collected from our post course surveys.</a:t>
            </a:r>
          </a:p>
        </p:txBody>
      </p:sp>
      <p:pic>
        <p:nvPicPr>
          <p:cNvPr id="4" name="Picture 2">
            <a:extLst>
              <a:ext uri="{FF2B5EF4-FFF2-40B4-BE49-F238E27FC236}">
                <a16:creationId xmlns:a16="http://schemas.microsoft.com/office/drawing/2014/main" id="{41F3185A-0F70-8DD4-7AA5-E69ED8338D6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53450" y="44312"/>
            <a:ext cx="363855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8863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44593-D213-1317-0113-E233A1C33CF8}"/>
              </a:ext>
            </a:extLst>
          </p:cNvPr>
          <p:cNvSpPr>
            <a:spLocks noGrp="1"/>
          </p:cNvSpPr>
          <p:nvPr>
            <p:ph type="title" idx="4294967295"/>
          </p:nvPr>
        </p:nvSpPr>
        <p:spPr>
          <a:xfrm>
            <a:off x="0" y="365126"/>
            <a:ext cx="10515600" cy="910782"/>
          </a:xfrm>
        </p:spPr>
        <p:txBody>
          <a:bodyPr/>
          <a:lstStyle/>
          <a:p>
            <a:r>
              <a:rPr lang="en-GB" b="1" dirty="0">
                <a:solidFill>
                  <a:schemeClr val="accent2">
                    <a:lumMod val="75000"/>
                  </a:schemeClr>
                </a:solidFill>
                <a:latin typeface="Arial" panose="020B0604020202020204" pitchFamily="34" charset="0"/>
                <a:cs typeface="Arial" panose="020B0604020202020204" pitchFamily="34" charset="0"/>
              </a:rPr>
              <a:t>How? </a:t>
            </a:r>
          </a:p>
        </p:txBody>
      </p:sp>
      <p:sp>
        <p:nvSpPr>
          <p:cNvPr id="3" name="Content Placeholder 2">
            <a:extLst>
              <a:ext uri="{FF2B5EF4-FFF2-40B4-BE49-F238E27FC236}">
                <a16:creationId xmlns:a16="http://schemas.microsoft.com/office/drawing/2014/main" id="{D919F37C-2EB5-2B7C-7802-E4BA2468E906}"/>
              </a:ext>
            </a:extLst>
          </p:cNvPr>
          <p:cNvSpPr>
            <a:spLocks noGrp="1"/>
          </p:cNvSpPr>
          <p:nvPr>
            <p:ph idx="4294967295"/>
          </p:nvPr>
        </p:nvSpPr>
        <p:spPr>
          <a:xfrm>
            <a:off x="542260" y="1453485"/>
            <a:ext cx="10515600" cy="4351338"/>
          </a:xfrm>
        </p:spPr>
        <p:txBody>
          <a:bodyPr/>
          <a:lstStyle/>
          <a:p>
            <a:r>
              <a:rPr lang="en-GB" sz="2800" dirty="0">
                <a:latin typeface="Arial" panose="020B0604020202020204" pitchFamily="34" charset="0"/>
                <a:cs typeface="Arial" panose="020B0604020202020204" pitchFamily="34" charset="0"/>
              </a:rPr>
              <a:t>Assembly times </a:t>
            </a:r>
          </a:p>
          <a:p>
            <a:r>
              <a:rPr lang="en-GB" sz="2800" dirty="0">
                <a:latin typeface="Arial" panose="020B0604020202020204" pitchFamily="34" charset="0"/>
                <a:cs typeface="Arial" panose="020B0604020202020204" pitchFamily="34" charset="0"/>
              </a:rPr>
              <a:t>INSET days</a:t>
            </a:r>
          </a:p>
          <a:p>
            <a:r>
              <a:rPr lang="en-GB" sz="2800" dirty="0">
                <a:latin typeface="Arial" panose="020B0604020202020204" pitchFamily="34" charset="0"/>
                <a:cs typeface="Arial" panose="020B0604020202020204" pitchFamily="34" charset="0"/>
              </a:rPr>
              <a:t>Staff meeting protected time </a:t>
            </a:r>
          </a:p>
          <a:p>
            <a:r>
              <a:rPr lang="en-GB" sz="2800" dirty="0">
                <a:latin typeface="Arial" panose="020B0604020202020204" pitchFamily="34" charset="0"/>
                <a:cs typeface="Arial" panose="020B0604020202020204" pitchFamily="34" charset="0"/>
              </a:rPr>
              <a:t>When children are absent – Cover </a:t>
            </a:r>
          </a:p>
          <a:p>
            <a:r>
              <a:rPr lang="en-GB" sz="2800" dirty="0">
                <a:latin typeface="Arial" panose="020B0604020202020204" pitchFamily="34" charset="0"/>
                <a:cs typeface="Arial" panose="020B0604020202020204" pitchFamily="34" charset="0"/>
              </a:rPr>
              <a:t>Enrichment time – weekly time led by LTS, children have an opportunity to develop a range of skills and interests. Protected time for teachers and support staff.</a:t>
            </a:r>
          </a:p>
          <a:p>
            <a:r>
              <a:rPr lang="en-GB" sz="2800" dirty="0">
                <a:latin typeface="Arial" panose="020B0604020202020204" pitchFamily="34" charset="0"/>
                <a:cs typeface="Arial" panose="020B0604020202020204" pitchFamily="34" charset="0"/>
              </a:rPr>
              <a:t>CPD time prioritised </a:t>
            </a:r>
          </a:p>
          <a:p>
            <a:endParaRPr lang="en-GB" dirty="0"/>
          </a:p>
        </p:txBody>
      </p:sp>
    </p:spTree>
    <p:extLst>
      <p:ext uri="{BB962C8B-B14F-4D97-AF65-F5344CB8AC3E}">
        <p14:creationId xmlns:p14="http://schemas.microsoft.com/office/powerpoint/2010/main" val="3751188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572F-8BC0-DA08-F94D-5C54E3362EA1}"/>
              </a:ext>
            </a:extLst>
          </p:cNvPr>
          <p:cNvSpPr>
            <a:spLocks noGrp="1"/>
          </p:cNvSpPr>
          <p:nvPr>
            <p:ph type="title" idx="4294967295"/>
          </p:nvPr>
        </p:nvSpPr>
        <p:spPr>
          <a:xfrm>
            <a:off x="0" y="365125"/>
            <a:ext cx="10515600" cy="1325563"/>
          </a:xfrm>
        </p:spPr>
        <p:txBody>
          <a:bodyPr>
            <a:normAutofit fontScale="90000"/>
          </a:bodyPr>
          <a:lstStyle/>
          <a:p>
            <a:r>
              <a:rPr lang="en-GB" b="1" i="0" cap="all" dirty="0">
                <a:solidFill>
                  <a:schemeClr val="accent2">
                    <a:lumMod val="75000"/>
                  </a:schemeClr>
                </a:solidFill>
                <a:effectLst/>
                <a:latin typeface="Handlee"/>
              </a:rPr>
              <a:t>RESOURCES FOR PRACTITIONERS: Guides</a:t>
            </a:r>
            <a:br>
              <a:rPr lang="en-GB" b="1" i="0" cap="all" dirty="0">
                <a:solidFill>
                  <a:srgbClr val="FFFFFF"/>
                </a:solidFill>
                <a:effectLst/>
                <a:latin typeface="Handlee"/>
              </a:rPr>
            </a:br>
            <a:endParaRPr lang="en-GB" dirty="0"/>
          </a:p>
        </p:txBody>
      </p:sp>
      <p:pic>
        <p:nvPicPr>
          <p:cNvPr id="9" name="Content Placeholder 8">
            <a:extLst>
              <a:ext uri="{FF2B5EF4-FFF2-40B4-BE49-F238E27FC236}">
                <a16:creationId xmlns:a16="http://schemas.microsoft.com/office/drawing/2014/main" id="{89BC04C0-C4A3-B964-878B-2FD25930268F}"/>
              </a:ext>
            </a:extLst>
          </p:cNvPr>
          <p:cNvPicPr>
            <a:picLocks noGrp="1" noChangeAspect="1"/>
          </p:cNvPicPr>
          <p:nvPr>
            <p:ph idx="4294967295"/>
          </p:nvPr>
        </p:nvPicPr>
        <p:blipFill>
          <a:blip r:embed="rId2"/>
          <a:stretch>
            <a:fillRect/>
          </a:stretch>
        </p:blipFill>
        <p:spPr>
          <a:xfrm>
            <a:off x="1505034" y="1195684"/>
            <a:ext cx="3345911" cy="4990122"/>
          </a:xfrm>
        </p:spPr>
      </p:pic>
      <p:pic>
        <p:nvPicPr>
          <p:cNvPr id="11" name="Picture 10">
            <a:extLst>
              <a:ext uri="{FF2B5EF4-FFF2-40B4-BE49-F238E27FC236}">
                <a16:creationId xmlns:a16="http://schemas.microsoft.com/office/drawing/2014/main" id="{30389777-87C2-4103-6C26-B4BA7D3E789B}"/>
              </a:ext>
            </a:extLst>
          </p:cNvPr>
          <p:cNvPicPr>
            <a:picLocks noChangeAspect="1"/>
          </p:cNvPicPr>
          <p:nvPr/>
        </p:nvPicPr>
        <p:blipFill>
          <a:blip r:embed="rId3"/>
          <a:stretch>
            <a:fillRect/>
          </a:stretch>
        </p:blipFill>
        <p:spPr>
          <a:xfrm>
            <a:off x="6244413" y="1195684"/>
            <a:ext cx="2877719" cy="4901609"/>
          </a:xfrm>
          <a:prstGeom prst="rect">
            <a:avLst/>
          </a:prstGeom>
        </p:spPr>
      </p:pic>
    </p:spTree>
    <p:extLst>
      <p:ext uri="{BB962C8B-B14F-4D97-AF65-F5344CB8AC3E}">
        <p14:creationId xmlns:p14="http://schemas.microsoft.com/office/powerpoint/2010/main" val="4270488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83BDC0-45BE-AB69-4F38-1C8F30319F9F}"/>
              </a:ext>
            </a:extLst>
          </p:cNvPr>
          <p:cNvPicPr>
            <a:picLocks noChangeAspect="1"/>
          </p:cNvPicPr>
          <p:nvPr/>
        </p:nvPicPr>
        <p:blipFill>
          <a:blip r:embed="rId2"/>
          <a:stretch>
            <a:fillRect/>
          </a:stretch>
        </p:blipFill>
        <p:spPr>
          <a:xfrm>
            <a:off x="838200" y="2027366"/>
            <a:ext cx="3608790" cy="3323559"/>
          </a:xfrm>
          <a:prstGeom prst="rect">
            <a:avLst/>
          </a:prstGeom>
        </p:spPr>
      </p:pic>
      <p:sp>
        <p:nvSpPr>
          <p:cNvPr id="4" name="Title 1">
            <a:extLst>
              <a:ext uri="{FF2B5EF4-FFF2-40B4-BE49-F238E27FC236}">
                <a16:creationId xmlns:a16="http://schemas.microsoft.com/office/drawing/2014/main" id="{E74E60E9-A077-444C-124E-9C1A24B726D4}"/>
              </a:ext>
            </a:extLst>
          </p:cNvPr>
          <p:cNvSpPr>
            <a:spLocks noGrp="1"/>
          </p:cNvSpPr>
          <p:nvPr>
            <p:ph type="title" idx="4294967295"/>
          </p:nvPr>
        </p:nvSpPr>
        <p:spPr>
          <a:xfrm>
            <a:off x="0" y="365125"/>
            <a:ext cx="10515600" cy="1325563"/>
          </a:xfrm>
        </p:spPr>
        <p:txBody>
          <a:bodyPr>
            <a:normAutofit fontScale="90000"/>
          </a:bodyPr>
          <a:lstStyle/>
          <a:p>
            <a:r>
              <a:rPr lang="en-GB" b="1" i="0" cap="all" dirty="0">
                <a:solidFill>
                  <a:schemeClr val="accent2">
                    <a:lumMod val="75000"/>
                  </a:schemeClr>
                </a:solidFill>
                <a:effectLst/>
                <a:latin typeface="Handlee"/>
              </a:rPr>
              <a:t>RESOURCES FOR PRACTITIONERS: STRATEGIES</a:t>
            </a:r>
            <a:br>
              <a:rPr lang="en-GB" b="1" i="0" cap="all" dirty="0">
                <a:solidFill>
                  <a:srgbClr val="FFFFFF"/>
                </a:solidFill>
                <a:effectLst/>
                <a:latin typeface="Handlee"/>
              </a:rPr>
            </a:br>
            <a:endParaRPr lang="en-GB" dirty="0"/>
          </a:p>
        </p:txBody>
      </p:sp>
      <p:pic>
        <p:nvPicPr>
          <p:cNvPr id="6" name="Picture 5">
            <a:extLst>
              <a:ext uri="{FF2B5EF4-FFF2-40B4-BE49-F238E27FC236}">
                <a16:creationId xmlns:a16="http://schemas.microsoft.com/office/drawing/2014/main" id="{E1300678-D920-2079-58B7-57795F3C3271}"/>
              </a:ext>
            </a:extLst>
          </p:cNvPr>
          <p:cNvPicPr>
            <a:picLocks noChangeAspect="1"/>
          </p:cNvPicPr>
          <p:nvPr/>
        </p:nvPicPr>
        <p:blipFill>
          <a:blip r:embed="rId3"/>
          <a:stretch>
            <a:fillRect/>
          </a:stretch>
        </p:blipFill>
        <p:spPr>
          <a:xfrm>
            <a:off x="5797070" y="1300162"/>
            <a:ext cx="3362325" cy="4257675"/>
          </a:xfrm>
          <a:prstGeom prst="rect">
            <a:avLst/>
          </a:prstGeom>
        </p:spPr>
      </p:pic>
    </p:spTree>
    <p:extLst>
      <p:ext uri="{BB962C8B-B14F-4D97-AF65-F5344CB8AC3E}">
        <p14:creationId xmlns:p14="http://schemas.microsoft.com/office/powerpoint/2010/main" val="7214151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brown background&#10;&#10;Description automatically generated">
            <a:extLst>
              <a:ext uri="{FF2B5EF4-FFF2-40B4-BE49-F238E27FC236}">
                <a16:creationId xmlns:a16="http://schemas.microsoft.com/office/drawing/2014/main" id="{CEF1E24F-7616-BAFA-4829-E918FE4F1143}"/>
              </a:ext>
            </a:extLst>
          </p:cNvPr>
          <p:cNvPicPr>
            <a:picLocks noChangeAspect="1"/>
          </p:cNvPicPr>
          <p:nvPr/>
        </p:nvPicPr>
        <p:blipFill>
          <a:blip r:embed="rId2"/>
          <a:stretch>
            <a:fillRect/>
          </a:stretch>
        </p:blipFill>
        <p:spPr>
          <a:xfrm>
            <a:off x="3976578" y="520347"/>
            <a:ext cx="5090547" cy="3631671"/>
          </a:xfrm>
          <a:prstGeom prst="rect">
            <a:avLst/>
          </a:prstGeom>
        </p:spPr>
      </p:pic>
      <p:sp>
        <p:nvSpPr>
          <p:cNvPr id="4" name="TextBox 3">
            <a:extLst>
              <a:ext uri="{FF2B5EF4-FFF2-40B4-BE49-F238E27FC236}">
                <a16:creationId xmlns:a16="http://schemas.microsoft.com/office/drawing/2014/main" id="{59475C53-0C96-7FB4-E530-291D1DB3BEEA}"/>
              </a:ext>
            </a:extLst>
          </p:cNvPr>
          <p:cNvSpPr txBox="1"/>
          <p:nvPr/>
        </p:nvSpPr>
        <p:spPr>
          <a:xfrm>
            <a:off x="2009554" y="3932079"/>
            <a:ext cx="8506045"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https://dingley.org.uk/dingleys-promise-training/comic-relief/</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After signing up Dingley’s Promise will email you directly with next steps </a:t>
            </a:r>
          </a:p>
        </p:txBody>
      </p:sp>
    </p:spTree>
    <p:extLst>
      <p:ext uri="{BB962C8B-B14F-4D97-AF65-F5344CB8AC3E}">
        <p14:creationId xmlns:p14="http://schemas.microsoft.com/office/powerpoint/2010/main" val="15338117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169E-D658-5D63-8996-2C04F84BD8A9}"/>
              </a:ext>
            </a:extLst>
          </p:cNvPr>
          <p:cNvSpPr>
            <a:spLocks noGrp="1"/>
          </p:cNvSpPr>
          <p:nvPr>
            <p:ph type="title"/>
          </p:nvPr>
        </p:nvSpPr>
        <p:spPr>
          <a:xfrm>
            <a:off x="640080" y="325369"/>
            <a:ext cx="4368602" cy="1956841"/>
          </a:xfrm>
        </p:spPr>
        <p:txBody>
          <a:bodyPr anchor="b">
            <a:normAutofit fontScale="90000"/>
          </a:bodyPr>
          <a:lstStyle/>
          <a:p>
            <a:r>
              <a:rPr lang="en-US" sz="5400" b="1" dirty="0">
                <a:solidFill>
                  <a:srgbClr val="025B9D"/>
                </a:solidFill>
                <a:latin typeface="Arial" panose="020B0604020202020204" pitchFamily="34" charset="0"/>
                <a:cs typeface="Arial" panose="020B0604020202020204" pitchFamily="34" charset="0"/>
              </a:rPr>
              <a:t>Next steps – get involved!</a:t>
            </a:r>
          </a:p>
        </p:txBody>
      </p:sp>
      <p:sp>
        <p:nvSpPr>
          <p:cNvPr id="35" name="Content Placeholder 2">
            <a:extLst>
              <a:ext uri="{FF2B5EF4-FFF2-40B4-BE49-F238E27FC236}">
                <a16:creationId xmlns:a16="http://schemas.microsoft.com/office/drawing/2014/main" id="{502A6DF8-41C3-E22A-331C-7A683321FFD7}"/>
              </a:ext>
            </a:extLst>
          </p:cNvPr>
          <p:cNvSpPr>
            <a:spLocks noGrp="1"/>
          </p:cNvSpPr>
          <p:nvPr>
            <p:ph idx="1"/>
          </p:nvPr>
        </p:nvSpPr>
        <p:spPr>
          <a:xfrm>
            <a:off x="640080" y="3137482"/>
            <a:ext cx="4243589" cy="3320668"/>
          </a:xfrm>
        </p:spPr>
        <p:txBody>
          <a:bodyPr vert="horz" lIns="91440" tIns="45720" rIns="91440" bIns="45720" rtlCol="0" anchor="t">
            <a:normAutofit/>
          </a:bodyPr>
          <a:lstStyle/>
          <a:p>
            <a:r>
              <a:rPr lang="en-US" sz="1800" dirty="0">
                <a:solidFill>
                  <a:srgbClr val="025B9D"/>
                </a:solidFill>
                <a:latin typeface="Arial" panose="020B0604020202020204" pitchFamily="34" charset="0"/>
                <a:cs typeface="Arial" panose="020B0604020202020204" pitchFamily="34" charset="0"/>
              </a:rPr>
              <a:t>Sign up and be part of an inclusion movement</a:t>
            </a:r>
          </a:p>
          <a:p>
            <a:r>
              <a:rPr lang="en-US" sz="1800" dirty="0">
                <a:solidFill>
                  <a:srgbClr val="025B9D"/>
                </a:solidFill>
                <a:latin typeface="Arial" panose="020B0604020202020204" pitchFamily="34" charset="0"/>
                <a:cs typeface="Arial" panose="020B0604020202020204" pitchFamily="34" charset="0"/>
              </a:rPr>
              <a:t>Can you be a setting who get our Mark of Achievement?</a:t>
            </a:r>
          </a:p>
          <a:p>
            <a:r>
              <a:rPr lang="en-US" sz="1800" dirty="0">
                <a:solidFill>
                  <a:srgbClr val="025B9D"/>
                </a:solidFill>
                <a:latin typeface="Arial" panose="020B0604020202020204" pitchFamily="34" charset="0"/>
                <a:cs typeface="Arial" panose="020B0604020202020204" pitchFamily="34" charset="0"/>
              </a:rPr>
              <a:t>Sign up to hear our news and know first about webinars, events &amp; opportunities</a:t>
            </a:r>
          </a:p>
          <a:p>
            <a:r>
              <a:rPr lang="en-US" sz="1800" dirty="0">
                <a:solidFill>
                  <a:srgbClr val="025B9D"/>
                </a:solidFill>
                <a:latin typeface="Arial" panose="020B0604020202020204" pitchFamily="34" charset="0"/>
                <a:cs typeface="Arial" panose="020B0604020202020204" pitchFamily="34" charset="0"/>
              </a:rPr>
              <a:t>Lunch breaks and other events too!</a:t>
            </a:r>
          </a:p>
          <a:p>
            <a:r>
              <a:rPr lang="en-US" sz="1800" dirty="0">
                <a:solidFill>
                  <a:srgbClr val="025B9D"/>
                </a:solidFill>
                <a:latin typeface="Arial" panose="020B0604020202020204" pitchFamily="34" charset="0"/>
                <a:cs typeface="Arial" panose="020B0604020202020204" pitchFamily="34" charset="0"/>
              </a:rPr>
              <a:t>Contact EYSEND Outreach Teacher for further info if needed</a:t>
            </a:r>
          </a:p>
          <a:p>
            <a:endParaRPr lang="en-US" sz="1700" dirty="0">
              <a:cs typeface="Calibri" panose="020F0502020204030204"/>
            </a:endParaRPr>
          </a:p>
          <a:p>
            <a:endParaRPr lang="en-US" sz="1700" dirty="0">
              <a:cs typeface="Calibri" panose="020F0502020204030204"/>
            </a:endParaRPr>
          </a:p>
        </p:txBody>
      </p:sp>
      <p:pic>
        <p:nvPicPr>
          <p:cNvPr id="5" name="Picture 5" descr="P20100801475.jpg">
            <a:extLst>
              <a:ext uri="{FF2B5EF4-FFF2-40B4-BE49-F238E27FC236}">
                <a16:creationId xmlns:a16="http://schemas.microsoft.com/office/drawing/2014/main" id="{D4D504D2-7339-C606-7ADE-C5D1F6B601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86773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A4C03A-C921-BA13-7E4B-55A6F609577A}"/>
              </a:ext>
            </a:extLst>
          </p:cNvPr>
          <p:cNvSpPr>
            <a:spLocks noGrp="1"/>
          </p:cNvSpPr>
          <p:nvPr>
            <p:ph type="ctrTitle"/>
          </p:nvPr>
        </p:nvSpPr>
        <p:spPr>
          <a:xfrm>
            <a:off x="6234422" y="844805"/>
            <a:ext cx="5419098" cy="2487675"/>
          </a:xfrm>
        </p:spPr>
        <p:txBody>
          <a:bodyPr anchor="t">
            <a:normAutofit/>
          </a:bodyPr>
          <a:lstStyle/>
          <a:p>
            <a:r>
              <a:rPr lang="en-GB" sz="4800" dirty="0">
                <a:solidFill>
                  <a:schemeClr val="tx2"/>
                </a:solidFill>
              </a:rPr>
              <a:t>The role of the </a:t>
            </a:r>
            <a:r>
              <a:rPr lang="en-GB" sz="4800" b="1" dirty="0">
                <a:solidFill>
                  <a:schemeClr val="tx2"/>
                </a:solidFill>
              </a:rPr>
              <a:t>Designated Clinical Officer</a:t>
            </a:r>
          </a:p>
        </p:txBody>
      </p:sp>
      <p:sp>
        <p:nvSpPr>
          <p:cNvPr id="3" name="Subtitle 2">
            <a:extLst>
              <a:ext uri="{FF2B5EF4-FFF2-40B4-BE49-F238E27FC236}">
                <a16:creationId xmlns:a16="http://schemas.microsoft.com/office/drawing/2014/main" id="{C575C798-481B-D4DE-3F8B-C23B8D67815D}"/>
              </a:ext>
            </a:extLst>
          </p:cNvPr>
          <p:cNvSpPr>
            <a:spLocks noGrp="1"/>
          </p:cNvSpPr>
          <p:nvPr>
            <p:ph type="subTitle" idx="1"/>
          </p:nvPr>
        </p:nvSpPr>
        <p:spPr>
          <a:xfrm>
            <a:off x="6590966" y="3428999"/>
            <a:ext cx="4805691" cy="838831"/>
          </a:xfrm>
        </p:spPr>
        <p:txBody>
          <a:bodyPr anchor="b">
            <a:normAutofit/>
          </a:bodyPr>
          <a:lstStyle/>
          <a:p>
            <a:r>
              <a:rPr lang="en-GB" sz="2000" dirty="0">
                <a:solidFill>
                  <a:schemeClr val="tx2"/>
                </a:solidFill>
              </a:rPr>
              <a:t>MELISSA WATKIN</a:t>
            </a:r>
          </a:p>
        </p:txBody>
      </p:sp>
      <p:grpSp>
        <p:nvGrpSpPr>
          <p:cNvPr id="39" name="Group 38">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8" name="Freeform: Shape 27">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CC5FB9BD-80AC-3679-B4EB-1C95D30C63AB}"/>
              </a:ext>
            </a:extLst>
          </p:cNvPr>
          <p:cNvPicPr>
            <a:picLocks noChangeAspect="1"/>
          </p:cNvPicPr>
          <p:nvPr/>
        </p:nvPicPr>
        <p:blipFill>
          <a:blip r:embed="rId2"/>
          <a:stretch>
            <a:fillRect/>
          </a:stretch>
        </p:blipFill>
        <p:spPr>
          <a:xfrm>
            <a:off x="276844" y="1435257"/>
            <a:ext cx="3987483" cy="3987483"/>
          </a:xfrm>
          <a:prstGeom prst="rect">
            <a:avLst/>
          </a:prstGeom>
        </p:spPr>
      </p:pic>
    </p:spTree>
    <p:extLst>
      <p:ext uri="{BB962C8B-B14F-4D97-AF65-F5344CB8AC3E}">
        <p14:creationId xmlns:p14="http://schemas.microsoft.com/office/powerpoint/2010/main" val="32113529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6B90AB0-A8CA-57B1-A1C0-FF9C6BDF5B91}"/>
              </a:ext>
            </a:extLst>
          </p:cNvPr>
          <p:cNvSpPr>
            <a:spLocks noGrp="1"/>
          </p:cNvSpPr>
          <p:nvPr>
            <p:ph idx="4294967295"/>
          </p:nvPr>
        </p:nvSpPr>
        <p:spPr>
          <a:xfrm>
            <a:off x="0" y="2293938"/>
            <a:ext cx="10515600" cy="4351337"/>
          </a:xfrm>
        </p:spPr>
        <p:txBody>
          <a:bodyPr>
            <a:normAutofit/>
          </a:bodyPr>
          <a:lstStyle/>
          <a:p>
            <a:pPr marL="0" indent="0" algn="ctr">
              <a:buNone/>
            </a:pPr>
            <a:r>
              <a:rPr lang="en-US" sz="3600" b="1" dirty="0">
                <a:solidFill>
                  <a:srgbClr val="025B9D"/>
                </a:solidFill>
              </a:rPr>
              <a:t>Thank you for your hard work </a:t>
            </a:r>
          </a:p>
          <a:p>
            <a:pPr marL="0" indent="0" algn="ctr">
              <a:buNone/>
            </a:pPr>
            <a:r>
              <a:rPr lang="en-US" sz="3600" b="1" dirty="0">
                <a:solidFill>
                  <a:srgbClr val="025B9D"/>
                </a:solidFill>
              </a:rPr>
              <a:t>and commitment to inclusion!</a:t>
            </a:r>
          </a:p>
          <a:p>
            <a:pPr marL="0" indent="0" algn="ctr">
              <a:buNone/>
            </a:pPr>
            <a:endParaRPr lang="en-US" sz="3600" b="1" dirty="0">
              <a:solidFill>
                <a:srgbClr val="025B9D"/>
              </a:solidFill>
            </a:endParaRPr>
          </a:p>
          <a:p>
            <a:pPr marL="0" indent="0" algn="ctr">
              <a:buNone/>
            </a:pPr>
            <a:endParaRPr lang="en-US" sz="3600" b="1" dirty="0">
              <a:solidFill>
                <a:srgbClr val="025B9D"/>
              </a:solidFill>
            </a:endParaRPr>
          </a:p>
          <a:p>
            <a:pPr marL="0" indent="0" algn="ctr">
              <a:buNone/>
            </a:pPr>
            <a:r>
              <a:rPr lang="en-US" sz="3600" b="1" dirty="0" err="1">
                <a:solidFill>
                  <a:srgbClr val="025B9D"/>
                </a:solidFill>
              </a:rPr>
              <a:t>info@dingley.org.uk</a:t>
            </a:r>
            <a:endParaRPr lang="en-US" sz="3600" b="1" dirty="0">
              <a:solidFill>
                <a:srgbClr val="025B9D"/>
              </a:solidFill>
            </a:endParaRPr>
          </a:p>
        </p:txBody>
      </p:sp>
      <p:pic>
        <p:nvPicPr>
          <p:cNvPr id="4" name="Picture 3" descr="Logo, company name&#10;&#10;Description automatically generated">
            <a:extLst>
              <a:ext uri="{FF2B5EF4-FFF2-40B4-BE49-F238E27FC236}">
                <a16:creationId xmlns:a16="http://schemas.microsoft.com/office/drawing/2014/main" id="{537EED22-4AB2-B5BD-5ACF-6EA70BF696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59647" y="320166"/>
            <a:ext cx="3320686" cy="931660"/>
          </a:xfrm>
          <a:prstGeom prst="rect">
            <a:avLst/>
          </a:prstGeom>
        </p:spPr>
      </p:pic>
      <p:pic>
        <p:nvPicPr>
          <p:cNvPr id="2" name="Picture 1">
            <a:extLst>
              <a:ext uri="{FF2B5EF4-FFF2-40B4-BE49-F238E27FC236}">
                <a16:creationId xmlns:a16="http://schemas.microsoft.com/office/drawing/2014/main" id="{C85F9D12-921A-6CCD-6295-ED59B28F6E6B}"/>
              </a:ext>
            </a:extLst>
          </p:cNvPr>
          <p:cNvPicPr>
            <a:picLocks noChangeAspect="1"/>
          </p:cNvPicPr>
          <p:nvPr/>
        </p:nvPicPr>
        <p:blipFill>
          <a:blip r:embed="rId4" cstate="screen">
            <a:extLst>
              <a:ext uri="{28A0092B-C50C-407E-A947-70E740481C1C}">
                <a14:useLocalDpi xmlns:a14="http://schemas.microsoft.com/office/drawing/2010/main"/>
              </a:ext>
            </a:extLst>
          </a:blip>
          <a:srcRect r="-1" b="-1"/>
          <a:stretch/>
        </p:blipFill>
        <p:spPr>
          <a:xfrm>
            <a:off x="8989245" y="2902698"/>
            <a:ext cx="2991088" cy="3339639"/>
          </a:xfrm>
          <a:prstGeom prst="rect">
            <a:avLst/>
          </a:prstGeom>
        </p:spPr>
      </p:pic>
    </p:spTree>
    <p:extLst>
      <p:ext uri="{BB962C8B-B14F-4D97-AF65-F5344CB8AC3E}">
        <p14:creationId xmlns:p14="http://schemas.microsoft.com/office/powerpoint/2010/main" val="32591573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25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438046-6149-2934-D4D2-968DFBE81C6D}"/>
              </a:ext>
            </a:extLst>
          </p:cNvPr>
          <p:cNvSpPr>
            <a:spLocks noGrp="1"/>
          </p:cNvSpPr>
          <p:nvPr>
            <p:ph type="title"/>
          </p:nvPr>
        </p:nvSpPr>
        <p:spPr>
          <a:xfrm>
            <a:off x="6248400" y="365125"/>
            <a:ext cx="5105398" cy="1952744"/>
          </a:xfrm>
        </p:spPr>
        <p:txBody>
          <a:bodyPr>
            <a:normAutofit/>
          </a:bodyPr>
          <a:lstStyle/>
          <a:p>
            <a:r>
              <a:rPr lang="en-GB"/>
              <a:t>Why do we need a DCO?</a:t>
            </a:r>
          </a:p>
        </p:txBody>
      </p:sp>
      <p:sp>
        <p:nvSpPr>
          <p:cNvPr id="24" name="Freeform: Shape 23">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7" name="Graphic 6" descr="Doctor">
            <a:extLst>
              <a:ext uri="{FF2B5EF4-FFF2-40B4-BE49-F238E27FC236}">
                <a16:creationId xmlns:a16="http://schemas.microsoft.com/office/drawing/2014/main" id="{38CEED41-1953-1E5E-CDE9-8E1CD715E4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134" y="1918107"/>
            <a:ext cx="3195204" cy="3195204"/>
          </a:xfrm>
          <a:prstGeom prst="rect">
            <a:avLst/>
          </a:prstGeom>
        </p:spPr>
      </p:pic>
      <p:sp>
        <p:nvSpPr>
          <p:cNvPr id="3" name="Content Placeholder 2">
            <a:extLst>
              <a:ext uri="{FF2B5EF4-FFF2-40B4-BE49-F238E27FC236}">
                <a16:creationId xmlns:a16="http://schemas.microsoft.com/office/drawing/2014/main" id="{1E393494-5614-5B82-F59D-61C4FDEC45A2}"/>
              </a:ext>
            </a:extLst>
          </p:cNvPr>
          <p:cNvSpPr>
            <a:spLocks noGrp="1"/>
          </p:cNvSpPr>
          <p:nvPr>
            <p:ph idx="1"/>
          </p:nvPr>
        </p:nvSpPr>
        <p:spPr>
          <a:xfrm>
            <a:off x="6248400" y="2497257"/>
            <a:ext cx="5105398" cy="3679705"/>
          </a:xfrm>
        </p:spPr>
        <p:txBody>
          <a:bodyPr>
            <a:normAutofit/>
          </a:bodyPr>
          <a:lstStyle/>
          <a:p>
            <a:pPr marL="0" indent="0">
              <a:buNone/>
            </a:pPr>
            <a:r>
              <a:rPr lang="en-GB" sz="2000" dirty="0"/>
              <a:t>The Designated Clinical Officer is recognised by the SEND Code of Practise as an expert health practitioner on all matters relating to CYP and SEND. The SEND and Disability Code of Practice 2015 introduces the DCO role under the Section 3.45.</a:t>
            </a:r>
          </a:p>
          <a:p>
            <a:pPr marL="0" indent="0">
              <a:buNone/>
            </a:pPr>
            <a:endParaRPr lang="en-GB" sz="2000" i="1" dirty="0"/>
          </a:p>
        </p:txBody>
      </p:sp>
    </p:spTree>
    <p:extLst>
      <p:ext uri="{BB962C8B-B14F-4D97-AF65-F5344CB8AC3E}">
        <p14:creationId xmlns:p14="http://schemas.microsoft.com/office/powerpoint/2010/main" val="197749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49DE641D-A08B-0A0D-0754-64905E972A20}"/>
              </a:ext>
            </a:extLst>
          </p:cNvPr>
          <p:cNvSpPr>
            <a:spLocks noGrp="1"/>
          </p:cNvSpPr>
          <p:nvPr>
            <p:ph idx="1"/>
          </p:nvPr>
        </p:nvSpPr>
        <p:spPr>
          <a:xfrm>
            <a:off x="669706" y="2143470"/>
            <a:ext cx="4080361" cy="3769834"/>
          </a:xfrm>
        </p:spPr>
        <p:txBody>
          <a:bodyPr anchor="ctr">
            <a:normAutofit/>
          </a:bodyPr>
          <a:lstStyle/>
          <a:p>
            <a:pPr marL="0" indent="0">
              <a:buNone/>
            </a:pPr>
            <a:r>
              <a:rPr lang="en-GB" sz="2400" dirty="0"/>
              <a:t>The Designated Clinical Officer for SEND will ensure health’s compliance with the legislation and spirit of the SEND Code of Practice leading to improved outcomes for children and young people with special educational needs and disability. </a:t>
            </a:r>
          </a:p>
        </p:txBody>
      </p:sp>
      <p:sp>
        <p:nvSpPr>
          <p:cNvPr id="14" name="Rectangle 13">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8BD2E68-4B1C-8A3F-5D0A-4F558DE6F3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1715390"/>
            <a:ext cx="5334197" cy="3427221"/>
          </a:xfrm>
          <a:prstGeom prst="rect">
            <a:avLst/>
          </a:prstGeom>
        </p:spPr>
      </p:pic>
      <p:sp>
        <p:nvSpPr>
          <p:cNvPr id="5" name="TextBox 4">
            <a:extLst>
              <a:ext uri="{FF2B5EF4-FFF2-40B4-BE49-F238E27FC236}">
                <a16:creationId xmlns:a16="http://schemas.microsoft.com/office/drawing/2014/main" id="{27F852D1-9A64-2C0D-A70B-0162532C688E}"/>
              </a:ext>
            </a:extLst>
          </p:cNvPr>
          <p:cNvSpPr txBox="1"/>
          <p:nvPr/>
        </p:nvSpPr>
        <p:spPr>
          <a:xfrm>
            <a:off x="761803" y="490888"/>
            <a:ext cx="4494998" cy="707886"/>
          </a:xfrm>
          <a:prstGeom prst="rect">
            <a:avLst/>
          </a:prstGeom>
          <a:noFill/>
        </p:spPr>
        <p:txBody>
          <a:bodyPr wrap="square" rtlCol="0">
            <a:spAutoFit/>
          </a:bodyPr>
          <a:lstStyle/>
          <a:p>
            <a:r>
              <a:rPr lang="en-GB" sz="4000" dirty="0">
                <a:solidFill>
                  <a:srgbClr val="0070C0"/>
                </a:solidFill>
              </a:rPr>
              <a:t>Role of the DCO</a:t>
            </a:r>
          </a:p>
        </p:txBody>
      </p:sp>
    </p:spTree>
    <p:extLst>
      <p:ext uri="{BB962C8B-B14F-4D97-AF65-F5344CB8AC3E}">
        <p14:creationId xmlns:p14="http://schemas.microsoft.com/office/powerpoint/2010/main" val="1545939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997916CC-911E-BFF3-5A97-8DE89A9DBDD9}"/>
              </a:ext>
            </a:extLst>
          </p:cNvPr>
          <p:cNvSpPr>
            <a:spLocks noGrp="1"/>
          </p:cNvSpPr>
          <p:nvPr>
            <p:ph idx="1"/>
          </p:nvPr>
        </p:nvSpPr>
        <p:spPr>
          <a:xfrm>
            <a:off x="761803" y="1135781"/>
            <a:ext cx="4080361" cy="5104297"/>
          </a:xfrm>
        </p:spPr>
        <p:txBody>
          <a:bodyPr anchor="ctr">
            <a:normAutofit/>
          </a:bodyPr>
          <a:lstStyle/>
          <a:p>
            <a:pPr marL="0" indent="0">
              <a:buNone/>
            </a:pPr>
            <a:r>
              <a:rPr lang="en-GB" sz="2400" dirty="0"/>
              <a:t>The DCO will ensure that the outcomes for disabled children and young people and those with Special Educational Needs are maximised by working to improve; quality of life, school absences, mental and physical health problems, personal autonomy and involvement in further education and employment, independent living and community inclusion. </a:t>
            </a:r>
          </a:p>
          <a:p>
            <a:endParaRPr lang="en-GB" sz="2000" dirty="0"/>
          </a:p>
        </p:txBody>
      </p:sp>
      <p:sp>
        <p:nvSpPr>
          <p:cNvPr id="11" name="Rectangle 10">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kids and a person in a wheelchair&#10;&#10;Description automatically generated">
            <a:extLst>
              <a:ext uri="{FF2B5EF4-FFF2-40B4-BE49-F238E27FC236}">
                <a16:creationId xmlns:a16="http://schemas.microsoft.com/office/drawing/2014/main" id="{04FCAF85-A9F5-0E92-33A9-4FE06AC1D397}"/>
              </a:ext>
            </a:extLst>
          </p:cNvPr>
          <p:cNvPicPr>
            <a:picLocks noChangeAspect="1"/>
          </p:cNvPicPr>
          <p:nvPr/>
        </p:nvPicPr>
        <p:blipFill>
          <a:blip r:embed="rId2"/>
          <a:stretch>
            <a:fillRect/>
          </a:stretch>
        </p:blipFill>
        <p:spPr>
          <a:xfrm>
            <a:off x="6096000" y="1812577"/>
            <a:ext cx="5334197" cy="3232846"/>
          </a:xfrm>
          <a:prstGeom prst="rect">
            <a:avLst/>
          </a:prstGeom>
        </p:spPr>
      </p:pic>
    </p:spTree>
    <p:extLst>
      <p:ext uri="{BB962C8B-B14F-4D97-AF65-F5344CB8AC3E}">
        <p14:creationId xmlns:p14="http://schemas.microsoft.com/office/powerpoint/2010/main" val="327733751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KF PPT template - slide mast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3739.20 - OKF PPT template.potx  -  Read-Only" id="{5D2346D7-6DCD-488C-BB0B-414A2B4E6EFC}" vid="{4FCC3891-A9DE-43C2-B703-50FC37F010D7}"/>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4770AAD-EC3E-4181-9C05-FB8F15E73694}" vid="{2B101210-3A38-417F-B6AE-87078A645A1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CM3739.20 - OKF PPT template</Template>
  <TotalTime>4687</TotalTime>
  <Words>3595</Words>
  <Application>Microsoft Office PowerPoint</Application>
  <PresentationFormat>Widescreen</PresentationFormat>
  <Paragraphs>361</Paragraphs>
  <Slides>61</Slides>
  <Notes>18</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61</vt:i4>
      </vt:variant>
    </vt:vector>
  </HeadingPairs>
  <TitlesOfParts>
    <vt:vector size="81" baseType="lpstr">
      <vt:lpstr>Meiryo</vt:lpstr>
      <vt:lpstr>Aptos</vt:lpstr>
      <vt:lpstr>Arial</vt:lpstr>
      <vt:lpstr>Arial Rounded MT Bold</vt:lpstr>
      <vt:lpstr>Calibri</vt:lpstr>
      <vt:lpstr>Calibri Light</vt:lpstr>
      <vt:lpstr>Century Gothic</vt:lpstr>
      <vt:lpstr>Comic Sans MS</vt:lpstr>
      <vt:lpstr>Handlee</vt:lpstr>
      <vt:lpstr>Wingdings</vt:lpstr>
      <vt:lpstr>Wingdings 3</vt:lpstr>
      <vt:lpstr>OKF PPT template - slide masters</vt:lpstr>
      <vt:lpstr>Office Theme</vt:lpstr>
      <vt:lpstr>Ion Boardroom</vt:lpstr>
      <vt:lpstr>Office Theme</vt:lpstr>
      <vt:lpstr>Retrospect</vt:lpstr>
      <vt:lpstr>Office Theme</vt:lpstr>
      <vt:lpstr>1_office theme</vt:lpstr>
      <vt:lpstr>1_Office Theme</vt:lpstr>
      <vt:lpstr>Office Theme</vt:lpstr>
      <vt:lpstr>PowerPoint Presentation</vt:lpstr>
      <vt:lpstr>PowerPoint Presentation</vt:lpstr>
      <vt:lpstr>PowerPoint Presentation</vt:lpstr>
      <vt:lpstr>PowerPoint Presentation</vt:lpstr>
      <vt:lpstr>PowerPoint Presentation</vt:lpstr>
      <vt:lpstr>The role of the Designated Clinical Officer</vt:lpstr>
      <vt:lpstr>Why do we need a DCO?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me:</vt:lpstr>
      <vt:lpstr>Find me on the Local Offer website https://www.kirkleeslocaloffer.org.uk/information-and-advice/specialist-health-services-including-children-s-therapy-services/the-designated-clinical-officer-dco/ </vt:lpstr>
      <vt:lpstr>PowerPoint Presentation</vt:lpstr>
      <vt:lpstr>Designated Social Care Officer (DSCO) for SEND</vt:lpstr>
      <vt:lpstr>Why a DSCO?</vt:lpstr>
      <vt:lpstr>The DSCO role in Local Authorities </vt:lpstr>
      <vt:lpstr>DSCO role in Kirklees </vt:lpstr>
      <vt:lpstr>Key focus of the role </vt:lpstr>
      <vt:lpstr>Key focus of the role </vt:lpstr>
      <vt:lpstr>What Kirklees hope to improve </vt:lpstr>
      <vt:lpstr>Next Steps </vt:lpstr>
      <vt:lpstr>Musica Kirklees  Jennifer Isaacs - Inclusion Officer Jennifer.Isaacs@musicakirklees.org </vt:lpstr>
      <vt:lpstr>Who are Musica Kirklees?</vt:lpstr>
      <vt:lpstr>Opportunities for SEN Pupils</vt:lpstr>
      <vt:lpstr>Adapted Instruments</vt:lpstr>
      <vt:lpstr>One to one tuition</vt:lpstr>
      <vt:lpstr>SEND Music Days</vt:lpstr>
      <vt:lpstr>Creative Nurture Groups</vt:lpstr>
      <vt:lpstr>   </vt:lpstr>
      <vt:lpstr>What is the Adoption &amp; Special Guardianship Support Fund?</vt:lpstr>
      <vt:lpstr>Who is eligible for support  from the ASGSF? </vt:lpstr>
      <vt:lpstr>What is the Adoption &amp; Special Guardianship Support Fund?</vt:lpstr>
      <vt:lpstr>How can I access funding from the ASGSF? </vt:lpstr>
      <vt:lpstr>How can I access funding from the ASGSF? </vt:lpstr>
      <vt:lpstr>PowerPoint Presentation</vt:lpstr>
      <vt:lpstr>PowerPoint Presentation</vt:lpstr>
      <vt:lpstr>PowerPoint Presentation</vt:lpstr>
      <vt:lpstr>PowerPoint Presentation</vt:lpstr>
      <vt:lpstr>Early Years Inclusion Programme – Comic Relief</vt:lpstr>
      <vt:lpstr>The aim of the project is…   …to increase the number of young children with SEND accessing early years and childcare places through... </vt:lpstr>
      <vt:lpstr>Kirklees: The Training Offer Early Years Inclusion Programme</vt:lpstr>
      <vt:lpstr>PowerPoint Presentation</vt:lpstr>
      <vt:lpstr>PowerPoint Presentation</vt:lpstr>
      <vt:lpstr>PowerPoint Presentation</vt:lpstr>
      <vt:lpstr>PowerPoint Presentation</vt:lpstr>
      <vt:lpstr>Celebration ! Mark of Achievements     12 PVI settings   4 Schools Flatts Nursery Spring Grove JIN School Meltham Moor Primary School Crow Lane</vt:lpstr>
      <vt:lpstr>Feedback from Kirklees staff: </vt:lpstr>
      <vt:lpstr>Overall Learner Satisfaction  – All LA’s </vt:lpstr>
      <vt:lpstr>How? </vt:lpstr>
      <vt:lpstr>RESOURCES FOR PRACTITIONERS: Guides </vt:lpstr>
      <vt:lpstr>RESOURCES FOR PRACTITIONERS: STRATEGIES </vt:lpstr>
      <vt:lpstr>PowerPoint Presentation</vt:lpstr>
      <vt:lpstr>Next steps – get involved!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Jessup</dc:creator>
  <cp:lastModifiedBy>Richard Dresser</cp:lastModifiedBy>
  <cp:revision>18</cp:revision>
  <dcterms:created xsi:type="dcterms:W3CDTF">2022-09-25T14:13:52Z</dcterms:created>
  <dcterms:modified xsi:type="dcterms:W3CDTF">2024-10-29T13:29:10Z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127eb8-1c2a-4c17-86cc-a5ba0926d1f9_Enabled">
    <vt:lpwstr>true</vt:lpwstr>
  </property>
  <property fmtid="{D5CDD505-2E9C-101B-9397-08002B2CF9AE}" pid="3" name="MSIP_Label_22127eb8-1c2a-4c17-86cc-a5ba0926d1f9_SetDate">
    <vt:lpwstr>2022-06-10T09:39:14Z</vt:lpwstr>
  </property>
  <property fmtid="{D5CDD505-2E9C-101B-9397-08002B2CF9AE}" pid="4" name="MSIP_Label_22127eb8-1c2a-4c17-86cc-a5ba0926d1f9_Method">
    <vt:lpwstr>Standard</vt:lpwstr>
  </property>
  <property fmtid="{D5CDD505-2E9C-101B-9397-08002B2CF9AE}" pid="5" name="MSIP_Label_22127eb8-1c2a-4c17-86cc-a5ba0926d1f9_Name">
    <vt:lpwstr>22127eb8-1c2a-4c17-86cc-a5ba0926d1f9</vt:lpwstr>
  </property>
  <property fmtid="{D5CDD505-2E9C-101B-9397-08002B2CF9AE}" pid="6" name="MSIP_Label_22127eb8-1c2a-4c17-86cc-a5ba0926d1f9_SiteId">
    <vt:lpwstr>61d0734f-7fce-4063-b638-09ac5ad5a43f</vt:lpwstr>
  </property>
  <property fmtid="{D5CDD505-2E9C-101B-9397-08002B2CF9AE}" pid="7" name="MSIP_Label_22127eb8-1c2a-4c17-86cc-a5ba0926d1f9_ActionId">
    <vt:lpwstr>4c173c5f-a73f-4da9-bb3d-57b37a8afbee</vt:lpwstr>
  </property>
  <property fmtid="{D5CDD505-2E9C-101B-9397-08002B2CF9AE}" pid="8" name="MSIP_Label_22127eb8-1c2a-4c17-86cc-a5ba0926d1f9_ContentBits">
    <vt:lpwstr>0</vt:lpwstr>
  </property>
</Properties>
</file>