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8" r:id="rId3"/>
    <p:sldId id="376" r:id="rId4"/>
    <p:sldId id="377" r:id="rId5"/>
    <p:sldId id="257" r:id="rId6"/>
    <p:sldId id="276" r:id="rId7"/>
    <p:sldId id="259" r:id="rId8"/>
    <p:sldId id="270" r:id="rId9"/>
    <p:sldId id="260" r:id="rId10"/>
    <p:sldId id="280" r:id="rId11"/>
    <p:sldId id="261" r:id="rId12"/>
    <p:sldId id="274" r:id="rId13"/>
    <p:sldId id="278" r:id="rId14"/>
    <p:sldId id="262" r:id="rId15"/>
    <p:sldId id="263" r:id="rId16"/>
    <p:sldId id="264" r:id="rId17"/>
    <p:sldId id="265" r:id="rId18"/>
    <p:sldId id="266" r:id="rId19"/>
    <p:sldId id="267" r:id="rId20"/>
    <p:sldId id="277" r:id="rId21"/>
    <p:sldId id="281" r:id="rId22"/>
    <p:sldId id="273" r:id="rId23"/>
    <p:sldId id="269"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E95"/>
    <a:srgbClr val="009999"/>
    <a:srgbClr val="D74D89"/>
    <a:srgbClr val="FFFFFF"/>
    <a:srgbClr val="FF66CC"/>
    <a:srgbClr val="00EBE6"/>
    <a:srgbClr val="CCCC00"/>
    <a:srgbClr val="33CCCC"/>
    <a:srgbClr val="99FFCC"/>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1081" autoAdjust="0"/>
  </p:normalViewPr>
  <p:slideViewPr>
    <p:cSldViewPr snapToGrid="0">
      <p:cViewPr varScale="1">
        <p:scale>
          <a:sx n="93" d="100"/>
          <a:sy n="93" d="100"/>
        </p:scale>
        <p:origin x="127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3F5AD8-0EC5-42D2-B9D2-4C9D2F23B89A}" type="datetimeFigureOut">
              <a:rPr lang="en-GB" smtClean="0"/>
              <a:t>22/03/2024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30DC80-33E1-4AF4-AFCF-92A576125C35}" type="slidenum">
              <a:rPr lang="en-GB" smtClean="0"/>
              <a:t>‹#›</a:t>
            </a:fld>
            <a:endParaRPr lang="en-GB"/>
          </a:p>
        </p:txBody>
      </p:sp>
    </p:spTree>
    <p:extLst>
      <p:ext uri="{BB962C8B-B14F-4D97-AF65-F5344CB8AC3E}">
        <p14:creationId xmlns:p14="http://schemas.microsoft.com/office/powerpoint/2010/main" val="2033922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Laura </a:t>
            </a:r>
          </a:p>
          <a:p>
            <a:endParaRPr lang="en-GB" dirty="0"/>
          </a:p>
          <a:p>
            <a:r>
              <a:rPr lang="en-GB" dirty="0"/>
              <a:t>Introduce the topic – SEND systems in education settings from 0-25. The workshop is based around the page on the Local Offer, called ‘what teachers should be doing to support children and young people with SEND’. </a:t>
            </a:r>
          </a:p>
          <a:p>
            <a:endParaRPr lang="en-GB" dirty="0"/>
          </a:p>
          <a:p>
            <a:r>
              <a:rPr lang="en-GB" b="0" i="0" dirty="0">
                <a:solidFill>
                  <a:srgbClr val="212529"/>
                </a:solidFill>
                <a:effectLst/>
                <a:latin typeface="Roboto" panose="02000000000000000000" pitchFamily="2" charset="0"/>
              </a:rPr>
              <a:t>The SEND Code of Practice gives statutory guidance for Local Authorities, educational settings and anyone else involved in providing services to children or young people with special educational needs or disabilities when working with children and young people (up to age 25). The code clearly states that… (read the quote) </a:t>
            </a:r>
          </a:p>
          <a:p>
            <a:endParaRPr lang="en-GB" b="0" i="0" dirty="0">
              <a:solidFill>
                <a:srgbClr val="212529"/>
              </a:solidFill>
              <a:effectLst/>
              <a:latin typeface="Roboto" panose="02000000000000000000" pitchFamily="2" charset="0"/>
            </a:endParaRPr>
          </a:p>
          <a:p>
            <a:r>
              <a:rPr lang="en-GB" b="0" i="0" dirty="0">
                <a:solidFill>
                  <a:srgbClr val="212529"/>
                </a:solidFill>
                <a:effectLst/>
                <a:latin typeface="Roboto" panose="02000000000000000000" pitchFamily="2" charset="0"/>
              </a:rPr>
              <a:t>Introduce the team – Sarah (KLP), Anna (SENDCO – Newsome), Laura (ISO) &amp; Holly (ISO)</a:t>
            </a:r>
            <a:endParaRPr lang="en-GB" dirty="0"/>
          </a:p>
        </p:txBody>
      </p:sp>
      <p:sp>
        <p:nvSpPr>
          <p:cNvPr id="4" name="Slide Number Placeholder 3"/>
          <p:cNvSpPr>
            <a:spLocks noGrp="1"/>
          </p:cNvSpPr>
          <p:nvPr>
            <p:ph type="sldNum" sz="quarter" idx="5"/>
          </p:nvPr>
        </p:nvSpPr>
        <p:spPr/>
        <p:txBody>
          <a:bodyPr/>
          <a:lstStyle/>
          <a:p>
            <a:fld id="{EF30DC80-33E1-4AF4-AFCF-92A576125C35}" type="slidenum">
              <a:rPr lang="en-GB" smtClean="0"/>
              <a:t>1</a:t>
            </a:fld>
            <a:endParaRPr lang="en-GB"/>
          </a:p>
        </p:txBody>
      </p:sp>
    </p:spTree>
    <p:extLst>
      <p:ext uri="{BB962C8B-B14F-4D97-AF65-F5344CB8AC3E}">
        <p14:creationId xmlns:p14="http://schemas.microsoft.com/office/powerpoint/2010/main" val="3934937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Anna</a:t>
            </a:r>
          </a:p>
        </p:txBody>
      </p:sp>
      <p:sp>
        <p:nvSpPr>
          <p:cNvPr id="4" name="Slide Number Placeholder 3"/>
          <p:cNvSpPr>
            <a:spLocks noGrp="1"/>
          </p:cNvSpPr>
          <p:nvPr>
            <p:ph type="sldNum" sz="quarter" idx="5"/>
          </p:nvPr>
        </p:nvSpPr>
        <p:spPr/>
        <p:txBody>
          <a:bodyPr/>
          <a:lstStyle/>
          <a:p>
            <a:fld id="{EF30DC80-33E1-4AF4-AFCF-92A576125C35}" type="slidenum">
              <a:rPr lang="en-GB" smtClean="0"/>
              <a:t>10</a:t>
            </a:fld>
            <a:endParaRPr lang="en-GB"/>
          </a:p>
        </p:txBody>
      </p:sp>
    </p:spTree>
    <p:extLst>
      <p:ext uri="{BB962C8B-B14F-4D97-AF65-F5344CB8AC3E}">
        <p14:creationId xmlns:p14="http://schemas.microsoft.com/office/powerpoint/2010/main" val="3589082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Anna </a:t>
            </a:r>
          </a:p>
          <a:p>
            <a:endParaRPr lang="en-GB" dirty="0"/>
          </a:p>
        </p:txBody>
      </p:sp>
      <p:sp>
        <p:nvSpPr>
          <p:cNvPr id="4" name="Slide Number Placeholder 3"/>
          <p:cNvSpPr>
            <a:spLocks noGrp="1"/>
          </p:cNvSpPr>
          <p:nvPr>
            <p:ph type="sldNum" sz="quarter" idx="5"/>
          </p:nvPr>
        </p:nvSpPr>
        <p:spPr/>
        <p:txBody>
          <a:bodyPr/>
          <a:lstStyle/>
          <a:p>
            <a:fld id="{EF30DC80-33E1-4AF4-AFCF-92A576125C35}" type="slidenum">
              <a:rPr lang="en-GB" smtClean="0"/>
              <a:t>11</a:t>
            </a:fld>
            <a:endParaRPr lang="en-GB"/>
          </a:p>
        </p:txBody>
      </p:sp>
    </p:spTree>
    <p:extLst>
      <p:ext uri="{BB962C8B-B14F-4D97-AF65-F5344CB8AC3E}">
        <p14:creationId xmlns:p14="http://schemas.microsoft.com/office/powerpoint/2010/main" val="4183862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Laura– talk through some examples </a:t>
            </a:r>
          </a:p>
        </p:txBody>
      </p:sp>
      <p:sp>
        <p:nvSpPr>
          <p:cNvPr id="4" name="Slide Number Placeholder 3"/>
          <p:cNvSpPr>
            <a:spLocks noGrp="1"/>
          </p:cNvSpPr>
          <p:nvPr>
            <p:ph type="sldNum" sz="quarter" idx="5"/>
          </p:nvPr>
        </p:nvSpPr>
        <p:spPr/>
        <p:txBody>
          <a:bodyPr/>
          <a:lstStyle/>
          <a:p>
            <a:fld id="{EF30DC80-33E1-4AF4-AFCF-92A576125C35}" type="slidenum">
              <a:rPr lang="en-GB" smtClean="0"/>
              <a:t>12</a:t>
            </a:fld>
            <a:endParaRPr lang="en-GB"/>
          </a:p>
        </p:txBody>
      </p:sp>
    </p:spTree>
    <p:extLst>
      <p:ext uri="{BB962C8B-B14F-4D97-AF65-F5344CB8AC3E}">
        <p14:creationId xmlns:p14="http://schemas.microsoft.com/office/powerpoint/2010/main" val="2467300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Laura– talk about different support plans </a:t>
            </a:r>
          </a:p>
        </p:txBody>
      </p:sp>
      <p:sp>
        <p:nvSpPr>
          <p:cNvPr id="4" name="Slide Number Placeholder 3"/>
          <p:cNvSpPr>
            <a:spLocks noGrp="1"/>
          </p:cNvSpPr>
          <p:nvPr>
            <p:ph type="sldNum" sz="quarter" idx="5"/>
          </p:nvPr>
        </p:nvSpPr>
        <p:spPr/>
        <p:txBody>
          <a:bodyPr/>
          <a:lstStyle/>
          <a:p>
            <a:fld id="{EF30DC80-33E1-4AF4-AFCF-92A576125C35}" type="slidenum">
              <a:rPr lang="en-GB" smtClean="0"/>
              <a:t>13</a:t>
            </a:fld>
            <a:endParaRPr lang="en-GB"/>
          </a:p>
        </p:txBody>
      </p:sp>
    </p:spTree>
    <p:extLst>
      <p:ext uri="{BB962C8B-B14F-4D97-AF65-F5344CB8AC3E}">
        <p14:creationId xmlns:p14="http://schemas.microsoft.com/office/powerpoint/2010/main" val="3812713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Sarah</a:t>
            </a:r>
          </a:p>
        </p:txBody>
      </p:sp>
      <p:sp>
        <p:nvSpPr>
          <p:cNvPr id="4" name="Slide Number Placeholder 3"/>
          <p:cNvSpPr>
            <a:spLocks noGrp="1"/>
          </p:cNvSpPr>
          <p:nvPr>
            <p:ph type="sldNum" sz="quarter" idx="5"/>
          </p:nvPr>
        </p:nvSpPr>
        <p:spPr/>
        <p:txBody>
          <a:bodyPr/>
          <a:lstStyle/>
          <a:p>
            <a:fld id="{EF30DC80-33E1-4AF4-AFCF-92A576125C35}" type="slidenum">
              <a:rPr lang="en-GB" smtClean="0"/>
              <a:t>14</a:t>
            </a:fld>
            <a:endParaRPr lang="en-GB"/>
          </a:p>
        </p:txBody>
      </p:sp>
    </p:spTree>
    <p:extLst>
      <p:ext uri="{BB962C8B-B14F-4D97-AF65-F5344CB8AC3E}">
        <p14:creationId xmlns:p14="http://schemas.microsoft.com/office/powerpoint/2010/main" val="2291645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Sarah</a:t>
            </a:r>
          </a:p>
        </p:txBody>
      </p:sp>
      <p:sp>
        <p:nvSpPr>
          <p:cNvPr id="4" name="Slide Number Placeholder 3"/>
          <p:cNvSpPr>
            <a:spLocks noGrp="1"/>
          </p:cNvSpPr>
          <p:nvPr>
            <p:ph type="sldNum" sz="quarter" idx="5"/>
          </p:nvPr>
        </p:nvSpPr>
        <p:spPr/>
        <p:txBody>
          <a:bodyPr/>
          <a:lstStyle/>
          <a:p>
            <a:fld id="{EF30DC80-33E1-4AF4-AFCF-92A576125C35}" type="slidenum">
              <a:rPr lang="en-GB" smtClean="0"/>
              <a:t>15</a:t>
            </a:fld>
            <a:endParaRPr lang="en-GB"/>
          </a:p>
        </p:txBody>
      </p:sp>
    </p:spTree>
    <p:extLst>
      <p:ext uri="{BB962C8B-B14F-4D97-AF65-F5344CB8AC3E}">
        <p14:creationId xmlns:p14="http://schemas.microsoft.com/office/powerpoint/2010/main" val="123592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Sarah</a:t>
            </a:r>
          </a:p>
        </p:txBody>
      </p:sp>
      <p:sp>
        <p:nvSpPr>
          <p:cNvPr id="4" name="Slide Number Placeholder 3"/>
          <p:cNvSpPr>
            <a:spLocks noGrp="1"/>
          </p:cNvSpPr>
          <p:nvPr>
            <p:ph type="sldNum" sz="quarter" idx="5"/>
          </p:nvPr>
        </p:nvSpPr>
        <p:spPr/>
        <p:txBody>
          <a:bodyPr/>
          <a:lstStyle/>
          <a:p>
            <a:fld id="{EF30DC80-33E1-4AF4-AFCF-92A576125C35}" type="slidenum">
              <a:rPr lang="en-GB" smtClean="0"/>
              <a:t>16</a:t>
            </a:fld>
            <a:endParaRPr lang="en-GB"/>
          </a:p>
        </p:txBody>
      </p:sp>
    </p:spTree>
    <p:extLst>
      <p:ext uri="{BB962C8B-B14F-4D97-AF65-F5344CB8AC3E}">
        <p14:creationId xmlns:p14="http://schemas.microsoft.com/office/powerpoint/2010/main" val="35985006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Sarah</a:t>
            </a:r>
          </a:p>
        </p:txBody>
      </p:sp>
      <p:sp>
        <p:nvSpPr>
          <p:cNvPr id="4" name="Slide Number Placeholder 3"/>
          <p:cNvSpPr>
            <a:spLocks noGrp="1"/>
          </p:cNvSpPr>
          <p:nvPr>
            <p:ph type="sldNum" sz="quarter" idx="5"/>
          </p:nvPr>
        </p:nvSpPr>
        <p:spPr/>
        <p:txBody>
          <a:bodyPr/>
          <a:lstStyle/>
          <a:p>
            <a:fld id="{EF30DC80-33E1-4AF4-AFCF-92A576125C35}" type="slidenum">
              <a:rPr lang="en-GB" smtClean="0"/>
              <a:t>17</a:t>
            </a:fld>
            <a:endParaRPr lang="en-GB"/>
          </a:p>
        </p:txBody>
      </p:sp>
    </p:spTree>
    <p:extLst>
      <p:ext uri="{BB962C8B-B14F-4D97-AF65-F5344CB8AC3E}">
        <p14:creationId xmlns:p14="http://schemas.microsoft.com/office/powerpoint/2010/main" val="982327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Sarah</a:t>
            </a:r>
          </a:p>
        </p:txBody>
      </p:sp>
      <p:sp>
        <p:nvSpPr>
          <p:cNvPr id="4" name="Slide Number Placeholder 3"/>
          <p:cNvSpPr>
            <a:spLocks noGrp="1"/>
          </p:cNvSpPr>
          <p:nvPr>
            <p:ph type="sldNum" sz="quarter" idx="5"/>
          </p:nvPr>
        </p:nvSpPr>
        <p:spPr/>
        <p:txBody>
          <a:bodyPr/>
          <a:lstStyle/>
          <a:p>
            <a:fld id="{EF30DC80-33E1-4AF4-AFCF-92A576125C35}" type="slidenum">
              <a:rPr lang="en-GB" smtClean="0"/>
              <a:t>18</a:t>
            </a:fld>
            <a:endParaRPr lang="en-GB"/>
          </a:p>
        </p:txBody>
      </p:sp>
    </p:spTree>
    <p:extLst>
      <p:ext uri="{BB962C8B-B14F-4D97-AF65-F5344CB8AC3E}">
        <p14:creationId xmlns:p14="http://schemas.microsoft.com/office/powerpoint/2010/main" val="19459008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Holly</a:t>
            </a:r>
          </a:p>
        </p:txBody>
      </p:sp>
      <p:sp>
        <p:nvSpPr>
          <p:cNvPr id="4" name="Slide Number Placeholder 3"/>
          <p:cNvSpPr>
            <a:spLocks noGrp="1"/>
          </p:cNvSpPr>
          <p:nvPr>
            <p:ph type="sldNum" sz="quarter" idx="5"/>
          </p:nvPr>
        </p:nvSpPr>
        <p:spPr/>
        <p:txBody>
          <a:bodyPr/>
          <a:lstStyle/>
          <a:p>
            <a:fld id="{EF30DC80-33E1-4AF4-AFCF-92A576125C35}" type="slidenum">
              <a:rPr lang="en-GB" smtClean="0"/>
              <a:t>19</a:t>
            </a:fld>
            <a:endParaRPr lang="en-GB"/>
          </a:p>
        </p:txBody>
      </p:sp>
    </p:spTree>
    <p:extLst>
      <p:ext uri="{BB962C8B-B14F-4D97-AF65-F5344CB8AC3E}">
        <p14:creationId xmlns:p14="http://schemas.microsoft.com/office/powerpoint/2010/main" val="2116637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Holly </a:t>
            </a:r>
          </a:p>
          <a:p>
            <a:endParaRPr lang="en-GB" dirty="0"/>
          </a:p>
          <a:p>
            <a:r>
              <a:rPr lang="en-GB" dirty="0"/>
              <a:t>Why is the child voice important? And pivotal in plans, so they are successful?</a:t>
            </a:r>
          </a:p>
        </p:txBody>
      </p:sp>
      <p:sp>
        <p:nvSpPr>
          <p:cNvPr id="4" name="Slide Number Placeholder 3"/>
          <p:cNvSpPr>
            <a:spLocks noGrp="1"/>
          </p:cNvSpPr>
          <p:nvPr>
            <p:ph type="sldNum" sz="quarter" idx="5"/>
          </p:nvPr>
        </p:nvSpPr>
        <p:spPr/>
        <p:txBody>
          <a:bodyPr/>
          <a:lstStyle/>
          <a:p>
            <a:fld id="{EF30DC80-33E1-4AF4-AFCF-92A576125C35}" type="slidenum">
              <a:rPr lang="en-GB" smtClean="0"/>
              <a:t>2</a:t>
            </a:fld>
            <a:endParaRPr lang="en-GB"/>
          </a:p>
        </p:txBody>
      </p:sp>
    </p:spTree>
    <p:extLst>
      <p:ext uri="{BB962C8B-B14F-4D97-AF65-F5344CB8AC3E}">
        <p14:creationId xmlns:p14="http://schemas.microsoft.com/office/powerpoint/2010/main" val="26910538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Anna</a:t>
            </a:r>
          </a:p>
        </p:txBody>
      </p:sp>
      <p:sp>
        <p:nvSpPr>
          <p:cNvPr id="4" name="Slide Number Placeholder 3"/>
          <p:cNvSpPr>
            <a:spLocks noGrp="1"/>
          </p:cNvSpPr>
          <p:nvPr>
            <p:ph type="sldNum" sz="quarter" idx="5"/>
          </p:nvPr>
        </p:nvSpPr>
        <p:spPr/>
        <p:txBody>
          <a:bodyPr/>
          <a:lstStyle/>
          <a:p>
            <a:fld id="{EF30DC80-33E1-4AF4-AFCF-92A576125C35}" type="slidenum">
              <a:rPr lang="en-GB" smtClean="0"/>
              <a:t>20</a:t>
            </a:fld>
            <a:endParaRPr lang="en-GB"/>
          </a:p>
        </p:txBody>
      </p:sp>
    </p:spTree>
    <p:extLst>
      <p:ext uri="{BB962C8B-B14F-4D97-AF65-F5344CB8AC3E}">
        <p14:creationId xmlns:p14="http://schemas.microsoft.com/office/powerpoint/2010/main" val="1367285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Anna</a:t>
            </a:r>
          </a:p>
        </p:txBody>
      </p:sp>
      <p:sp>
        <p:nvSpPr>
          <p:cNvPr id="4" name="Slide Number Placeholder 3"/>
          <p:cNvSpPr>
            <a:spLocks noGrp="1"/>
          </p:cNvSpPr>
          <p:nvPr>
            <p:ph type="sldNum" sz="quarter" idx="5"/>
          </p:nvPr>
        </p:nvSpPr>
        <p:spPr/>
        <p:txBody>
          <a:bodyPr/>
          <a:lstStyle/>
          <a:p>
            <a:fld id="{EF30DC80-33E1-4AF4-AFCF-92A576125C35}" type="slidenum">
              <a:rPr lang="en-GB" smtClean="0"/>
              <a:t>21</a:t>
            </a:fld>
            <a:endParaRPr lang="en-GB"/>
          </a:p>
        </p:txBody>
      </p:sp>
    </p:spTree>
    <p:extLst>
      <p:ext uri="{BB962C8B-B14F-4D97-AF65-F5344CB8AC3E}">
        <p14:creationId xmlns:p14="http://schemas.microsoft.com/office/powerpoint/2010/main" val="28205038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Laura</a:t>
            </a:r>
          </a:p>
        </p:txBody>
      </p:sp>
      <p:sp>
        <p:nvSpPr>
          <p:cNvPr id="4" name="Slide Number Placeholder 3"/>
          <p:cNvSpPr>
            <a:spLocks noGrp="1"/>
          </p:cNvSpPr>
          <p:nvPr>
            <p:ph type="sldNum" sz="quarter" idx="5"/>
          </p:nvPr>
        </p:nvSpPr>
        <p:spPr/>
        <p:txBody>
          <a:bodyPr/>
          <a:lstStyle/>
          <a:p>
            <a:fld id="{EF30DC80-33E1-4AF4-AFCF-92A576125C35}" type="slidenum">
              <a:rPr lang="en-GB" smtClean="0"/>
              <a:t>22</a:t>
            </a:fld>
            <a:endParaRPr lang="en-GB"/>
          </a:p>
        </p:txBody>
      </p:sp>
    </p:spTree>
    <p:extLst>
      <p:ext uri="{BB962C8B-B14F-4D97-AF65-F5344CB8AC3E}">
        <p14:creationId xmlns:p14="http://schemas.microsoft.com/office/powerpoint/2010/main" val="22296493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Sarah</a:t>
            </a:r>
          </a:p>
        </p:txBody>
      </p:sp>
      <p:sp>
        <p:nvSpPr>
          <p:cNvPr id="4" name="Slide Number Placeholder 3"/>
          <p:cNvSpPr>
            <a:spLocks noGrp="1"/>
          </p:cNvSpPr>
          <p:nvPr>
            <p:ph type="sldNum" sz="quarter" idx="5"/>
          </p:nvPr>
        </p:nvSpPr>
        <p:spPr/>
        <p:txBody>
          <a:bodyPr/>
          <a:lstStyle/>
          <a:p>
            <a:fld id="{EF30DC80-33E1-4AF4-AFCF-92A576125C35}" type="slidenum">
              <a:rPr lang="en-GB" smtClean="0"/>
              <a:t>23</a:t>
            </a:fld>
            <a:endParaRPr lang="en-GB"/>
          </a:p>
        </p:txBody>
      </p:sp>
    </p:spTree>
    <p:extLst>
      <p:ext uri="{BB962C8B-B14F-4D97-AF65-F5344CB8AC3E}">
        <p14:creationId xmlns:p14="http://schemas.microsoft.com/office/powerpoint/2010/main" val="40483540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Laura</a:t>
            </a:r>
          </a:p>
          <a:p>
            <a:r>
              <a:rPr lang="en-GB" dirty="0"/>
              <a:t>Children don’t fit in boxes. There are exceptions to the rule &amp; we have to ensure that with every decision we make, the child is at the centre of that. There may be times where the SEND journey cannot be followed, it’s about good quality conversations with professionals and everybody working together with the same shared outcomes – for children to succeed and thrive in whatever journey they’re on. </a:t>
            </a:r>
          </a:p>
        </p:txBody>
      </p:sp>
      <p:sp>
        <p:nvSpPr>
          <p:cNvPr id="4" name="Slide Number Placeholder 3"/>
          <p:cNvSpPr>
            <a:spLocks noGrp="1"/>
          </p:cNvSpPr>
          <p:nvPr>
            <p:ph type="sldNum" sz="quarter" idx="5"/>
          </p:nvPr>
        </p:nvSpPr>
        <p:spPr/>
        <p:txBody>
          <a:bodyPr/>
          <a:lstStyle/>
          <a:p>
            <a:fld id="{EF30DC80-33E1-4AF4-AFCF-92A576125C35}" type="slidenum">
              <a:rPr lang="en-GB" smtClean="0"/>
              <a:t>24</a:t>
            </a:fld>
            <a:endParaRPr lang="en-GB"/>
          </a:p>
        </p:txBody>
      </p:sp>
    </p:spTree>
    <p:extLst>
      <p:ext uri="{BB962C8B-B14F-4D97-AF65-F5344CB8AC3E}">
        <p14:creationId xmlns:p14="http://schemas.microsoft.com/office/powerpoint/2010/main" val="2879604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Holly</a:t>
            </a:r>
          </a:p>
        </p:txBody>
      </p:sp>
      <p:sp>
        <p:nvSpPr>
          <p:cNvPr id="4" name="Slide Number Placeholder 3"/>
          <p:cNvSpPr>
            <a:spLocks noGrp="1"/>
          </p:cNvSpPr>
          <p:nvPr>
            <p:ph type="sldNum" sz="quarter" idx="5"/>
          </p:nvPr>
        </p:nvSpPr>
        <p:spPr/>
        <p:txBody>
          <a:bodyPr/>
          <a:lstStyle/>
          <a:p>
            <a:fld id="{EF30DC80-33E1-4AF4-AFCF-92A576125C35}" type="slidenum">
              <a:rPr lang="en-GB" smtClean="0"/>
              <a:t>3</a:t>
            </a:fld>
            <a:endParaRPr lang="en-GB"/>
          </a:p>
        </p:txBody>
      </p:sp>
    </p:spTree>
    <p:extLst>
      <p:ext uri="{BB962C8B-B14F-4D97-AF65-F5344CB8AC3E}">
        <p14:creationId xmlns:p14="http://schemas.microsoft.com/office/powerpoint/2010/main" val="4282160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Holly</a:t>
            </a:r>
          </a:p>
        </p:txBody>
      </p:sp>
      <p:sp>
        <p:nvSpPr>
          <p:cNvPr id="4" name="Slide Number Placeholder 3"/>
          <p:cNvSpPr>
            <a:spLocks noGrp="1"/>
          </p:cNvSpPr>
          <p:nvPr>
            <p:ph type="sldNum" sz="quarter" idx="5"/>
          </p:nvPr>
        </p:nvSpPr>
        <p:spPr/>
        <p:txBody>
          <a:bodyPr/>
          <a:lstStyle/>
          <a:p>
            <a:fld id="{EF30DC80-33E1-4AF4-AFCF-92A576125C35}" type="slidenum">
              <a:rPr lang="en-GB" smtClean="0"/>
              <a:t>4</a:t>
            </a:fld>
            <a:endParaRPr lang="en-GB"/>
          </a:p>
        </p:txBody>
      </p:sp>
    </p:spTree>
    <p:extLst>
      <p:ext uri="{BB962C8B-B14F-4D97-AF65-F5344CB8AC3E}">
        <p14:creationId xmlns:p14="http://schemas.microsoft.com/office/powerpoint/2010/main" val="2041636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Sarah</a:t>
            </a:r>
          </a:p>
          <a:p>
            <a:r>
              <a:rPr lang="en-GB" sz="1200" dirty="0"/>
              <a:t>A child is not considered to have a SEND need just because they are falling behind/finding things difficult. Small interventions through Quality First Teaching may be enough for the child to catch up and thrive in education. It is only when Quality First Teaching is not having an impact that a child may be considered to have SEND, and  needs are further assessed. </a:t>
            </a:r>
            <a:endParaRPr lang="en-GB" dirty="0"/>
          </a:p>
        </p:txBody>
      </p:sp>
      <p:sp>
        <p:nvSpPr>
          <p:cNvPr id="4" name="Slide Number Placeholder 3"/>
          <p:cNvSpPr>
            <a:spLocks noGrp="1"/>
          </p:cNvSpPr>
          <p:nvPr>
            <p:ph type="sldNum" sz="quarter" idx="5"/>
          </p:nvPr>
        </p:nvSpPr>
        <p:spPr/>
        <p:txBody>
          <a:bodyPr/>
          <a:lstStyle/>
          <a:p>
            <a:fld id="{EF30DC80-33E1-4AF4-AFCF-92A576125C35}" type="slidenum">
              <a:rPr lang="en-GB" smtClean="0"/>
              <a:t>5</a:t>
            </a:fld>
            <a:endParaRPr lang="en-GB"/>
          </a:p>
        </p:txBody>
      </p:sp>
    </p:spTree>
    <p:extLst>
      <p:ext uri="{BB962C8B-B14F-4D97-AF65-F5344CB8AC3E}">
        <p14:creationId xmlns:p14="http://schemas.microsoft.com/office/powerpoint/2010/main" val="973432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Laura</a:t>
            </a:r>
          </a:p>
        </p:txBody>
      </p:sp>
      <p:sp>
        <p:nvSpPr>
          <p:cNvPr id="4" name="Slide Number Placeholder 3"/>
          <p:cNvSpPr>
            <a:spLocks noGrp="1"/>
          </p:cNvSpPr>
          <p:nvPr>
            <p:ph type="sldNum" sz="quarter" idx="5"/>
          </p:nvPr>
        </p:nvSpPr>
        <p:spPr/>
        <p:txBody>
          <a:bodyPr/>
          <a:lstStyle/>
          <a:p>
            <a:fld id="{EF30DC80-33E1-4AF4-AFCF-92A576125C35}" type="slidenum">
              <a:rPr lang="en-GB" smtClean="0"/>
              <a:t>6</a:t>
            </a:fld>
            <a:endParaRPr lang="en-GB"/>
          </a:p>
        </p:txBody>
      </p:sp>
    </p:spTree>
    <p:extLst>
      <p:ext uri="{BB962C8B-B14F-4D97-AF65-F5344CB8AC3E}">
        <p14:creationId xmlns:p14="http://schemas.microsoft.com/office/powerpoint/2010/main" val="958720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Laura </a:t>
            </a:r>
          </a:p>
          <a:p>
            <a:endParaRPr lang="en-GB" dirty="0"/>
          </a:p>
          <a:p>
            <a:r>
              <a:rPr lang="en-GB" dirty="0"/>
              <a:t>This guidance is a practical resource that aims to help all practitioners to be confident supporting children with Special Educational Needs and or Disabilities (SEND). It has been produced in line with the principle that every Early Years practitioner is a practitioner of children with SEND. This guidance has been developed primarily to support mainstream settings but will also be useful to other professionals across education, health and social care who work with settings in supporting children with SEND. This guidance promotes the importance of early identification of need and early intervention using the graduated approach. It is important to acknowledge that good universal inclusive high-quality practice teaching for children with SEND is good practice for all. It can be used as a valuable tool for individual practitioners as well as for whole settings. This will ensure consistent standards of good practice for all staff across all settings. </a:t>
            </a:r>
          </a:p>
          <a:p>
            <a:endParaRPr lang="en-GB" dirty="0"/>
          </a:p>
          <a:p>
            <a:endParaRPr lang="en-GB" dirty="0"/>
          </a:p>
        </p:txBody>
      </p:sp>
      <p:sp>
        <p:nvSpPr>
          <p:cNvPr id="4" name="Slide Number Placeholder 3"/>
          <p:cNvSpPr>
            <a:spLocks noGrp="1"/>
          </p:cNvSpPr>
          <p:nvPr>
            <p:ph type="sldNum" sz="quarter" idx="5"/>
          </p:nvPr>
        </p:nvSpPr>
        <p:spPr/>
        <p:txBody>
          <a:bodyPr/>
          <a:lstStyle/>
          <a:p>
            <a:fld id="{EF30DC80-33E1-4AF4-AFCF-92A576125C35}" type="slidenum">
              <a:rPr lang="en-GB" smtClean="0"/>
              <a:t>7</a:t>
            </a:fld>
            <a:endParaRPr lang="en-GB"/>
          </a:p>
        </p:txBody>
      </p:sp>
    </p:spTree>
    <p:extLst>
      <p:ext uri="{BB962C8B-B14F-4D97-AF65-F5344CB8AC3E}">
        <p14:creationId xmlns:p14="http://schemas.microsoft.com/office/powerpoint/2010/main" val="848511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Laura</a:t>
            </a:r>
          </a:p>
        </p:txBody>
      </p:sp>
      <p:sp>
        <p:nvSpPr>
          <p:cNvPr id="4" name="Slide Number Placeholder 3"/>
          <p:cNvSpPr>
            <a:spLocks noGrp="1"/>
          </p:cNvSpPr>
          <p:nvPr>
            <p:ph type="sldNum" sz="quarter" idx="5"/>
          </p:nvPr>
        </p:nvSpPr>
        <p:spPr/>
        <p:txBody>
          <a:bodyPr/>
          <a:lstStyle/>
          <a:p>
            <a:fld id="{EF30DC80-33E1-4AF4-AFCF-92A576125C35}" type="slidenum">
              <a:rPr lang="en-GB" smtClean="0"/>
              <a:t>8</a:t>
            </a:fld>
            <a:endParaRPr lang="en-GB"/>
          </a:p>
        </p:txBody>
      </p:sp>
    </p:spTree>
    <p:extLst>
      <p:ext uri="{BB962C8B-B14F-4D97-AF65-F5344CB8AC3E}">
        <p14:creationId xmlns:p14="http://schemas.microsoft.com/office/powerpoint/2010/main" val="1108318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Holly </a:t>
            </a:r>
          </a:p>
          <a:p>
            <a:r>
              <a:rPr lang="en-GB" b="0" i="0" dirty="0">
                <a:solidFill>
                  <a:srgbClr val="212529"/>
                </a:solidFill>
                <a:effectLst/>
                <a:latin typeface="Roboto" panose="02000000000000000000" pitchFamily="2" charset="0"/>
              </a:rPr>
              <a:t>This document provides a comprehensive range of strategies to help teachers remove barriers to learning. It has been created as an Audit Tool because schools told us they wanted it to be a practical, user-friendly working document that teachers can revisit time after time</a:t>
            </a:r>
          </a:p>
          <a:p>
            <a:endParaRPr lang="en-GB" b="0" i="0" dirty="0">
              <a:solidFill>
                <a:srgbClr val="212529"/>
              </a:solidFill>
              <a:effectLst/>
              <a:latin typeface="Roboto" panose="02000000000000000000" pitchFamily="2" charset="0"/>
            </a:endParaRPr>
          </a:p>
          <a:p>
            <a:r>
              <a:rPr lang="en-GB" dirty="0"/>
              <a:t>Explain how the ISO role works for schools </a:t>
            </a:r>
          </a:p>
          <a:p>
            <a:endParaRPr lang="en-GB" dirty="0"/>
          </a:p>
        </p:txBody>
      </p:sp>
      <p:sp>
        <p:nvSpPr>
          <p:cNvPr id="4" name="Slide Number Placeholder 3"/>
          <p:cNvSpPr>
            <a:spLocks noGrp="1"/>
          </p:cNvSpPr>
          <p:nvPr>
            <p:ph type="sldNum" sz="quarter" idx="5"/>
          </p:nvPr>
        </p:nvSpPr>
        <p:spPr/>
        <p:txBody>
          <a:bodyPr/>
          <a:lstStyle/>
          <a:p>
            <a:fld id="{EF30DC80-33E1-4AF4-AFCF-92A576125C35}" type="slidenum">
              <a:rPr lang="en-GB" smtClean="0"/>
              <a:t>9</a:t>
            </a:fld>
            <a:endParaRPr lang="en-GB"/>
          </a:p>
        </p:txBody>
      </p:sp>
    </p:spTree>
    <p:extLst>
      <p:ext uri="{BB962C8B-B14F-4D97-AF65-F5344CB8AC3E}">
        <p14:creationId xmlns:p14="http://schemas.microsoft.com/office/powerpoint/2010/main" val="609560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0CE3763-6D06-4A5A-95F1-A17D9648CB7B}" type="datetimeFigureOut">
              <a:rPr lang="en-GB" smtClean="0"/>
              <a:t>22/03/2024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157F98-ADBB-495B-9291-E1B281C7CEB8}" type="slidenum">
              <a:rPr lang="en-GB" smtClean="0"/>
              <a:t>‹#›</a:t>
            </a:fld>
            <a:endParaRPr lang="en-GB"/>
          </a:p>
        </p:txBody>
      </p:sp>
    </p:spTree>
    <p:extLst>
      <p:ext uri="{BB962C8B-B14F-4D97-AF65-F5344CB8AC3E}">
        <p14:creationId xmlns:p14="http://schemas.microsoft.com/office/powerpoint/2010/main" val="4155713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0CE3763-6D06-4A5A-95F1-A17D9648CB7B}" type="datetimeFigureOut">
              <a:rPr lang="en-GB" smtClean="0"/>
              <a:t>22/03/2024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157F98-ADBB-495B-9291-E1B281C7CEB8}" type="slidenum">
              <a:rPr lang="en-GB" smtClean="0"/>
              <a:t>‹#›</a:t>
            </a:fld>
            <a:endParaRPr lang="en-GB"/>
          </a:p>
        </p:txBody>
      </p:sp>
    </p:spTree>
    <p:extLst>
      <p:ext uri="{BB962C8B-B14F-4D97-AF65-F5344CB8AC3E}">
        <p14:creationId xmlns:p14="http://schemas.microsoft.com/office/powerpoint/2010/main" val="2460283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0CE3763-6D06-4A5A-95F1-A17D9648CB7B}" type="datetimeFigureOut">
              <a:rPr lang="en-GB" smtClean="0"/>
              <a:t>22/03/2024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157F98-ADBB-495B-9291-E1B281C7CEB8}" type="slidenum">
              <a:rPr lang="en-GB" smtClean="0"/>
              <a:t>‹#›</a:t>
            </a:fld>
            <a:endParaRPr lang="en-GB"/>
          </a:p>
        </p:txBody>
      </p:sp>
    </p:spTree>
    <p:extLst>
      <p:ext uri="{BB962C8B-B14F-4D97-AF65-F5344CB8AC3E}">
        <p14:creationId xmlns:p14="http://schemas.microsoft.com/office/powerpoint/2010/main" val="1268151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0CE3763-6D06-4A5A-95F1-A17D9648CB7B}" type="datetimeFigureOut">
              <a:rPr lang="en-GB" smtClean="0"/>
              <a:t>22/03/2024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157F98-ADBB-495B-9291-E1B281C7CEB8}" type="slidenum">
              <a:rPr lang="en-GB" smtClean="0"/>
              <a:t>‹#›</a:t>
            </a:fld>
            <a:endParaRPr lang="en-GB"/>
          </a:p>
        </p:txBody>
      </p:sp>
    </p:spTree>
    <p:extLst>
      <p:ext uri="{BB962C8B-B14F-4D97-AF65-F5344CB8AC3E}">
        <p14:creationId xmlns:p14="http://schemas.microsoft.com/office/powerpoint/2010/main" val="1922996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CE3763-6D06-4A5A-95F1-A17D9648CB7B}" type="datetimeFigureOut">
              <a:rPr lang="en-GB" smtClean="0"/>
              <a:t>22/03/2024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157F98-ADBB-495B-9291-E1B281C7CEB8}" type="slidenum">
              <a:rPr lang="en-GB" smtClean="0"/>
              <a:t>‹#›</a:t>
            </a:fld>
            <a:endParaRPr lang="en-GB"/>
          </a:p>
        </p:txBody>
      </p:sp>
    </p:spTree>
    <p:extLst>
      <p:ext uri="{BB962C8B-B14F-4D97-AF65-F5344CB8AC3E}">
        <p14:creationId xmlns:p14="http://schemas.microsoft.com/office/powerpoint/2010/main" val="4205581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0CE3763-6D06-4A5A-95F1-A17D9648CB7B}" type="datetimeFigureOut">
              <a:rPr lang="en-GB" smtClean="0"/>
              <a:t>22/03/2024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157F98-ADBB-495B-9291-E1B281C7CEB8}" type="slidenum">
              <a:rPr lang="en-GB" smtClean="0"/>
              <a:t>‹#›</a:t>
            </a:fld>
            <a:endParaRPr lang="en-GB"/>
          </a:p>
        </p:txBody>
      </p:sp>
    </p:spTree>
    <p:extLst>
      <p:ext uri="{BB962C8B-B14F-4D97-AF65-F5344CB8AC3E}">
        <p14:creationId xmlns:p14="http://schemas.microsoft.com/office/powerpoint/2010/main" val="1783785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0CE3763-6D06-4A5A-95F1-A17D9648CB7B}" type="datetimeFigureOut">
              <a:rPr lang="en-GB" smtClean="0"/>
              <a:t>22/03/2024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157F98-ADBB-495B-9291-E1B281C7CEB8}" type="slidenum">
              <a:rPr lang="en-GB" smtClean="0"/>
              <a:t>‹#›</a:t>
            </a:fld>
            <a:endParaRPr lang="en-GB"/>
          </a:p>
        </p:txBody>
      </p:sp>
    </p:spTree>
    <p:extLst>
      <p:ext uri="{BB962C8B-B14F-4D97-AF65-F5344CB8AC3E}">
        <p14:creationId xmlns:p14="http://schemas.microsoft.com/office/powerpoint/2010/main" val="3026489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0CE3763-6D06-4A5A-95F1-A17D9648CB7B}" type="datetimeFigureOut">
              <a:rPr lang="en-GB" smtClean="0"/>
              <a:t>22/03/2024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157F98-ADBB-495B-9291-E1B281C7CEB8}" type="slidenum">
              <a:rPr lang="en-GB" smtClean="0"/>
              <a:t>‹#›</a:t>
            </a:fld>
            <a:endParaRPr lang="en-GB"/>
          </a:p>
        </p:txBody>
      </p:sp>
    </p:spTree>
    <p:extLst>
      <p:ext uri="{BB962C8B-B14F-4D97-AF65-F5344CB8AC3E}">
        <p14:creationId xmlns:p14="http://schemas.microsoft.com/office/powerpoint/2010/main" val="3250391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CE3763-6D06-4A5A-95F1-A17D9648CB7B}" type="datetimeFigureOut">
              <a:rPr lang="en-GB" smtClean="0"/>
              <a:t>22/03/2024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157F98-ADBB-495B-9291-E1B281C7CEB8}" type="slidenum">
              <a:rPr lang="en-GB" smtClean="0"/>
              <a:t>‹#›</a:t>
            </a:fld>
            <a:endParaRPr lang="en-GB"/>
          </a:p>
        </p:txBody>
      </p:sp>
    </p:spTree>
    <p:extLst>
      <p:ext uri="{BB962C8B-B14F-4D97-AF65-F5344CB8AC3E}">
        <p14:creationId xmlns:p14="http://schemas.microsoft.com/office/powerpoint/2010/main" val="4008121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CE3763-6D06-4A5A-95F1-A17D9648CB7B}" type="datetimeFigureOut">
              <a:rPr lang="en-GB" smtClean="0"/>
              <a:t>22/03/2024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157F98-ADBB-495B-9291-E1B281C7CEB8}" type="slidenum">
              <a:rPr lang="en-GB" smtClean="0"/>
              <a:t>‹#›</a:t>
            </a:fld>
            <a:endParaRPr lang="en-GB"/>
          </a:p>
        </p:txBody>
      </p:sp>
    </p:spTree>
    <p:extLst>
      <p:ext uri="{BB962C8B-B14F-4D97-AF65-F5344CB8AC3E}">
        <p14:creationId xmlns:p14="http://schemas.microsoft.com/office/powerpoint/2010/main" val="2806294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CE3763-6D06-4A5A-95F1-A17D9648CB7B}" type="datetimeFigureOut">
              <a:rPr lang="en-GB" smtClean="0"/>
              <a:t>22/03/2024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157F98-ADBB-495B-9291-E1B281C7CEB8}" type="slidenum">
              <a:rPr lang="en-GB" smtClean="0"/>
              <a:t>‹#›</a:t>
            </a:fld>
            <a:endParaRPr lang="en-GB"/>
          </a:p>
        </p:txBody>
      </p:sp>
    </p:spTree>
    <p:extLst>
      <p:ext uri="{BB962C8B-B14F-4D97-AF65-F5344CB8AC3E}">
        <p14:creationId xmlns:p14="http://schemas.microsoft.com/office/powerpoint/2010/main" val="2628428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CE3763-6D06-4A5A-95F1-A17D9648CB7B}" type="datetimeFigureOut">
              <a:rPr lang="en-GB" smtClean="0"/>
              <a:t>22/03/2024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157F98-ADBB-495B-9291-E1B281C7CEB8}" type="slidenum">
              <a:rPr lang="en-GB" smtClean="0"/>
              <a:t>‹#›</a:t>
            </a:fld>
            <a:endParaRPr lang="en-GB"/>
          </a:p>
        </p:txBody>
      </p:sp>
    </p:spTree>
    <p:extLst>
      <p:ext uri="{BB962C8B-B14F-4D97-AF65-F5344CB8AC3E}">
        <p14:creationId xmlns:p14="http://schemas.microsoft.com/office/powerpoint/2010/main" val="197384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kirkleeslocaloffer.org.uk/information-and-advice/getting-support-in-school-college/what-support-every-pupil-should-receive-quality-first-teachin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png"/><Relationship Id="rId7" Type="http://schemas.openxmlformats.org/officeDocument/2006/relationships/image" Target="../media/image17.jpg"/><Relationship Id="rId12" Type="http://schemas.openxmlformats.org/officeDocument/2006/relationships/hyperlink" Target="https://www.kirkleeslocaloffer.org.uk/sendco-professional-information-and-resources-page/early-years/inclusion-counts/"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6.jpg"/><Relationship Id="rId11" Type="http://schemas.openxmlformats.org/officeDocument/2006/relationships/hyperlink" Target="https://www.kirkleeslocaloffer.org.uk/sendco-professional-information-and-resources-page/graduated-approach/new-kirklees-graduated-approach-documents/" TargetMode="External"/><Relationship Id="rId5" Type="http://schemas.openxmlformats.org/officeDocument/2006/relationships/image" Target="../media/image15.jpg"/><Relationship Id="rId10" Type="http://schemas.openxmlformats.org/officeDocument/2006/relationships/image" Target="../media/image20.png"/><Relationship Id="rId4" Type="http://schemas.openxmlformats.org/officeDocument/2006/relationships/image" Target="../media/image14.jpg"/><Relationship Id="rId9"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hyperlink" Target="https://www.kirkleeslocaloffer.org.uk/information-and-advice/getting-support-in-school-college/iep-s-anps-provision-maps-and-i-apdr-s-and-msps/"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www.kirkleeslocaloffer.org.uk/information-and-advice/education-health-and-care-plans-ehcp-s/education-health-and-care-plans-ehcp-s/"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kirkleescouncil-my.sharepoint.com/personal/anna_robinson_kirklees_gov_uk/Documents/SENDCo%20working%20group/I-APDR%20launch%20pack/I-APDR%20how%20to%20guide.pptx"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www.kirkleeslocaloffer.org.uk/sendco-professional-information-and-resources-page/early-years/inclusion-count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www.kirkleeslocaloffer.org.uk/iso/help-for-senco-s-and-education-professionals-the-inclusion-support-offer/" TargetMode="External"/><Relationship Id="rId5" Type="http://schemas.openxmlformats.org/officeDocument/2006/relationships/hyperlink" Target="https://www.kirkleeslocaloffer.org.uk/sendco-professional-information-and-resources-page/inclusive-high-quality-teaching-toolkit/inclusive-high-quality-teaching-audit-tool/" TargetMode="Externa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CAA52B-5522-7816-90DF-D5109885621D}"/>
              </a:ext>
            </a:extLst>
          </p:cNvPr>
          <p:cNvSpPr>
            <a:spLocks noGrp="1"/>
          </p:cNvSpPr>
          <p:nvPr>
            <p:ph type="ctrTitle"/>
          </p:nvPr>
        </p:nvSpPr>
        <p:spPr>
          <a:xfrm>
            <a:off x="193630" y="1095375"/>
            <a:ext cx="11839575" cy="3905250"/>
          </a:xfrm>
        </p:spPr>
        <p:txBody>
          <a:bodyPr>
            <a:normAutofit/>
          </a:bodyPr>
          <a:lstStyle/>
          <a:p>
            <a:r>
              <a:rPr lang="en-GB" dirty="0">
                <a:solidFill>
                  <a:srgbClr val="1A7E95"/>
                </a:solidFill>
              </a:rPr>
              <a:t>SEND systems in education settings</a:t>
            </a:r>
            <a:br>
              <a:rPr lang="en-GB" dirty="0"/>
            </a:br>
            <a:br>
              <a:rPr lang="en-GB" dirty="0"/>
            </a:br>
            <a:r>
              <a:rPr lang="en-GB" sz="2000" dirty="0">
                <a:hlinkClick r:id="rId3"/>
              </a:rPr>
              <a:t>What teachers should be doing to support Children &amp; Young People with SEND | Getting support in educational settings | Kirklees SEND Local Offer (kirkleeslocaloffer.org.uk)</a:t>
            </a:r>
            <a:br>
              <a:rPr lang="en-GB" sz="2200" dirty="0"/>
            </a:br>
            <a:br>
              <a:rPr lang="en-GB" sz="2200" dirty="0"/>
            </a:br>
            <a:br>
              <a:rPr lang="en-GB" sz="2200" dirty="0"/>
            </a:br>
            <a:r>
              <a:rPr lang="en-GB" sz="2000" b="0" i="1" dirty="0">
                <a:effectLst/>
              </a:rPr>
              <a:t>"Educational settings </a:t>
            </a:r>
            <a:r>
              <a:rPr lang="en-GB" sz="2000" b="1" i="1" dirty="0">
                <a:effectLst/>
              </a:rPr>
              <a:t>must use their best endeavours</a:t>
            </a:r>
            <a:r>
              <a:rPr lang="en-GB" sz="2000" b="0" i="1" dirty="0">
                <a:effectLst/>
              </a:rPr>
              <a:t> to make sure that a child with SEND gets the support they need – </a:t>
            </a:r>
            <a:r>
              <a:rPr lang="en-GB" sz="2000" b="1" i="1" dirty="0">
                <a:effectLst/>
              </a:rPr>
              <a:t>this means doing everything they can to meet Children and Young People’s SEND</a:t>
            </a:r>
            <a:r>
              <a:rPr lang="en-GB" sz="2000" b="0" i="1" dirty="0">
                <a:effectLst/>
              </a:rPr>
              <a:t>“ (SEND Code of Practice).</a:t>
            </a:r>
            <a:endParaRPr lang="en-GB" dirty="0"/>
          </a:p>
        </p:txBody>
      </p:sp>
      <p:sp>
        <p:nvSpPr>
          <p:cNvPr id="5" name="Rectangle 4">
            <a:extLst>
              <a:ext uri="{FF2B5EF4-FFF2-40B4-BE49-F238E27FC236}">
                <a16:creationId xmlns:a16="http://schemas.microsoft.com/office/drawing/2014/main" id="{B23104B1-01B2-7213-4BF0-57357A0BC2D0}"/>
              </a:ext>
            </a:extLst>
          </p:cNvPr>
          <p:cNvSpPr/>
          <p:nvPr/>
        </p:nvSpPr>
        <p:spPr>
          <a:xfrm>
            <a:off x="34836" y="0"/>
            <a:ext cx="12157164" cy="6855098"/>
          </a:xfrm>
          <a:prstGeom prst="rect">
            <a:avLst/>
          </a:prstGeom>
          <a:noFill/>
          <a:ln w="76200">
            <a:solidFill>
              <a:srgbClr val="1A7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58E301D4-1A1B-8E76-9F65-73833EC1BD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52" y="5582194"/>
            <a:ext cx="12101812" cy="1251117"/>
          </a:xfrm>
          <a:prstGeom prst="rect">
            <a:avLst/>
          </a:prstGeom>
        </p:spPr>
      </p:pic>
    </p:spTree>
    <p:extLst>
      <p:ext uri="{BB962C8B-B14F-4D97-AF65-F5344CB8AC3E}">
        <p14:creationId xmlns:p14="http://schemas.microsoft.com/office/powerpoint/2010/main" val="4134372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3104B1-01B2-7213-4BF0-57357A0BC2D0}"/>
              </a:ext>
            </a:extLst>
          </p:cNvPr>
          <p:cNvSpPr/>
          <p:nvPr/>
        </p:nvSpPr>
        <p:spPr>
          <a:xfrm>
            <a:off x="34836" y="0"/>
            <a:ext cx="12157164" cy="6855098"/>
          </a:xfrm>
          <a:prstGeom prst="rect">
            <a:avLst/>
          </a:prstGeom>
          <a:noFill/>
          <a:ln w="76200">
            <a:solidFill>
              <a:srgbClr val="1A7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58E301D4-1A1B-8E76-9F65-73833EC1BD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52" y="5582194"/>
            <a:ext cx="12101812" cy="1251117"/>
          </a:xfrm>
          <a:prstGeom prst="rect">
            <a:avLst/>
          </a:prstGeom>
        </p:spPr>
      </p:pic>
      <p:sp>
        <p:nvSpPr>
          <p:cNvPr id="9" name="TextBox 8">
            <a:extLst>
              <a:ext uri="{FF2B5EF4-FFF2-40B4-BE49-F238E27FC236}">
                <a16:creationId xmlns:a16="http://schemas.microsoft.com/office/drawing/2014/main" id="{BE284591-7B1A-D238-0EB0-C318BA230C02}"/>
              </a:ext>
            </a:extLst>
          </p:cNvPr>
          <p:cNvSpPr txBox="1"/>
          <p:nvPr/>
        </p:nvSpPr>
        <p:spPr>
          <a:xfrm>
            <a:off x="683491" y="165208"/>
            <a:ext cx="11066812" cy="646331"/>
          </a:xfrm>
          <a:prstGeom prst="rect">
            <a:avLst/>
          </a:prstGeom>
          <a:noFill/>
        </p:spPr>
        <p:txBody>
          <a:bodyPr wrap="none" rtlCol="0">
            <a:spAutoFit/>
          </a:bodyPr>
          <a:lstStyle/>
          <a:p>
            <a:pPr algn="ctr"/>
            <a:r>
              <a:rPr lang="en-GB" sz="3600" dirty="0">
                <a:solidFill>
                  <a:srgbClr val="1A7E95"/>
                </a:solidFill>
                <a:latin typeface="+mj-lt"/>
              </a:rPr>
              <a:t>Inclusive High Quality Teaching Audit Tool – School settings</a:t>
            </a:r>
          </a:p>
        </p:txBody>
      </p:sp>
      <p:sp>
        <p:nvSpPr>
          <p:cNvPr id="2" name="Rectangle 1">
            <a:extLst>
              <a:ext uri="{FF2B5EF4-FFF2-40B4-BE49-F238E27FC236}">
                <a16:creationId xmlns:a16="http://schemas.microsoft.com/office/drawing/2014/main" id="{D93A7648-C6E9-C744-7705-73B9BC5813AE}"/>
              </a:ext>
            </a:extLst>
          </p:cNvPr>
          <p:cNvSpPr/>
          <p:nvPr/>
        </p:nvSpPr>
        <p:spPr>
          <a:xfrm>
            <a:off x="421181" y="811539"/>
            <a:ext cx="5507182" cy="519440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400" dirty="0"/>
              <a:t>Early assessment and intervention</a:t>
            </a:r>
          </a:p>
          <a:p>
            <a:pPr marL="285750" indent="-285750">
              <a:buFont typeface="Arial" panose="020B0604020202020204" pitchFamily="34" charset="0"/>
              <a:buChar char="•"/>
            </a:pPr>
            <a:r>
              <a:rPr lang="en-US" sz="2400" dirty="0"/>
              <a:t>Parent Communication and Input</a:t>
            </a:r>
          </a:p>
          <a:p>
            <a:pPr marL="285750" indent="-285750">
              <a:buFont typeface="Arial" panose="020B0604020202020204" pitchFamily="34" charset="0"/>
              <a:buChar char="•"/>
            </a:pPr>
            <a:r>
              <a:rPr lang="en-US" sz="2400" dirty="0"/>
              <a:t>Information Gathering and observations</a:t>
            </a:r>
          </a:p>
          <a:p>
            <a:pPr marL="285750" indent="-285750">
              <a:buFont typeface="Arial" panose="020B0604020202020204" pitchFamily="34" charset="0"/>
              <a:buChar char="•"/>
            </a:pPr>
            <a:r>
              <a:rPr lang="en-US" sz="2400" dirty="0"/>
              <a:t>Adaptive Teaching </a:t>
            </a:r>
          </a:p>
          <a:p>
            <a:pPr marL="285750" indent="-285750">
              <a:buFont typeface="Arial" panose="020B0604020202020204" pitchFamily="34" charset="0"/>
              <a:buChar char="•"/>
            </a:pPr>
            <a:r>
              <a:rPr lang="en-US" sz="2400" dirty="0"/>
              <a:t>Pastoral Care</a:t>
            </a:r>
          </a:p>
          <a:p>
            <a:pPr marL="285750" indent="-285750">
              <a:buFont typeface="Arial" panose="020B0604020202020204" pitchFamily="34" charset="0"/>
              <a:buChar char="•"/>
            </a:pPr>
            <a:r>
              <a:rPr lang="en-US" sz="2400" dirty="0"/>
              <a:t>Social Time offer</a:t>
            </a:r>
          </a:p>
          <a:p>
            <a:pPr marL="285750" indent="-285750">
              <a:buFont typeface="Arial" panose="020B0604020202020204" pitchFamily="34" charset="0"/>
              <a:buChar char="•"/>
            </a:pPr>
            <a:r>
              <a:rPr lang="en-US" sz="2400" dirty="0"/>
              <a:t>Support in lessons</a:t>
            </a:r>
          </a:p>
          <a:p>
            <a:pPr marL="285750" indent="-285750">
              <a:buFont typeface="Arial" panose="020B0604020202020204" pitchFamily="34" charset="0"/>
              <a:buChar char="•"/>
            </a:pPr>
            <a:r>
              <a:rPr lang="en-US" sz="2400" dirty="0"/>
              <a:t>Staff Communication and briefing</a:t>
            </a:r>
          </a:p>
          <a:p>
            <a:pPr marL="285750" indent="-285750">
              <a:buFont typeface="Arial" panose="020B0604020202020204" pitchFamily="34" charset="0"/>
              <a:buChar char="•"/>
            </a:pPr>
            <a:r>
              <a:rPr lang="en-US" sz="2400" dirty="0"/>
              <a:t>Learning Guide / MSP</a:t>
            </a:r>
          </a:p>
          <a:p>
            <a:pPr marL="285750" indent="-285750">
              <a:buFont typeface="Arial" panose="020B0604020202020204" pitchFamily="34" charset="0"/>
              <a:buChar char="•"/>
            </a:pPr>
            <a:r>
              <a:rPr lang="en-US" sz="2400" dirty="0"/>
              <a:t>SEMH / Wellbeing </a:t>
            </a:r>
          </a:p>
          <a:p>
            <a:pPr marL="285750" indent="-285750">
              <a:buFont typeface="Arial" panose="020B0604020202020204" pitchFamily="34" charset="0"/>
              <a:buChar char="•"/>
            </a:pPr>
            <a:r>
              <a:rPr lang="en-US" sz="2400" dirty="0"/>
              <a:t>Springboard / catch up</a:t>
            </a:r>
          </a:p>
          <a:p>
            <a:pPr marL="285750" indent="-285750" algn="ctr">
              <a:buFont typeface="Arial" panose="020B0604020202020204" pitchFamily="34" charset="0"/>
              <a:buChar char="•"/>
            </a:pPr>
            <a:endParaRPr lang="en-US" dirty="0"/>
          </a:p>
          <a:p>
            <a:pPr marL="285750" indent="-285750" algn="ctr">
              <a:buFont typeface="Arial" panose="020B0604020202020204" pitchFamily="34" charset="0"/>
              <a:buChar char="•"/>
            </a:pPr>
            <a:endParaRPr lang="en-GB" dirty="0"/>
          </a:p>
        </p:txBody>
      </p:sp>
      <p:sp>
        <p:nvSpPr>
          <p:cNvPr id="3" name="Rectangle 2">
            <a:extLst>
              <a:ext uri="{FF2B5EF4-FFF2-40B4-BE49-F238E27FC236}">
                <a16:creationId xmlns:a16="http://schemas.microsoft.com/office/drawing/2014/main" id="{05FC4506-6507-7898-6E02-57CEDEA7BF47}"/>
              </a:ext>
            </a:extLst>
          </p:cNvPr>
          <p:cNvSpPr/>
          <p:nvPr/>
        </p:nvSpPr>
        <p:spPr>
          <a:xfrm>
            <a:off x="6190673" y="768524"/>
            <a:ext cx="5507182" cy="519440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u="sng" dirty="0"/>
              <a:t>Case Study</a:t>
            </a:r>
            <a:r>
              <a:rPr lang="en-US" dirty="0"/>
              <a:t>: Female, year 9, ASD Diagnosis in year 7</a:t>
            </a:r>
          </a:p>
          <a:p>
            <a:pPr marL="285750" indent="-285750" algn="ctr">
              <a:buFont typeface="Arial" panose="020B0604020202020204" pitchFamily="34" charset="0"/>
              <a:buChar char="•"/>
            </a:pPr>
            <a:r>
              <a:rPr lang="en-US" dirty="0"/>
              <a:t>Arrived in school with no SEN paperwork</a:t>
            </a:r>
          </a:p>
          <a:p>
            <a:pPr marL="285750" indent="-285750" algn="ctr">
              <a:buFont typeface="Arial" panose="020B0604020202020204" pitchFamily="34" charset="0"/>
              <a:buChar char="•"/>
            </a:pPr>
            <a:r>
              <a:rPr lang="en-US" dirty="0"/>
              <a:t>Initial </a:t>
            </a:r>
            <a:r>
              <a:rPr lang="en-US" dirty="0" err="1"/>
              <a:t>obs</a:t>
            </a:r>
            <a:r>
              <a:rPr lang="en-US" dirty="0"/>
              <a:t> and transition support identified need</a:t>
            </a:r>
          </a:p>
          <a:p>
            <a:pPr marL="285750" indent="-285750" algn="ctr">
              <a:buFont typeface="Arial" panose="020B0604020202020204" pitchFamily="34" charset="0"/>
              <a:buChar char="•"/>
            </a:pPr>
            <a:r>
              <a:rPr lang="en-US" dirty="0"/>
              <a:t>Struggled in year 7 to settle</a:t>
            </a:r>
          </a:p>
          <a:p>
            <a:pPr marL="285750" indent="-285750" algn="ctr">
              <a:buFont typeface="Arial" panose="020B0604020202020204" pitchFamily="34" charset="0"/>
              <a:buChar char="•"/>
            </a:pPr>
            <a:r>
              <a:rPr lang="en-US" dirty="0"/>
              <a:t>IEP in place</a:t>
            </a:r>
          </a:p>
          <a:p>
            <a:pPr marL="285750" indent="-285750" algn="ctr">
              <a:buFont typeface="Arial" panose="020B0604020202020204" pitchFamily="34" charset="0"/>
              <a:buChar char="•"/>
            </a:pPr>
            <a:r>
              <a:rPr lang="en-US" dirty="0"/>
              <a:t>Wellbeing support and intervention took place (nurture, therapeutic stories, SULP)</a:t>
            </a:r>
          </a:p>
          <a:p>
            <a:pPr marL="285750" indent="-285750" algn="ctr">
              <a:buFont typeface="Arial" panose="020B0604020202020204" pitchFamily="34" charset="0"/>
              <a:buChar char="•"/>
            </a:pPr>
            <a:r>
              <a:rPr lang="en-US" dirty="0"/>
              <a:t>Key worker assigned</a:t>
            </a:r>
          </a:p>
          <a:p>
            <a:pPr marL="285750" indent="-285750" algn="ctr">
              <a:buFont typeface="Arial" panose="020B0604020202020204" pitchFamily="34" charset="0"/>
              <a:buChar char="•"/>
            </a:pPr>
            <a:r>
              <a:rPr lang="en-US" dirty="0"/>
              <a:t>Sensory needs met</a:t>
            </a:r>
          </a:p>
          <a:p>
            <a:pPr marL="285750" indent="-285750" algn="ctr">
              <a:buFont typeface="Arial" panose="020B0604020202020204" pitchFamily="34" charset="0"/>
              <a:buChar char="•"/>
            </a:pPr>
            <a:r>
              <a:rPr lang="en-US" dirty="0"/>
              <a:t>MSP creation to offer further learning and holistic support</a:t>
            </a:r>
          </a:p>
          <a:p>
            <a:pPr marL="285750" indent="-285750" algn="ctr">
              <a:buFont typeface="Arial" panose="020B0604020202020204" pitchFamily="34" charset="0"/>
              <a:buChar char="•"/>
            </a:pPr>
            <a:r>
              <a:rPr lang="en-US" dirty="0"/>
              <a:t>Social time safe space</a:t>
            </a:r>
          </a:p>
          <a:p>
            <a:pPr marL="285750" indent="-285750" algn="ctr">
              <a:buFont typeface="Arial" panose="020B0604020202020204" pitchFamily="34" charset="0"/>
              <a:buChar char="•"/>
            </a:pPr>
            <a:r>
              <a:rPr lang="en-US" dirty="0"/>
              <a:t>Friendship group support</a:t>
            </a:r>
          </a:p>
          <a:p>
            <a:pPr marL="285750" indent="-285750" algn="ctr">
              <a:buFont typeface="Arial" panose="020B0604020202020204" pitchFamily="34" charset="0"/>
              <a:buChar char="•"/>
            </a:pPr>
            <a:r>
              <a:rPr lang="en-US" dirty="0"/>
              <a:t>Cognition support-  dyslexia and dyscalculia screener</a:t>
            </a:r>
          </a:p>
          <a:p>
            <a:pPr marL="285750" indent="-285750" algn="ctr">
              <a:buFont typeface="Arial" panose="020B0604020202020204" pitchFamily="34" charset="0"/>
              <a:buChar char="•"/>
            </a:pPr>
            <a:r>
              <a:rPr lang="en-US" dirty="0"/>
              <a:t>Needs are met – succeeding with minimal support</a:t>
            </a:r>
          </a:p>
          <a:p>
            <a:pPr marL="285750" indent="-285750" algn="ctr">
              <a:buFont typeface="Arial" panose="020B0604020202020204" pitchFamily="34" charset="0"/>
              <a:buChar char="•"/>
            </a:pPr>
            <a:endParaRPr lang="en-GB" dirty="0"/>
          </a:p>
        </p:txBody>
      </p:sp>
    </p:spTree>
    <p:extLst>
      <p:ext uri="{BB962C8B-B14F-4D97-AF65-F5344CB8AC3E}">
        <p14:creationId xmlns:p14="http://schemas.microsoft.com/office/powerpoint/2010/main" val="2203700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CAA52B-5522-7816-90DF-D5109885621D}"/>
              </a:ext>
            </a:extLst>
          </p:cNvPr>
          <p:cNvSpPr>
            <a:spLocks noGrp="1"/>
          </p:cNvSpPr>
          <p:nvPr>
            <p:ph type="ctrTitle"/>
          </p:nvPr>
        </p:nvSpPr>
        <p:spPr>
          <a:xfrm>
            <a:off x="90188" y="562267"/>
            <a:ext cx="12101812" cy="2570477"/>
          </a:xfrm>
        </p:spPr>
        <p:txBody>
          <a:bodyPr>
            <a:normAutofit fontScale="90000"/>
          </a:bodyPr>
          <a:lstStyle/>
          <a:p>
            <a:r>
              <a:rPr lang="en-GB" dirty="0">
                <a:solidFill>
                  <a:srgbClr val="1A7E95"/>
                </a:solidFill>
              </a:rPr>
              <a:t>Support Plans</a:t>
            </a:r>
            <a:br>
              <a:rPr lang="en-GB" dirty="0"/>
            </a:br>
            <a:r>
              <a:rPr lang="en-GB" sz="1800" dirty="0"/>
              <a:t>There are a huge variety of plans that schools can use to support children to make progress through Quality First Teaching.</a:t>
            </a:r>
            <a:br>
              <a:rPr lang="en-GB" sz="1800" dirty="0"/>
            </a:br>
            <a:r>
              <a:rPr lang="en-GB" sz="1800" dirty="0"/>
              <a:t> More common plans are Individual Educational Plans (IEP’s), Individual Learning Plans (ILP’s), Pupil passports etc. </a:t>
            </a:r>
            <a:br>
              <a:rPr lang="en-GB" sz="1800" dirty="0"/>
            </a:br>
            <a:r>
              <a:rPr lang="en-GB" sz="1800" dirty="0"/>
              <a:t>None of these plans are legal documents. </a:t>
            </a:r>
            <a:br>
              <a:rPr lang="en-GB" sz="1800" dirty="0"/>
            </a:br>
            <a:r>
              <a:rPr lang="en-GB" sz="1800" dirty="0"/>
              <a:t>A child can be placed on a support plan whilst still being supported through Quality First Teaching. </a:t>
            </a:r>
            <a:br>
              <a:rPr lang="en-GB" sz="2000" dirty="0"/>
            </a:br>
            <a:r>
              <a:rPr lang="en-GB" dirty="0"/>
              <a:t> </a:t>
            </a:r>
            <a:br>
              <a:rPr lang="en-GB" dirty="0"/>
            </a:br>
            <a:endParaRPr lang="en-GB" dirty="0"/>
          </a:p>
        </p:txBody>
      </p:sp>
      <p:sp>
        <p:nvSpPr>
          <p:cNvPr id="5" name="Rectangle 4">
            <a:extLst>
              <a:ext uri="{FF2B5EF4-FFF2-40B4-BE49-F238E27FC236}">
                <a16:creationId xmlns:a16="http://schemas.microsoft.com/office/drawing/2014/main" id="{B23104B1-01B2-7213-4BF0-57357A0BC2D0}"/>
              </a:ext>
            </a:extLst>
          </p:cNvPr>
          <p:cNvSpPr/>
          <p:nvPr/>
        </p:nvSpPr>
        <p:spPr>
          <a:xfrm>
            <a:off x="34836" y="0"/>
            <a:ext cx="12157164" cy="6855098"/>
          </a:xfrm>
          <a:prstGeom prst="rect">
            <a:avLst/>
          </a:prstGeom>
          <a:noFill/>
          <a:ln w="76200">
            <a:solidFill>
              <a:srgbClr val="1A7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58E301D4-1A1B-8E76-9F65-73833EC1BD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52" y="5582194"/>
            <a:ext cx="12101812" cy="1251117"/>
          </a:xfrm>
          <a:prstGeom prst="rect">
            <a:avLst/>
          </a:prstGeom>
        </p:spPr>
      </p:pic>
      <p:pic>
        <p:nvPicPr>
          <p:cNvPr id="6" name="Picture 5">
            <a:extLst>
              <a:ext uri="{FF2B5EF4-FFF2-40B4-BE49-F238E27FC236}">
                <a16:creationId xmlns:a16="http://schemas.microsoft.com/office/drawing/2014/main" id="{6E3A1610-4099-4131-998B-AB288854A4F6}"/>
              </a:ext>
            </a:extLst>
          </p:cNvPr>
          <p:cNvPicPr>
            <a:picLocks noChangeAspect="1"/>
          </p:cNvPicPr>
          <p:nvPr/>
        </p:nvPicPr>
        <p:blipFill>
          <a:blip r:embed="rId4"/>
          <a:stretch>
            <a:fillRect/>
          </a:stretch>
        </p:blipFill>
        <p:spPr>
          <a:xfrm>
            <a:off x="90188" y="1612375"/>
            <a:ext cx="6248733" cy="4357743"/>
          </a:xfrm>
          <a:prstGeom prst="rect">
            <a:avLst/>
          </a:prstGeom>
        </p:spPr>
      </p:pic>
      <p:pic>
        <p:nvPicPr>
          <p:cNvPr id="7" name="Picture 6">
            <a:extLst>
              <a:ext uri="{FF2B5EF4-FFF2-40B4-BE49-F238E27FC236}">
                <a16:creationId xmlns:a16="http://schemas.microsoft.com/office/drawing/2014/main" id="{7C86E2C3-CD3D-3257-ED56-D1FB2F935BE1}"/>
              </a:ext>
            </a:extLst>
          </p:cNvPr>
          <p:cNvPicPr>
            <a:picLocks noChangeAspect="1"/>
          </p:cNvPicPr>
          <p:nvPr/>
        </p:nvPicPr>
        <p:blipFill>
          <a:blip r:embed="rId5"/>
          <a:stretch>
            <a:fillRect/>
          </a:stretch>
        </p:blipFill>
        <p:spPr>
          <a:xfrm>
            <a:off x="6394273" y="2274597"/>
            <a:ext cx="5589310" cy="3307597"/>
          </a:xfrm>
          <a:prstGeom prst="rect">
            <a:avLst/>
          </a:prstGeom>
        </p:spPr>
      </p:pic>
    </p:spTree>
    <p:extLst>
      <p:ext uri="{BB962C8B-B14F-4D97-AF65-F5344CB8AC3E}">
        <p14:creationId xmlns:p14="http://schemas.microsoft.com/office/powerpoint/2010/main" val="2462028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CAA52B-5522-7816-90DF-D5109885621D}"/>
              </a:ext>
            </a:extLst>
          </p:cNvPr>
          <p:cNvSpPr>
            <a:spLocks noGrp="1"/>
          </p:cNvSpPr>
          <p:nvPr>
            <p:ph type="ctrTitle"/>
          </p:nvPr>
        </p:nvSpPr>
        <p:spPr>
          <a:xfrm>
            <a:off x="34836" y="898825"/>
            <a:ext cx="12101812" cy="2569026"/>
          </a:xfrm>
        </p:spPr>
        <p:txBody>
          <a:bodyPr>
            <a:normAutofit fontScale="90000"/>
          </a:bodyPr>
          <a:lstStyle/>
          <a:p>
            <a:r>
              <a:rPr lang="en-GB" dirty="0">
                <a:solidFill>
                  <a:srgbClr val="1A7E95"/>
                </a:solidFill>
              </a:rPr>
              <a:t>Support Plans - QFT</a:t>
            </a:r>
            <a:br>
              <a:rPr lang="en-GB" dirty="0"/>
            </a:br>
            <a:r>
              <a:rPr lang="en-GB" sz="2000" dirty="0"/>
              <a:t>.  </a:t>
            </a:r>
            <a:br>
              <a:rPr lang="en-GB" sz="2000" dirty="0"/>
            </a:br>
            <a:br>
              <a:rPr lang="en-GB" sz="2000" dirty="0"/>
            </a:br>
            <a:br>
              <a:rPr lang="en-GB" sz="2000" dirty="0"/>
            </a:br>
            <a:br>
              <a:rPr lang="en-GB" sz="2000" dirty="0"/>
            </a:br>
            <a:r>
              <a:rPr lang="en-GB" dirty="0"/>
              <a:t> </a:t>
            </a:r>
            <a:br>
              <a:rPr lang="en-GB" dirty="0"/>
            </a:br>
            <a:endParaRPr lang="en-GB" dirty="0"/>
          </a:p>
        </p:txBody>
      </p:sp>
      <p:sp>
        <p:nvSpPr>
          <p:cNvPr id="5" name="Rectangle 4">
            <a:extLst>
              <a:ext uri="{FF2B5EF4-FFF2-40B4-BE49-F238E27FC236}">
                <a16:creationId xmlns:a16="http://schemas.microsoft.com/office/drawing/2014/main" id="{B23104B1-01B2-7213-4BF0-57357A0BC2D0}"/>
              </a:ext>
            </a:extLst>
          </p:cNvPr>
          <p:cNvSpPr/>
          <p:nvPr/>
        </p:nvSpPr>
        <p:spPr>
          <a:xfrm>
            <a:off x="34836" y="0"/>
            <a:ext cx="12157164" cy="6855098"/>
          </a:xfrm>
          <a:prstGeom prst="rect">
            <a:avLst/>
          </a:prstGeom>
          <a:noFill/>
          <a:ln w="76200">
            <a:solidFill>
              <a:srgbClr val="1A7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58E301D4-1A1B-8E76-9F65-73833EC1BD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52" y="5582194"/>
            <a:ext cx="12101812" cy="1251117"/>
          </a:xfrm>
          <a:prstGeom prst="rect">
            <a:avLst/>
          </a:prstGeom>
        </p:spPr>
      </p:pic>
      <p:pic>
        <p:nvPicPr>
          <p:cNvPr id="3" name="Picture 2" descr="A close-up of a learning plan">
            <a:extLst>
              <a:ext uri="{FF2B5EF4-FFF2-40B4-BE49-F238E27FC236}">
                <a16:creationId xmlns:a16="http://schemas.microsoft.com/office/drawing/2014/main" id="{F55BCC0D-E079-7F12-BC78-D38F792833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9468" y="898825"/>
            <a:ext cx="5287900" cy="3178036"/>
          </a:xfrm>
          <a:prstGeom prst="rect">
            <a:avLst/>
          </a:prstGeom>
        </p:spPr>
      </p:pic>
      <p:pic>
        <p:nvPicPr>
          <p:cNvPr id="10" name="Picture 9" descr="A close-up of a paper">
            <a:extLst>
              <a:ext uri="{FF2B5EF4-FFF2-40B4-BE49-F238E27FC236}">
                <a16:creationId xmlns:a16="http://schemas.microsoft.com/office/drawing/2014/main" id="{C6ADD63C-EEC9-94FA-6185-EF8AE71A5B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70511" y="4315062"/>
            <a:ext cx="6830462" cy="2040930"/>
          </a:xfrm>
          <a:prstGeom prst="rect">
            <a:avLst/>
          </a:prstGeom>
        </p:spPr>
      </p:pic>
    </p:spTree>
    <p:extLst>
      <p:ext uri="{BB962C8B-B14F-4D97-AF65-F5344CB8AC3E}">
        <p14:creationId xmlns:p14="http://schemas.microsoft.com/office/powerpoint/2010/main" val="2158596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CAA52B-5522-7816-90DF-D5109885621D}"/>
              </a:ext>
            </a:extLst>
          </p:cNvPr>
          <p:cNvSpPr>
            <a:spLocks noGrp="1"/>
          </p:cNvSpPr>
          <p:nvPr>
            <p:ph type="ctrTitle"/>
          </p:nvPr>
        </p:nvSpPr>
        <p:spPr>
          <a:xfrm>
            <a:off x="182880" y="825597"/>
            <a:ext cx="12101812" cy="2569026"/>
          </a:xfrm>
        </p:spPr>
        <p:txBody>
          <a:bodyPr>
            <a:normAutofit fontScale="90000"/>
          </a:bodyPr>
          <a:lstStyle/>
          <a:p>
            <a:r>
              <a:rPr lang="en-GB" dirty="0">
                <a:solidFill>
                  <a:srgbClr val="1A7E95"/>
                </a:solidFill>
              </a:rPr>
              <a:t>Support Plans</a:t>
            </a:r>
            <a:br>
              <a:rPr lang="en-GB" dirty="0"/>
            </a:br>
            <a:br>
              <a:rPr lang="en-GB" sz="2000" dirty="0"/>
            </a:br>
            <a:br>
              <a:rPr lang="en-GB" sz="2000" dirty="0"/>
            </a:br>
            <a:br>
              <a:rPr lang="en-GB" sz="2000" dirty="0"/>
            </a:br>
            <a:br>
              <a:rPr lang="en-GB" sz="2000" dirty="0"/>
            </a:br>
            <a:r>
              <a:rPr lang="en-GB" dirty="0"/>
              <a:t> </a:t>
            </a:r>
            <a:br>
              <a:rPr lang="en-GB" dirty="0"/>
            </a:br>
            <a:endParaRPr lang="en-GB" dirty="0"/>
          </a:p>
        </p:txBody>
      </p:sp>
      <p:sp>
        <p:nvSpPr>
          <p:cNvPr id="5" name="Rectangle 4">
            <a:extLst>
              <a:ext uri="{FF2B5EF4-FFF2-40B4-BE49-F238E27FC236}">
                <a16:creationId xmlns:a16="http://schemas.microsoft.com/office/drawing/2014/main" id="{B23104B1-01B2-7213-4BF0-57357A0BC2D0}"/>
              </a:ext>
            </a:extLst>
          </p:cNvPr>
          <p:cNvSpPr/>
          <p:nvPr/>
        </p:nvSpPr>
        <p:spPr>
          <a:xfrm>
            <a:off x="34836" y="0"/>
            <a:ext cx="12157164" cy="6855098"/>
          </a:xfrm>
          <a:prstGeom prst="rect">
            <a:avLst/>
          </a:prstGeom>
          <a:noFill/>
          <a:ln w="76200">
            <a:solidFill>
              <a:srgbClr val="1A7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58E301D4-1A1B-8E76-9F65-73833EC1BD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52" y="5582194"/>
            <a:ext cx="12101812" cy="1251117"/>
          </a:xfrm>
          <a:prstGeom prst="rect">
            <a:avLst/>
          </a:prstGeom>
        </p:spPr>
      </p:pic>
      <p:pic>
        <p:nvPicPr>
          <p:cNvPr id="6" name="Picture 5" descr="A white sheet of paper with black text">
            <a:extLst>
              <a:ext uri="{FF2B5EF4-FFF2-40B4-BE49-F238E27FC236}">
                <a16:creationId xmlns:a16="http://schemas.microsoft.com/office/drawing/2014/main" id="{2D00BCB2-BC4B-42DD-8BB9-B875824AC5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9040" y="803810"/>
            <a:ext cx="4014752" cy="5550379"/>
          </a:xfrm>
          <a:prstGeom prst="rect">
            <a:avLst/>
          </a:prstGeom>
        </p:spPr>
      </p:pic>
      <p:pic>
        <p:nvPicPr>
          <p:cNvPr id="9" name="Picture 8" descr="A screenshot of a phone">
            <a:extLst>
              <a:ext uri="{FF2B5EF4-FFF2-40B4-BE49-F238E27FC236}">
                <a16:creationId xmlns:a16="http://schemas.microsoft.com/office/drawing/2014/main" id="{1FF69E6D-84DB-D295-7B22-F36F17689C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1959" y="1034304"/>
            <a:ext cx="3601033" cy="5132964"/>
          </a:xfrm>
          <a:prstGeom prst="rect">
            <a:avLst/>
          </a:prstGeom>
        </p:spPr>
      </p:pic>
    </p:spTree>
    <p:extLst>
      <p:ext uri="{BB962C8B-B14F-4D97-AF65-F5344CB8AC3E}">
        <p14:creationId xmlns:p14="http://schemas.microsoft.com/office/powerpoint/2010/main" val="880315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CAA52B-5522-7816-90DF-D5109885621D}"/>
              </a:ext>
            </a:extLst>
          </p:cNvPr>
          <p:cNvSpPr>
            <a:spLocks noGrp="1"/>
          </p:cNvSpPr>
          <p:nvPr>
            <p:ph type="ctrTitle"/>
          </p:nvPr>
        </p:nvSpPr>
        <p:spPr>
          <a:xfrm>
            <a:off x="1702048" y="278878"/>
            <a:ext cx="9144000" cy="3132169"/>
          </a:xfrm>
        </p:spPr>
        <p:txBody>
          <a:bodyPr>
            <a:normAutofit fontScale="90000"/>
          </a:bodyPr>
          <a:lstStyle/>
          <a:p>
            <a:r>
              <a:rPr lang="en-GB" dirty="0">
                <a:solidFill>
                  <a:srgbClr val="1A7E95"/>
                </a:solidFill>
              </a:rPr>
              <a:t>The Graduated Approach</a:t>
            </a:r>
            <a:br>
              <a:rPr lang="en-GB" dirty="0"/>
            </a:br>
            <a:r>
              <a:rPr lang="en-GB" sz="1400" dirty="0"/>
              <a:t>The Graduated Approach is a four-step cycle of Assess, Plan, Do, Review that aims to understand and meet the SEND needs of a child or young person to ensure progress. The cycle encourages earlier decisions to be made and actions to be taken for a child to make progress. It is a holistic approach and should not be a single process, but a continuous review and there may be more than one cycle in progress at the same time. </a:t>
            </a:r>
            <a:br>
              <a:rPr lang="en-GB" sz="1400" dirty="0"/>
            </a:br>
            <a:r>
              <a:rPr lang="en-GB" sz="1400" dirty="0"/>
              <a:t>Through the cycles, a growing understanding of the child or young people’s needs are identified which allows educational settings to support the child or young person to secure good outcomes. </a:t>
            </a:r>
            <a:br>
              <a:rPr lang="en-GB" sz="1400" dirty="0"/>
            </a:br>
            <a:br>
              <a:rPr lang="en-GB" sz="1400" dirty="0"/>
            </a:br>
            <a:br>
              <a:rPr lang="en-GB" sz="1400" dirty="0"/>
            </a:br>
            <a:br>
              <a:rPr lang="en-GB" sz="1400" dirty="0"/>
            </a:br>
            <a:endParaRPr lang="en-GB" dirty="0"/>
          </a:p>
        </p:txBody>
      </p:sp>
      <p:sp>
        <p:nvSpPr>
          <p:cNvPr id="5" name="Rectangle 4">
            <a:extLst>
              <a:ext uri="{FF2B5EF4-FFF2-40B4-BE49-F238E27FC236}">
                <a16:creationId xmlns:a16="http://schemas.microsoft.com/office/drawing/2014/main" id="{B23104B1-01B2-7213-4BF0-57357A0BC2D0}"/>
              </a:ext>
            </a:extLst>
          </p:cNvPr>
          <p:cNvSpPr/>
          <p:nvPr/>
        </p:nvSpPr>
        <p:spPr>
          <a:xfrm>
            <a:off x="34836" y="0"/>
            <a:ext cx="12157164" cy="6855098"/>
          </a:xfrm>
          <a:prstGeom prst="rect">
            <a:avLst/>
          </a:prstGeom>
          <a:noFill/>
          <a:ln w="76200">
            <a:solidFill>
              <a:srgbClr val="1A7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58E301D4-1A1B-8E76-9F65-73833EC1BD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52" y="5582194"/>
            <a:ext cx="12101812" cy="1251117"/>
          </a:xfrm>
          <a:prstGeom prst="rect">
            <a:avLst/>
          </a:prstGeom>
        </p:spPr>
      </p:pic>
      <p:pic>
        <p:nvPicPr>
          <p:cNvPr id="3" name="Picture 2" descr="A colorful circle with icons and a child's face">
            <a:extLst>
              <a:ext uri="{FF2B5EF4-FFF2-40B4-BE49-F238E27FC236}">
                <a16:creationId xmlns:a16="http://schemas.microsoft.com/office/drawing/2014/main" id="{B5FDC659-BC2B-30DA-3F1E-21F011FAD5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4488" y="2135429"/>
            <a:ext cx="6521064" cy="3719898"/>
          </a:xfrm>
          <a:prstGeom prst="rect">
            <a:avLst/>
          </a:prstGeom>
        </p:spPr>
      </p:pic>
    </p:spTree>
    <p:extLst>
      <p:ext uri="{BB962C8B-B14F-4D97-AF65-F5344CB8AC3E}">
        <p14:creationId xmlns:p14="http://schemas.microsoft.com/office/powerpoint/2010/main" val="853457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3104B1-01B2-7213-4BF0-57357A0BC2D0}"/>
              </a:ext>
            </a:extLst>
          </p:cNvPr>
          <p:cNvSpPr/>
          <p:nvPr/>
        </p:nvSpPr>
        <p:spPr>
          <a:xfrm>
            <a:off x="34836" y="0"/>
            <a:ext cx="12157164" cy="6855098"/>
          </a:xfrm>
          <a:prstGeom prst="rect">
            <a:avLst/>
          </a:prstGeom>
          <a:noFill/>
          <a:ln w="76200">
            <a:solidFill>
              <a:srgbClr val="1A7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58E301D4-1A1B-8E76-9F65-73833EC1BD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52" y="5582194"/>
            <a:ext cx="12101812" cy="1251117"/>
          </a:xfrm>
          <a:prstGeom prst="rect">
            <a:avLst/>
          </a:prstGeom>
        </p:spPr>
      </p:pic>
      <p:sp>
        <p:nvSpPr>
          <p:cNvPr id="2" name="TextBox 1">
            <a:extLst>
              <a:ext uri="{FF2B5EF4-FFF2-40B4-BE49-F238E27FC236}">
                <a16:creationId xmlns:a16="http://schemas.microsoft.com/office/drawing/2014/main" id="{705610EF-3671-0E17-C8D6-896C93B0D709}"/>
              </a:ext>
            </a:extLst>
          </p:cNvPr>
          <p:cNvSpPr txBox="1"/>
          <p:nvPr/>
        </p:nvSpPr>
        <p:spPr>
          <a:xfrm>
            <a:off x="260438" y="1038829"/>
            <a:ext cx="11896726" cy="3170099"/>
          </a:xfrm>
          <a:prstGeom prst="rect">
            <a:avLst/>
          </a:prstGeom>
          <a:noFill/>
        </p:spPr>
        <p:txBody>
          <a:bodyPr wrap="square" rtlCol="0">
            <a:spAutoFit/>
          </a:bodyPr>
          <a:lstStyle/>
          <a:p>
            <a:pPr algn="ctr"/>
            <a:r>
              <a:rPr lang="en-GB" sz="6000" dirty="0">
                <a:solidFill>
                  <a:srgbClr val="1A7E95"/>
                </a:solidFill>
                <a:latin typeface="+mj-lt"/>
              </a:rPr>
              <a:t>The Graduated Approach </a:t>
            </a:r>
          </a:p>
          <a:p>
            <a:pPr algn="ctr"/>
            <a:r>
              <a:rPr lang="en-GB" sz="2000" dirty="0">
                <a:solidFill>
                  <a:srgbClr val="D74D89"/>
                </a:solidFill>
                <a:latin typeface="+mj-lt"/>
              </a:rPr>
              <a:t>What do Kirklees do to support education settings with the Graduated Approach?</a:t>
            </a:r>
          </a:p>
          <a:p>
            <a:pPr algn="ctr"/>
            <a:endParaRPr lang="en-GB" sz="2000" dirty="0">
              <a:latin typeface="+mj-lt"/>
            </a:endParaRPr>
          </a:p>
          <a:p>
            <a:pPr algn="ctr"/>
            <a:r>
              <a:rPr lang="en-GB" sz="2000" dirty="0">
                <a:latin typeface="+mj-lt"/>
              </a:rPr>
              <a:t>Kirklees have produced a range of documents to support education settings for children with more complex needs, whose needs cannot be met with Quality First Teaching alone.  </a:t>
            </a:r>
          </a:p>
          <a:p>
            <a:pPr algn="ctr"/>
            <a:r>
              <a:rPr lang="en-GB" sz="2000" dirty="0">
                <a:latin typeface="+mj-lt"/>
              </a:rPr>
              <a:t>All the strategies from QFT should still also be implemented consistently, whilst identifying further strategies through the review cycle and supporting documents. </a:t>
            </a:r>
          </a:p>
          <a:p>
            <a:pPr algn="ctr"/>
            <a:r>
              <a:rPr lang="en-GB" sz="2000" dirty="0">
                <a:latin typeface="+mj-lt"/>
              </a:rPr>
              <a:t>There are 7 documents available to education settings to support them: </a:t>
            </a:r>
          </a:p>
        </p:txBody>
      </p:sp>
    </p:spTree>
    <p:extLst>
      <p:ext uri="{BB962C8B-B14F-4D97-AF65-F5344CB8AC3E}">
        <p14:creationId xmlns:p14="http://schemas.microsoft.com/office/powerpoint/2010/main" val="1933486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3104B1-01B2-7213-4BF0-57357A0BC2D0}"/>
              </a:ext>
            </a:extLst>
          </p:cNvPr>
          <p:cNvSpPr/>
          <p:nvPr/>
        </p:nvSpPr>
        <p:spPr>
          <a:xfrm>
            <a:off x="34836" y="0"/>
            <a:ext cx="12157164" cy="6855098"/>
          </a:xfrm>
          <a:prstGeom prst="rect">
            <a:avLst/>
          </a:prstGeom>
          <a:noFill/>
          <a:ln w="76200">
            <a:solidFill>
              <a:srgbClr val="1A7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58E301D4-1A1B-8E76-9F65-73833EC1BD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52" y="5582194"/>
            <a:ext cx="12101812" cy="1251117"/>
          </a:xfrm>
          <a:prstGeom prst="rect">
            <a:avLst/>
          </a:prstGeom>
        </p:spPr>
      </p:pic>
      <p:pic>
        <p:nvPicPr>
          <p:cNvPr id="6" name="Picture 5" descr="A purple and white banner with people in a wheelchair">
            <a:extLst>
              <a:ext uri="{FF2B5EF4-FFF2-40B4-BE49-F238E27FC236}">
                <a16:creationId xmlns:a16="http://schemas.microsoft.com/office/drawing/2014/main" id="{6263D064-50FB-C0B2-7804-89A4991B53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8350" y="95719"/>
            <a:ext cx="3048000" cy="2157984"/>
          </a:xfrm>
          <a:prstGeom prst="rect">
            <a:avLst/>
          </a:prstGeom>
        </p:spPr>
      </p:pic>
      <p:pic>
        <p:nvPicPr>
          <p:cNvPr id="9" name="Picture 8" descr="A person and children looking at each other&#10;&#10;Description automatically generated">
            <a:extLst>
              <a:ext uri="{FF2B5EF4-FFF2-40B4-BE49-F238E27FC236}">
                <a16:creationId xmlns:a16="http://schemas.microsoft.com/office/drawing/2014/main" id="{26DD3CF6-D032-2401-6FA6-5B5C5DAAEF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650" y="2349422"/>
            <a:ext cx="3048000" cy="2157984"/>
          </a:xfrm>
          <a:prstGeom prst="rect">
            <a:avLst/>
          </a:prstGeom>
        </p:spPr>
      </p:pic>
      <p:pic>
        <p:nvPicPr>
          <p:cNvPr id="10" name="Picture 9" descr="A brochure with images of children&#10;&#10;Description automatically generated">
            <a:extLst>
              <a:ext uri="{FF2B5EF4-FFF2-40B4-BE49-F238E27FC236}">
                <a16:creationId xmlns:a16="http://schemas.microsoft.com/office/drawing/2014/main" id="{12539737-5E94-AB7B-D14F-64C46D7514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91532" y="2348557"/>
            <a:ext cx="3048000" cy="2157984"/>
          </a:xfrm>
          <a:prstGeom prst="rect">
            <a:avLst/>
          </a:prstGeom>
        </p:spPr>
      </p:pic>
      <p:pic>
        <p:nvPicPr>
          <p:cNvPr id="11" name="Picture 10" descr="A group of people sitting in a puzzle&#10;&#10;Description automatically generated">
            <a:extLst>
              <a:ext uri="{FF2B5EF4-FFF2-40B4-BE49-F238E27FC236}">
                <a16:creationId xmlns:a16="http://schemas.microsoft.com/office/drawing/2014/main" id="{3EB51A74-4591-CC96-9E1B-A97EF79D871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58350" y="2348557"/>
            <a:ext cx="3048000" cy="2157984"/>
          </a:xfrm>
          <a:prstGeom prst="rect">
            <a:avLst/>
          </a:prstGeom>
        </p:spPr>
      </p:pic>
      <p:pic>
        <p:nvPicPr>
          <p:cNvPr id="12" name="Picture 11" descr="A purple cover with images of people&#10;&#10;Description automatically generated">
            <a:extLst>
              <a:ext uri="{FF2B5EF4-FFF2-40B4-BE49-F238E27FC236}">
                <a16:creationId xmlns:a16="http://schemas.microsoft.com/office/drawing/2014/main" id="{542930F2-29EE-E624-CDD5-8915C69F613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5650" y="95719"/>
            <a:ext cx="3048000" cy="2157984"/>
          </a:xfrm>
          <a:prstGeom prst="rect">
            <a:avLst/>
          </a:prstGeom>
        </p:spPr>
      </p:pic>
      <p:pic>
        <p:nvPicPr>
          <p:cNvPr id="13" name="Picture 12" descr="A poster for a graduate program&#10;&#10;Description automatically generated with medium confidence">
            <a:extLst>
              <a:ext uri="{FF2B5EF4-FFF2-40B4-BE49-F238E27FC236}">
                <a16:creationId xmlns:a16="http://schemas.microsoft.com/office/drawing/2014/main" id="{8D520569-7E9C-4D4F-7B3F-BABAD473EDD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91532" y="95719"/>
            <a:ext cx="3048000" cy="2157984"/>
          </a:xfrm>
          <a:prstGeom prst="rect">
            <a:avLst/>
          </a:prstGeom>
        </p:spPr>
      </p:pic>
      <p:pic>
        <p:nvPicPr>
          <p:cNvPr id="15" name="Picture 14" descr="A close-up of a child's face&#10;&#10;Description automatically generated">
            <a:extLst>
              <a:ext uri="{FF2B5EF4-FFF2-40B4-BE49-F238E27FC236}">
                <a16:creationId xmlns:a16="http://schemas.microsoft.com/office/drawing/2014/main" id="{DCDE1E74-BDB3-1261-6462-0A660CE6E4D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91532" y="4601395"/>
            <a:ext cx="3048000" cy="1894410"/>
          </a:xfrm>
          <a:prstGeom prst="rect">
            <a:avLst/>
          </a:prstGeom>
        </p:spPr>
      </p:pic>
      <p:sp>
        <p:nvSpPr>
          <p:cNvPr id="16" name="TextBox 15">
            <a:extLst>
              <a:ext uri="{FF2B5EF4-FFF2-40B4-BE49-F238E27FC236}">
                <a16:creationId xmlns:a16="http://schemas.microsoft.com/office/drawing/2014/main" id="{AB18E6A6-DCBB-AB63-F663-A502F1AF79A9}"/>
              </a:ext>
            </a:extLst>
          </p:cNvPr>
          <p:cNvSpPr txBox="1"/>
          <p:nvPr/>
        </p:nvSpPr>
        <p:spPr>
          <a:xfrm>
            <a:off x="385650" y="4628869"/>
            <a:ext cx="4072050" cy="307777"/>
          </a:xfrm>
          <a:prstGeom prst="rect">
            <a:avLst/>
          </a:prstGeom>
          <a:noFill/>
        </p:spPr>
        <p:txBody>
          <a:bodyPr wrap="square" rtlCol="0">
            <a:spAutoFit/>
          </a:bodyPr>
          <a:lstStyle/>
          <a:p>
            <a:r>
              <a:rPr lang="en-GB" sz="1400" dirty="0">
                <a:latin typeface="+mj-lt"/>
                <a:hlinkClick r:id="rId11"/>
              </a:rPr>
              <a:t>School Graduated Approach Documents</a:t>
            </a:r>
            <a:endParaRPr lang="en-GB" sz="1400" dirty="0">
              <a:latin typeface="+mj-lt"/>
            </a:endParaRPr>
          </a:p>
        </p:txBody>
      </p:sp>
      <p:sp>
        <p:nvSpPr>
          <p:cNvPr id="17" name="TextBox 16">
            <a:extLst>
              <a:ext uri="{FF2B5EF4-FFF2-40B4-BE49-F238E27FC236}">
                <a16:creationId xmlns:a16="http://schemas.microsoft.com/office/drawing/2014/main" id="{7A1E28A3-3D77-F8F8-50F4-E0E0E8F68207}"/>
              </a:ext>
            </a:extLst>
          </p:cNvPr>
          <p:cNvSpPr txBox="1"/>
          <p:nvPr/>
        </p:nvSpPr>
        <p:spPr>
          <a:xfrm>
            <a:off x="385650" y="4951642"/>
            <a:ext cx="4072050" cy="307777"/>
          </a:xfrm>
          <a:prstGeom prst="rect">
            <a:avLst/>
          </a:prstGeom>
          <a:noFill/>
        </p:spPr>
        <p:txBody>
          <a:bodyPr wrap="square" rtlCol="0">
            <a:spAutoFit/>
          </a:bodyPr>
          <a:lstStyle/>
          <a:p>
            <a:r>
              <a:rPr lang="en-GB" sz="1400" dirty="0">
                <a:hlinkClick r:id="rId12"/>
              </a:rPr>
              <a:t>Inclusion Counts | Early Years</a:t>
            </a:r>
            <a:endParaRPr lang="en-GB" sz="1400" dirty="0">
              <a:latin typeface="+mj-lt"/>
            </a:endParaRPr>
          </a:p>
        </p:txBody>
      </p:sp>
    </p:spTree>
    <p:extLst>
      <p:ext uri="{BB962C8B-B14F-4D97-AF65-F5344CB8AC3E}">
        <p14:creationId xmlns:p14="http://schemas.microsoft.com/office/powerpoint/2010/main" val="1734418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3104B1-01B2-7213-4BF0-57357A0BC2D0}"/>
              </a:ext>
            </a:extLst>
          </p:cNvPr>
          <p:cNvSpPr/>
          <p:nvPr/>
        </p:nvSpPr>
        <p:spPr>
          <a:xfrm>
            <a:off x="34836" y="0"/>
            <a:ext cx="12157164" cy="6855098"/>
          </a:xfrm>
          <a:prstGeom prst="rect">
            <a:avLst/>
          </a:prstGeom>
          <a:noFill/>
          <a:ln w="76200">
            <a:solidFill>
              <a:srgbClr val="1A7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58E301D4-1A1B-8E76-9F65-73833EC1BD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52" y="5582194"/>
            <a:ext cx="12101812" cy="1251117"/>
          </a:xfrm>
          <a:prstGeom prst="rect">
            <a:avLst/>
          </a:prstGeom>
        </p:spPr>
      </p:pic>
      <p:pic>
        <p:nvPicPr>
          <p:cNvPr id="4" name="Picture 3" descr="A blue and white checklist&#10;&#10;Description automatically generated">
            <a:extLst>
              <a:ext uri="{FF2B5EF4-FFF2-40B4-BE49-F238E27FC236}">
                <a16:creationId xmlns:a16="http://schemas.microsoft.com/office/drawing/2014/main" id="{94ABE477-1BBD-A981-2DCE-5321E0DB31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915" y="97700"/>
            <a:ext cx="9346435" cy="5768881"/>
          </a:xfrm>
          <a:prstGeom prst="rect">
            <a:avLst/>
          </a:prstGeom>
        </p:spPr>
      </p:pic>
    </p:spTree>
    <p:extLst>
      <p:ext uri="{BB962C8B-B14F-4D97-AF65-F5344CB8AC3E}">
        <p14:creationId xmlns:p14="http://schemas.microsoft.com/office/powerpoint/2010/main" val="3319348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3104B1-01B2-7213-4BF0-57357A0BC2D0}"/>
              </a:ext>
            </a:extLst>
          </p:cNvPr>
          <p:cNvSpPr/>
          <p:nvPr/>
        </p:nvSpPr>
        <p:spPr>
          <a:xfrm>
            <a:off x="34836" y="0"/>
            <a:ext cx="12157164" cy="6855098"/>
          </a:xfrm>
          <a:prstGeom prst="rect">
            <a:avLst/>
          </a:prstGeom>
          <a:noFill/>
          <a:ln w="76200">
            <a:solidFill>
              <a:srgbClr val="1A7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58E301D4-1A1B-8E76-9F65-73833EC1BD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52" y="5582194"/>
            <a:ext cx="12101812" cy="1251117"/>
          </a:xfrm>
          <a:prstGeom prst="rect">
            <a:avLst/>
          </a:prstGeom>
        </p:spPr>
      </p:pic>
      <p:pic>
        <p:nvPicPr>
          <p:cNvPr id="7" name="Picture 6" descr="A yellow and green form with text">
            <a:extLst>
              <a:ext uri="{FF2B5EF4-FFF2-40B4-BE49-F238E27FC236}">
                <a16:creationId xmlns:a16="http://schemas.microsoft.com/office/drawing/2014/main" id="{7F664C31-34A9-2870-E3A1-DF19D0EA35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9275" y="159525"/>
            <a:ext cx="8943975" cy="5754606"/>
          </a:xfrm>
          <a:prstGeom prst="rect">
            <a:avLst/>
          </a:prstGeom>
        </p:spPr>
      </p:pic>
    </p:spTree>
    <p:extLst>
      <p:ext uri="{BB962C8B-B14F-4D97-AF65-F5344CB8AC3E}">
        <p14:creationId xmlns:p14="http://schemas.microsoft.com/office/powerpoint/2010/main" val="225612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CAA52B-5522-7816-90DF-D5109885621D}"/>
              </a:ext>
            </a:extLst>
          </p:cNvPr>
          <p:cNvSpPr>
            <a:spLocks noGrp="1"/>
          </p:cNvSpPr>
          <p:nvPr>
            <p:ph type="ctrTitle"/>
          </p:nvPr>
        </p:nvSpPr>
        <p:spPr>
          <a:xfrm>
            <a:off x="110704" y="419100"/>
            <a:ext cx="12101812" cy="6647632"/>
          </a:xfrm>
        </p:spPr>
        <p:txBody>
          <a:bodyPr>
            <a:normAutofit fontScale="90000"/>
          </a:bodyPr>
          <a:lstStyle/>
          <a:p>
            <a:r>
              <a:rPr lang="en-GB" dirty="0">
                <a:solidFill>
                  <a:srgbClr val="1A7E95"/>
                </a:solidFill>
              </a:rPr>
              <a:t>Support Plans – The Graduated Approach</a:t>
            </a:r>
            <a:br>
              <a:rPr lang="en-GB" dirty="0">
                <a:solidFill>
                  <a:srgbClr val="1A7E95"/>
                </a:solidFill>
              </a:rPr>
            </a:br>
            <a:br>
              <a:rPr lang="en-GB" dirty="0"/>
            </a:br>
            <a:r>
              <a:rPr lang="en-GB" sz="2000" dirty="0"/>
              <a:t>Education settings can use the Graduated Approach documents to support them in evidencing the support they are providing for children and young people. There are also a range of different plans that can also be used, such as a My Support Plan (MSP) or an Individual Assess, Plan, Do, Review plan (I-APDR). Schools can also create their own plans. </a:t>
            </a:r>
            <a:br>
              <a:rPr lang="en-GB" sz="2000" dirty="0"/>
            </a:br>
            <a:br>
              <a:rPr lang="en-GB" sz="2000" dirty="0"/>
            </a:br>
            <a:br>
              <a:rPr lang="en-GB" sz="2000" dirty="0"/>
            </a:br>
            <a:r>
              <a:rPr lang="en-GB" sz="2000" dirty="0"/>
              <a:t>It is good practise to review these plans at least 3 times a year (termly) with parents/carers of the child or young person as well as any relevant professionals. The child’s voice should also be reflected within these plans &amp; they should have a say on the plan, where appropriate.</a:t>
            </a:r>
            <a:br>
              <a:rPr lang="en-GB" sz="2000" dirty="0"/>
            </a:br>
            <a:br>
              <a:rPr lang="en-GB" sz="2000" dirty="0"/>
            </a:br>
            <a:r>
              <a:rPr lang="en-GB" sz="2000" dirty="0"/>
              <a:t>None of these plans are legal documents. </a:t>
            </a:r>
            <a:br>
              <a:rPr lang="en-GB" sz="2000" dirty="0"/>
            </a:br>
            <a:br>
              <a:rPr lang="en-GB" sz="2000" dirty="0"/>
            </a:br>
            <a:r>
              <a:rPr lang="en-GB" sz="2000" dirty="0"/>
              <a:t>These plans are usually put into place when a plan under Quality First Teaching is not having the desired impact and a child is not making progress. </a:t>
            </a:r>
            <a:br>
              <a:rPr lang="en-GB" sz="2000" dirty="0"/>
            </a:br>
            <a:br>
              <a:rPr lang="en-GB" sz="2000" dirty="0"/>
            </a:br>
            <a:r>
              <a:rPr lang="en-GB" sz="2000" dirty="0"/>
              <a:t>More information is available here - </a:t>
            </a:r>
            <a:r>
              <a:rPr lang="en-GB" sz="2000" dirty="0">
                <a:hlinkClick r:id="rId3"/>
              </a:rPr>
              <a:t>IEP's ANPs, provision maps and I-APDR's and MSPs | Getting support in educational settings | Kirklees SEND Local Offer (kirkleeslocaloffer.org.uk)</a:t>
            </a:r>
            <a:br>
              <a:rPr lang="en-GB" sz="2000" dirty="0"/>
            </a:br>
            <a:r>
              <a:rPr lang="en-GB" dirty="0"/>
              <a:t> </a:t>
            </a:r>
            <a:br>
              <a:rPr lang="en-GB" dirty="0"/>
            </a:br>
            <a:endParaRPr lang="en-GB" dirty="0"/>
          </a:p>
        </p:txBody>
      </p:sp>
      <p:sp>
        <p:nvSpPr>
          <p:cNvPr id="5" name="Rectangle 4">
            <a:extLst>
              <a:ext uri="{FF2B5EF4-FFF2-40B4-BE49-F238E27FC236}">
                <a16:creationId xmlns:a16="http://schemas.microsoft.com/office/drawing/2014/main" id="{B23104B1-01B2-7213-4BF0-57357A0BC2D0}"/>
              </a:ext>
            </a:extLst>
          </p:cNvPr>
          <p:cNvSpPr/>
          <p:nvPr/>
        </p:nvSpPr>
        <p:spPr>
          <a:xfrm>
            <a:off x="34836" y="0"/>
            <a:ext cx="12157164" cy="6855098"/>
          </a:xfrm>
          <a:prstGeom prst="rect">
            <a:avLst/>
          </a:prstGeom>
          <a:noFill/>
          <a:ln w="76200">
            <a:solidFill>
              <a:srgbClr val="1A7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58E301D4-1A1B-8E76-9F65-73833EC1BD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52" y="5582194"/>
            <a:ext cx="12101812" cy="1251117"/>
          </a:xfrm>
          <a:prstGeom prst="rect">
            <a:avLst/>
          </a:prstGeom>
        </p:spPr>
      </p:pic>
    </p:spTree>
    <p:extLst>
      <p:ext uri="{BB962C8B-B14F-4D97-AF65-F5344CB8AC3E}">
        <p14:creationId xmlns:p14="http://schemas.microsoft.com/office/powerpoint/2010/main" val="3778045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CAA52B-5522-7816-90DF-D5109885621D}"/>
              </a:ext>
            </a:extLst>
          </p:cNvPr>
          <p:cNvSpPr>
            <a:spLocks noGrp="1"/>
          </p:cNvSpPr>
          <p:nvPr>
            <p:ph type="ctrTitle"/>
          </p:nvPr>
        </p:nvSpPr>
        <p:spPr>
          <a:xfrm>
            <a:off x="165558" y="462898"/>
            <a:ext cx="11971090" cy="6677447"/>
          </a:xfrm>
        </p:spPr>
        <p:txBody>
          <a:bodyPr>
            <a:normAutofit fontScale="90000"/>
          </a:bodyPr>
          <a:lstStyle/>
          <a:p>
            <a:r>
              <a:rPr lang="en-GB" dirty="0">
                <a:solidFill>
                  <a:srgbClr val="1A7E95"/>
                </a:solidFill>
              </a:rPr>
              <a:t>Child/parental voice</a:t>
            </a:r>
            <a:br>
              <a:rPr lang="en-GB" dirty="0"/>
            </a:br>
            <a:r>
              <a:rPr lang="en-GB" sz="4900" dirty="0">
                <a:solidFill>
                  <a:srgbClr val="D74D89"/>
                </a:solidFill>
              </a:rPr>
              <a:t>Why is it important? </a:t>
            </a:r>
            <a:br>
              <a:rPr lang="en-GB" dirty="0"/>
            </a:br>
            <a:br>
              <a:rPr lang="en-GB" dirty="0"/>
            </a:br>
            <a:br>
              <a:rPr lang="en-GB" dirty="0"/>
            </a:br>
            <a:r>
              <a:rPr lang="en-GB" sz="2200" b="1" i="1" dirty="0">
                <a:solidFill>
                  <a:srgbClr val="212529"/>
                </a:solidFill>
                <a:effectLst/>
                <a:latin typeface="Roboto" panose="02000000000000000000" pitchFamily="2" charset="0"/>
              </a:rPr>
              <a:t>Our vision for children with special educational needs and disabilities is the same as for all children and young people that they achieve well in their early years, at school and in college, and lead happy and fulfilled lives.</a:t>
            </a:r>
            <a:br>
              <a:rPr lang="en-GB" sz="2200" b="0" i="0" dirty="0">
                <a:solidFill>
                  <a:srgbClr val="212529"/>
                </a:solidFill>
                <a:effectLst/>
                <a:latin typeface="Roboto" panose="02000000000000000000" pitchFamily="2" charset="0"/>
              </a:rPr>
            </a:br>
            <a:r>
              <a:rPr lang="en-GB" sz="2200" b="1" i="1" dirty="0">
                <a:solidFill>
                  <a:srgbClr val="212529"/>
                </a:solidFill>
                <a:effectLst/>
                <a:latin typeface="Roboto" panose="02000000000000000000" pitchFamily="2" charset="0"/>
              </a:rPr>
              <a:t>…….the aspirations for children and young people will be raised through an increased focus on life outcomes, including employment and greater independence’.</a:t>
            </a:r>
            <a:br>
              <a:rPr lang="en-GB" b="0" i="0" dirty="0">
                <a:solidFill>
                  <a:srgbClr val="212529"/>
                </a:solidFill>
                <a:effectLst/>
                <a:latin typeface="Roboto" panose="02000000000000000000" pitchFamily="2" charset="0"/>
              </a:rPr>
            </a:br>
            <a:br>
              <a:rPr lang="en-GB" dirty="0"/>
            </a:br>
            <a:br>
              <a:rPr lang="en-GB" dirty="0"/>
            </a:br>
            <a:br>
              <a:rPr lang="en-GB" sz="3200" dirty="0"/>
            </a:br>
            <a:endParaRPr lang="en-GB" dirty="0"/>
          </a:p>
        </p:txBody>
      </p:sp>
      <p:sp>
        <p:nvSpPr>
          <p:cNvPr id="5" name="Rectangle 4">
            <a:extLst>
              <a:ext uri="{FF2B5EF4-FFF2-40B4-BE49-F238E27FC236}">
                <a16:creationId xmlns:a16="http://schemas.microsoft.com/office/drawing/2014/main" id="{B23104B1-01B2-7213-4BF0-57357A0BC2D0}"/>
              </a:ext>
            </a:extLst>
          </p:cNvPr>
          <p:cNvSpPr/>
          <p:nvPr/>
        </p:nvSpPr>
        <p:spPr>
          <a:xfrm>
            <a:off x="34836" y="0"/>
            <a:ext cx="12157164" cy="6855098"/>
          </a:xfrm>
          <a:prstGeom prst="rect">
            <a:avLst/>
          </a:prstGeom>
          <a:noFill/>
          <a:ln w="76200">
            <a:solidFill>
              <a:srgbClr val="1A7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58E301D4-1A1B-8E76-9F65-73833EC1BD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52" y="5582194"/>
            <a:ext cx="12101812" cy="1251117"/>
          </a:xfrm>
          <a:prstGeom prst="rect">
            <a:avLst/>
          </a:prstGeom>
        </p:spPr>
      </p:pic>
    </p:spTree>
    <p:extLst>
      <p:ext uri="{BB962C8B-B14F-4D97-AF65-F5344CB8AC3E}">
        <p14:creationId xmlns:p14="http://schemas.microsoft.com/office/powerpoint/2010/main" val="1326774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3104B1-01B2-7213-4BF0-57357A0BC2D0}"/>
              </a:ext>
            </a:extLst>
          </p:cNvPr>
          <p:cNvSpPr/>
          <p:nvPr/>
        </p:nvSpPr>
        <p:spPr>
          <a:xfrm>
            <a:off x="34836" y="0"/>
            <a:ext cx="12157164" cy="6855098"/>
          </a:xfrm>
          <a:prstGeom prst="rect">
            <a:avLst/>
          </a:prstGeom>
          <a:noFill/>
          <a:ln w="76200">
            <a:solidFill>
              <a:srgbClr val="1A7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58E301D4-1A1B-8E76-9F65-73833EC1BD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52" y="5582194"/>
            <a:ext cx="12101812" cy="1251117"/>
          </a:xfrm>
          <a:prstGeom prst="rect">
            <a:avLst/>
          </a:prstGeom>
        </p:spPr>
      </p:pic>
      <p:pic>
        <p:nvPicPr>
          <p:cNvPr id="3" name="Picture 2">
            <a:extLst>
              <a:ext uri="{FF2B5EF4-FFF2-40B4-BE49-F238E27FC236}">
                <a16:creationId xmlns:a16="http://schemas.microsoft.com/office/drawing/2014/main" id="{66C679ED-CEBC-5DC7-D69D-AAFA34A5FA34}"/>
              </a:ext>
            </a:extLst>
          </p:cNvPr>
          <p:cNvPicPr>
            <a:picLocks noChangeAspect="1"/>
          </p:cNvPicPr>
          <p:nvPr/>
        </p:nvPicPr>
        <p:blipFill>
          <a:blip r:embed="rId4"/>
          <a:stretch>
            <a:fillRect/>
          </a:stretch>
        </p:blipFill>
        <p:spPr>
          <a:xfrm>
            <a:off x="120986" y="153915"/>
            <a:ext cx="6297399" cy="5521403"/>
          </a:xfrm>
          <a:prstGeom prst="rect">
            <a:avLst/>
          </a:prstGeom>
        </p:spPr>
      </p:pic>
      <p:pic>
        <p:nvPicPr>
          <p:cNvPr id="4" name="Picture 3">
            <a:extLst>
              <a:ext uri="{FF2B5EF4-FFF2-40B4-BE49-F238E27FC236}">
                <a16:creationId xmlns:a16="http://schemas.microsoft.com/office/drawing/2014/main" id="{A5133E0A-E860-80F2-C2F5-A1DF85A99939}"/>
              </a:ext>
            </a:extLst>
          </p:cNvPr>
          <p:cNvPicPr>
            <a:picLocks noChangeAspect="1"/>
          </p:cNvPicPr>
          <p:nvPr/>
        </p:nvPicPr>
        <p:blipFill>
          <a:blip r:embed="rId5"/>
          <a:stretch>
            <a:fillRect/>
          </a:stretch>
        </p:blipFill>
        <p:spPr>
          <a:xfrm>
            <a:off x="6317673" y="153914"/>
            <a:ext cx="5312947" cy="5103885"/>
          </a:xfrm>
          <a:prstGeom prst="rect">
            <a:avLst/>
          </a:prstGeom>
        </p:spPr>
      </p:pic>
    </p:spTree>
    <p:extLst>
      <p:ext uri="{BB962C8B-B14F-4D97-AF65-F5344CB8AC3E}">
        <p14:creationId xmlns:p14="http://schemas.microsoft.com/office/powerpoint/2010/main" val="748961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3104B1-01B2-7213-4BF0-57357A0BC2D0}"/>
              </a:ext>
            </a:extLst>
          </p:cNvPr>
          <p:cNvSpPr/>
          <p:nvPr/>
        </p:nvSpPr>
        <p:spPr>
          <a:xfrm>
            <a:off x="34836" y="0"/>
            <a:ext cx="12157164" cy="6855098"/>
          </a:xfrm>
          <a:prstGeom prst="rect">
            <a:avLst/>
          </a:prstGeom>
          <a:noFill/>
          <a:ln w="76200">
            <a:solidFill>
              <a:srgbClr val="1A7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58E301D4-1A1B-8E76-9F65-73833EC1BD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52" y="5582194"/>
            <a:ext cx="12101812" cy="1251117"/>
          </a:xfrm>
          <a:prstGeom prst="rect">
            <a:avLst/>
          </a:prstGeom>
        </p:spPr>
      </p:pic>
      <p:sp>
        <p:nvSpPr>
          <p:cNvPr id="6" name="Rectangle 5">
            <a:extLst>
              <a:ext uri="{FF2B5EF4-FFF2-40B4-BE49-F238E27FC236}">
                <a16:creationId xmlns:a16="http://schemas.microsoft.com/office/drawing/2014/main" id="{5543FC02-717B-A16B-F68B-7514F0C2CF81}"/>
              </a:ext>
            </a:extLst>
          </p:cNvPr>
          <p:cNvSpPr/>
          <p:nvPr/>
        </p:nvSpPr>
        <p:spPr>
          <a:xfrm>
            <a:off x="123093" y="139435"/>
            <a:ext cx="11957538" cy="535575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u="sng" dirty="0"/>
              <a:t>Case Study: Year 9 Male KH</a:t>
            </a:r>
          </a:p>
          <a:p>
            <a:pPr marL="285750" indent="-285750" algn="ctr">
              <a:buFont typeface="Arial" panose="020B0604020202020204" pitchFamily="34" charset="0"/>
              <a:buChar char="•"/>
            </a:pPr>
            <a:r>
              <a:rPr lang="en-US" dirty="0"/>
              <a:t>No paperwork at point of transition or external agency involvement</a:t>
            </a:r>
          </a:p>
          <a:p>
            <a:pPr marL="285750" indent="-285750" algn="ctr">
              <a:buFont typeface="Arial" panose="020B0604020202020204" pitchFamily="34" charset="0"/>
              <a:buChar char="•"/>
            </a:pPr>
            <a:r>
              <a:rPr lang="en-US" dirty="0"/>
              <a:t>Learning Guide on entry after a robust transition plan</a:t>
            </a:r>
            <a:r>
              <a:rPr lang="en-GB" dirty="0"/>
              <a:t> and relationships developed</a:t>
            </a:r>
          </a:p>
          <a:p>
            <a:pPr marL="285750" indent="-285750" algn="ctr">
              <a:buFont typeface="Arial" panose="020B0604020202020204" pitchFamily="34" charset="0"/>
              <a:buChar char="•"/>
            </a:pPr>
            <a:r>
              <a:rPr lang="en-GB" dirty="0"/>
              <a:t>Extreme High level of need in all areas and not succeeding in school (on verge of PX, high number of suspensions, risk to himself and others…)</a:t>
            </a:r>
          </a:p>
          <a:p>
            <a:pPr marL="285750" indent="-285750" algn="ctr">
              <a:buFont typeface="Arial" panose="020B0604020202020204" pitchFamily="34" charset="0"/>
              <a:buChar char="•"/>
            </a:pPr>
            <a:r>
              <a:rPr lang="en-GB" dirty="0"/>
              <a:t>Referral for ADHD </a:t>
            </a:r>
          </a:p>
          <a:p>
            <a:pPr marL="285750" indent="-285750" algn="ctr">
              <a:buFont typeface="Arial" panose="020B0604020202020204" pitchFamily="34" charset="0"/>
              <a:buChar char="•"/>
            </a:pPr>
            <a:r>
              <a:rPr lang="en-GB" dirty="0"/>
              <a:t>MSP in place and reviewed every 6 weeks</a:t>
            </a:r>
          </a:p>
          <a:p>
            <a:pPr marL="285750" indent="-285750" algn="ctr">
              <a:buFont typeface="Arial" panose="020B0604020202020204" pitchFamily="34" charset="0"/>
              <a:buChar char="•"/>
            </a:pPr>
            <a:r>
              <a:rPr lang="en-GB" dirty="0"/>
              <a:t>CPD for all staff delivered</a:t>
            </a:r>
          </a:p>
          <a:p>
            <a:pPr marL="285750" indent="-285750" algn="ctr">
              <a:buFont typeface="Arial" panose="020B0604020202020204" pitchFamily="34" charset="0"/>
              <a:buChar char="•"/>
            </a:pPr>
            <a:r>
              <a:rPr lang="en-GB" dirty="0"/>
              <a:t>Bespoke mentoring and intervention programme</a:t>
            </a:r>
          </a:p>
          <a:p>
            <a:pPr marL="285750" indent="-285750" algn="ctr">
              <a:buFont typeface="Arial" panose="020B0604020202020204" pitchFamily="34" charset="0"/>
              <a:buChar char="•"/>
            </a:pPr>
            <a:r>
              <a:rPr lang="en-GB" dirty="0"/>
              <a:t>1-1 support and bespoke TT including social time 1-1</a:t>
            </a:r>
          </a:p>
          <a:p>
            <a:pPr marL="285750" indent="-285750" algn="ctr">
              <a:buFont typeface="Arial" panose="020B0604020202020204" pitchFamily="34" charset="0"/>
              <a:buChar char="•"/>
            </a:pPr>
            <a:r>
              <a:rPr lang="en-GB" dirty="0"/>
              <a:t>OT assessment took place</a:t>
            </a:r>
          </a:p>
          <a:p>
            <a:pPr marL="285750" indent="-285750" algn="ctr">
              <a:buFont typeface="Arial" panose="020B0604020202020204" pitchFamily="34" charset="0"/>
              <a:buChar char="•"/>
            </a:pPr>
            <a:r>
              <a:rPr lang="en-GB" dirty="0"/>
              <a:t>At risk in the community</a:t>
            </a:r>
          </a:p>
          <a:p>
            <a:pPr marL="285750" indent="-285750" algn="ctr">
              <a:buFont typeface="Arial" panose="020B0604020202020204" pitchFamily="34" charset="0"/>
              <a:buChar char="•"/>
            </a:pPr>
            <a:r>
              <a:rPr lang="en-GB" dirty="0"/>
              <a:t>EHCP referral made</a:t>
            </a:r>
          </a:p>
          <a:p>
            <a:pPr marL="285750" indent="-285750" algn="ctr">
              <a:buFont typeface="Arial" panose="020B0604020202020204" pitchFamily="34" charset="0"/>
              <a:buChar char="•"/>
            </a:pPr>
            <a:r>
              <a:rPr lang="en-GB" dirty="0"/>
              <a:t>ADHD and ASD diagnosis given (including medication)</a:t>
            </a:r>
          </a:p>
          <a:p>
            <a:pPr marL="285750" indent="-285750" algn="ctr">
              <a:buFont typeface="Arial" panose="020B0604020202020204" pitchFamily="34" charset="0"/>
              <a:buChar char="•"/>
            </a:pPr>
            <a:r>
              <a:rPr lang="en-GB" dirty="0"/>
              <a:t>RISE alternative provision established in school offering bespoke and alternative curriculum </a:t>
            </a:r>
          </a:p>
        </p:txBody>
      </p:sp>
    </p:spTree>
    <p:extLst>
      <p:ext uri="{BB962C8B-B14F-4D97-AF65-F5344CB8AC3E}">
        <p14:creationId xmlns:p14="http://schemas.microsoft.com/office/powerpoint/2010/main" val="3906336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CAA52B-5522-7816-90DF-D5109885621D}"/>
              </a:ext>
            </a:extLst>
          </p:cNvPr>
          <p:cNvSpPr>
            <a:spLocks noGrp="1"/>
          </p:cNvSpPr>
          <p:nvPr>
            <p:ph type="ctrTitle"/>
          </p:nvPr>
        </p:nvSpPr>
        <p:spPr>
          <a:xfrm>
            <a:off x="110704" y="1917123"/>
            <a:ext cx="12101812" cy="5426437"/>
          </a:xfrm>
        </p:spPr>
        <p:txBody>
          <a:bodyPr>
            <a:normAutofit fontScale="90000"/>
          </a:bodyPr>
          <a:lstStyle/>
          <a:p>
            <a:r>
              <a:rPr lang="en-GB" dirty="0">
                <a:solidFill>
                  <a:srgbClr val="1A7E95"/>
                </a:solidFill>
              </a:rPr>
              <a:t>Further support available for schools</a:t>
            </a:r>
            <a:br>
              <a:rPr lang="en-GB" dirty="0">
                <a:solidFill>
                  <a:srgbClr val="1A7E95"/>
                </a:solidFill>
              </a:rPr>
            </a:br>
            <a:br>
              <a:rPr lang="en-GB" dirty="0">
                <a:solidFill>
                  <a:srgbClr val="1A7E95"/>
                </a:solidFill>
              </a:rPr>
            </a:br>
            <a:r>
              <a:rPr lang="en-GB" sz="2700" dirty="0"/>
              <a:t>Kirklees have a range of different services available to educational settings, which support schools to provide the most inclusive school experience for children and young people with complex needs, whose needs cannot be met by Quality First Teaching and the Graduated Approach. </a:t>
            </a:r>
            <a:br>
              <a:rPr lang="en-GB" sz="2700" dirty="0"/>
            </a:br>
            <a:r>
              <a:rPr lang="en-GB" sz="2700" dirty="0"/>
              <a:t>Different teams have different referral criteria, but the general consensus is that schools must have evidence meaningful action and support through an effective support plan. </a:t>
            </a:r>
            <a:br>
              <a:rPr lang="en-GB" sz="1600" dirty="0"/>
            </a:br>
            <a:br>
              <a:rPr lang="en-GB" sz="1600" dirty="0"/>
            </a:br>
            <a:br>
              <a:rPr lang="en-GB" sz="1800" dirty="0"/>
            </a:br>
            <a:br>
              <a:rPr lang="en-GB" sz="1400" dirty="0"/>
            </a:br>
            <a:br>
              <a:rPr lang="en-GB" sz="1400" dirty="0"/>
            </a:br>
            <a:br>
              <a:rPr lang="en-GB" sz="1600" dirty="0"/>
            </a:br>
            <a:br>
              <a:rPr lang="en-GB" sz="1600" dirty="0"/>
            </a:br>
            <a:br>
              <a:rPr lang="en-GB" sz="2000" dirty="0"/>
            </a:br>
            <a:r>
              <a:rPr lang="en-GB" dirty="0"/>
              <a:t> </a:t>
            </a:r>
            <a:br>
              <a:rPr lang="en-GB" dirty="0"/>
            </a:br>
            <a:endParaRPr lang="en-GB" dirty="0"/>
          </a:p>
        </p:txBody>
      </p:sp>
      <p:sp>
        <p:nvSpPr>
          <p:cNvPr id="5" name="Rectangle 4">
            <a:extLst>
              <a:ext uri="{FF2B5EF4-FFF2-40B4-BE49-F238E27FC236}">
                <a16:creationId xmlns:a16="http://schemas.microsoft.com/office/drawing/2014/main" id="{B23104B1-01B2-7213-4BF0-57357A0BC2D0}"/>
              </a:ext>
            </a:extLst>
          </p:cNvPr>
          <p:cNvSpPr/>
          <p:nvPr/>
        </p:nvSpPr>
        <p:spPr>
          <a:xfrm>
            <a:off x="34836" y="0"/>
            <a:ext cx="12157164" cy="6855098"/>
          </a:xfrm>
          <a:prstGeom prst="rect">
            <a:avLst/>
          </a:prstGeom>
          <a:noFill/>
          <a:ln w="76200">
            <a:solidFill>
              <a:srgbClr val="1A7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58E301D4-1A1B-8E76-9F65-73833EC1BD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52" y="5582194"/>
            <a:ext cx="12101812" cy="1251117"/>
          </a:xfrm>
          <a:prstGeom prst="rect">
            <a:avLst/>
          </a:prstGeom>
        </p:spPr>
      </p:pic>
    </p:spTree>
    <p:extLst>
      <p:ext uri="{BB962C8B-B14F-4D97-AF65-F5344CB8AC3E}">
        <p14:creationId xmlns:p14="http://schemas.microsoft.com/office/powerpoint/2010/main" val="4647042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CAA52B-5522-7816-90DF-D5109885621D}"/>
              </a:ext>
            </a:extLst>
          </p:cNvPr>
          <p:cNvSpPr>
            <a:spLocks noGrp="1"/>
          </p:cNvSpPr>
          <p:nvPr>
            <p:ph type="ctrTitle"/>
          </p:nvPr>
        </p:nvSpPr>
        <p:spPr>
          <a:xfrm>
            <a:off x="110704" y="1371600"/>
            <a:ext cx="12101812" cy="6340837"/>
          </a:xfrm>
        </p:spPr>
        <p:txBody>
          <a:bodyPr>
            <a:normAutofit fontScale="90000"/>
          </a:bodyPr>
          <a:lstStyle/>
          <a:p>
            <a:r>
              <a:rPr lang="en-GB" dirty="0">
                <a:solidFill>
                  <a:srgbClr val="1A7E95"/>
                </a:solidFill>
              </a:rPr>
              <a:t>Educational Health &amp;Care Plan’s (EHCP)</a:t>
            </a:r>
            <a:br>
              <a:rPr lang="en-GB" dirty="0">
                <a:solidFill>
                  <a:srgbClr val="1A7E95"/>
                </a:solidFill>
              </a:rPr>
            </a:br>
            <a:br>
              <a:rPr lang="en-GB" sz="1800" dirty="0">
                <a:solidFill>
                  <a:srgbClr val="1A7E95"/>
                </a:solidFill>
              </a:rPr>
            </a:br>
            <a:r>
              <a:rPr lang="en-GB" sz="1800" b="0" i="0" dirty="0">
                <a:effectLst/>
              </a:rPr>
              <a:t> </a:t>
            </a:r>
            <a:br>
              <a:rPr lang="en-GB" sz="1800" b="0" i="0" dirty="0">
                <a:effectLst/>
              </a:rPr>
            </a:br>
            <a:r>
              <a:rPr lang="en-GB" sz="1800" b="0" i="0" dirty="0">
                <a:effectLst/>
              </a:rPr>
              <a:t>An EHCP is a </a:t>
            </a:r>
            <a:r>
              <a:rPr lang="en-GB" sz="1800" b="1" i="0" dirty="0">
                <a:effectLst/>
              </a:rPr>
              <a:t>legal document </a:t>
            </a:r>
            <a:r>
              <a:rPr lang="en-GB" sz="1800" b="0" i="0" dirty="0">
                <a:effectLst/>
              </a:rPr>
              <a:t>which describes the special needs and disabilities (SEND) of a young person (from 0 – 25) as well as what help they need in an educational setting to help them make progress and learn. They are for young people who have complex additional or special needs (SEND)and need more help in an educational setting than most children or young people.</a:t>
            </a:r>
            <a:br>
              <a:rPr lang="en-GB" sz="1800" b="0" i="0" dirty="0">
                <a:effectLst/>
              </a:rPr>
            </a:br>
            <a:br>
              <a:rPr lang="en-GB" sz="1800" dirty="0"/>
            </a:br>
            <a:r>
              <a:rPr lang="en-GB" sz="1800" dirty="0"/>
              <a:t>If a school feels that the child is not making the desired progress through Quality First Teaching and the Graduated Approach, they may consider applying for an EHCP to support the young person. </a:t>
            </a:r>
            <a:br>
              <a:rPr lang="en-GB" sz="1800" dirty="0"/>
            </a:br>
            <a:br>
              <a:rPr lang="en-GB" sz="1800" dirty="0"/>
            </a:br>
            <a:r>
              <a:rPr lang="en-GB" sz="1800" dirty="0"/>
              <a:t>Parents must consent to an EHCP request. </a:t>
            </a:r>
            <a:br>
              <a:rPr lang="en-GB" sz="1800" dirty="0"/>
            </a:br>
            <a:r>
              <a:rPr lang="en-GB" sz="1800" dirty="0"/>
              <a:t>Parents can also make the request themselves. </a:t>
            </a:r>
            <a:br>
              <a:rPr lang="en-GB" sz="1800" dirty="0"/>
            </a:br>
            <a:br>
              <a:rPr lang="en-GB" sz="1800" dirty="0"/>
            </a:br>
            <a:br>
              <a:rPr lang="en-GB" sz="1800" dirty="0"/>
            </a:br>
            <a:br>
              <a:rPr lang="en-GB" sz="1800" dirty="0"/>
            </a:br>
            <a:br>
              <a:rPr lang="en-GB" sz="1800" dirty="0"/>
            </a:br>
            <a:br>
              <a:rPr lang="en-GB" sz="1800" dirty="0"/>
            </a:br>
            <a:r>
              <a:rPr lang="en-GB" sz="1800" dirty="0"/>
              <a:t>More information is available here - </a:t>
            </a:r>
            <a:r>
              <a:rPr lang="en-GB" sz="1800" dirty="0">
                <a:solidFill>
                  <a:srgbClr val="1A7E95"/>
                </a:solidFill>
                <a:hlinkClick r:id="rId3">
                  <a:extLst>
                    <a:ext uri="{A12FA001-AC4F-418D-AE19-62706E023703}">
                      <ahyp:hlinkClr xmlns:ahyp="http://schemas.microsoft.com/office/drawing/2018/hyperlinkcolor" val="tx"/>
                    </a:ext>
                  </a:extLst>
                </a:hlinkClick>
              </a:rPr>
              <a:t>Education, Health and Care Plans (EHCP's) - The Local Offer</a:t>
            </a:r>
            <a:br>
              <a:rPr lang="en-GB" sz="1800" dirty="0"/>
            </a:br>
            <a:br>
              <a:rPr lang="en-GB" sz="1600" dirty="0"/>
            </a:br>
            <a:br>
              <a:rPr lang="en-GB" sz="1600" dirty="0"/>
            </a:br>
            <a:br>
              <a:rPr lang="en-GB" sz="2000" dirty="0"/>
            </a:br>
            <a:r>
              <a:rPr lang="en-GB" dirty="0"/>
              <a:t> </a:t>
            </a:r>
            <a:br>
              <a:rPr lang="en-GB" dirty="0"/>
            </a:br>
            <a:endParaRPr lang="en-GB" dirty="0"/>
          </a:p>
        </p:txBody>
      </p:sp>
      <p:sp>
        <p:nvSpPr>
          <p:cNvPr id="5" name="Rectangle 4">
            <a:extLst>
              <a:ext uri="{FF2B5EF4-FFF2-40B4-BE49-F238E27FC236}">
                <a16:creationId xmlns:a16="http://schemas.microsoft.com/office/drawing/2014/main" id="{B23104B1-01B2-7213-4BF0-57357A0BC2D0}"/>
              </a:ext>
            </a:extLst>
          </p:cNvPr>
          <p:cNvSpPr/>
          <p:nvPr/>
        </p:nvSpPr>
        <p:spPr>
          <a:xfrm>
            <a:off x="34836" y="0"/>
            <a:ext cx="12157164" cy="6855098"/>
          </a:xfrm>
          <a:prstGeom prst="rect">
            <a:avLst/>
          </a:prstGeom>
          <a:noFill/>
          <a:ln w="76200">
            <a:solidFill>
              <a:srgbClr val="1A7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58E301D4-1A1B-8E76-9F65-73833EC1BD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52" y="5582194"/>
            <a:ext cx="12101812" cy="1251117"/>
          </a:xfrm>
          <a:prstGeom prst="rect">
            <a:avLst/>
          </a:prstGeom>
        </p:spPr>
      </p:pic>
    </p:spTree>
    <p:extLst>
      <p:ext uri="{BB962C8B-B14F-4D97-AF65-F5344CB8AC3E}">
        <p14:creationId xmlns:p14="http://schemas.microsoft.com/office/powerpoint/2010/main" val="1171639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CAA52B-5522-7816-90DF-D5109885621D}"/>
              </a:ext>
            </a:extLst>
          </p:cNvPr>
          <p:cNvSpPr>
            <a:spLocks noGrp="1"/>
          </p:cNvSpPr>
          <p:nvPr>
            <p:ph type="ctrTitle"/>
          </p:nvPr>
        </p:nvSpPr>
        <p:spPr>
          <a:xfrm>
            <a:off x="110704" y="3427549"/>
            <a:ext cx="12101812" cy="2442197"/>
          </a:xfrm>
        </p:spPr>
        <p:txBody>
          <a:bodyPr>
            <a:normAutofit fontScale="90000"/>
          </a:bodyPr>
          <a:lstStyle/>
          <a:p>
            <a:r>
              <a:rPr lang="en-GB" sz="8000" dirty="0">
                <a:solidFill>
                  <a:srgbClr val="1A7E95"/>
                </a:solidFill>
              </a:rPr>
              <a:t>One size DOESN’T fit all. </a:t>
            </a:r>
            <a:br>
              <a:rPr lang="en-GB" sz="2000" dirty="0">
                <a:solidFill>
                  <a:srgbClr val="1A7E95"/>
                </a:solidFill>
              </a:rPr>
            </a:br>
            <a:br>
              <a:rPr lang="en-GB" sz="1800" dirty="0">
                <a:solidFill>
                  <a:srgbClr val="1A7E95"/>
                </a:solidFill>
              </a:rPr>
            </a:br>
            <a:br>
              <a:rPr lang="en-GB" sz="1800" dirty="0">
                <a:solidFill>
                  <a:srgbClr val="1A7E95"/>
                </a:solidFill>
              </a:rPr>
            </a:br>
            <a:br>
              <a:rPr lang="en-GB" sz="2400" dirty="0">
                <a:solidFill>
                  <a:srgbClr val="1A7E95"/>
                </a:solidFill>
              </a:rPr>
            </a:br>
            <a:r>
              <a:rPr lang="en-GB" sz="6600" dirty="0">
                <a:solidFill>
                  <a:srgbClr val="1A7E95"/>
                </a:solidFill>
              </a:rPr>
              <a:t> </a:t>
            </a:r>
            <a:br>
              <a:rPr lang="en-GB" sz="6600" dirty="0">
                <a:solidFill>
                  <a:srgbClr val="1A7E95"/>
                </a:solidFill>
              </a:rPr>
            </a:br>
            <a:endParaRPr lang="en-GB" sz="6600" dirty="0">
              <a:solidFill>
                <a:srgbClr val="1A7E95"/>
              </a:solidFill>
            </a:endParaRPr>
          </a:p>
        </p:txBody>
      </p:sp>
      <p:sp>
        <p:nvSpPr>
          <p:cNvPr id="5" name="Rectangle 4">
            <a:extLst>
              <a:ext uri="{FF2B5EF4-FFF2-40B4-BE49-F238E27FC236}">
                <a16:creationId xmlns:a16="http://schemas.microsoft.com/office/drawing/2014/main" id="{B23104B1-01B2-7213-4BF0-57357A0BC2D0}"/>
              </a:ext>
            </a:extLst>
          </p:cNvPr>
          <p:cNvSpPr/>
          <p:nvPr/>
        </p:nvSpPr>
        <p:spPr>
          <a:xfrm>
            <a:off x="34836" y="0"/>
            <a:ext cx="12157164" cy="6855098"/>
          </a:xfrm>
          <a:prstGeom prst="rect">
            <a:avLst/>
          </a:prstGeom>
          <a:noFill/>
          <a:ln w="76200">
            <a:solidFill>
              <a:srgbClr val="1A7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58E301D4-1A1B-8E76-9F65-73833EC1BD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52" y="5582194"/>
            <a:ext cx="12101812" cy="1251117"/>
          </a:xfrm>
          <a:prstGeom prst="rect">
            <a:avLst/>
          </a:prstGeom>
        </p:spPr>
      </p:pic>
    </p:spTree>
    <p:extLst>
      <p:ext uri="{BB962C8B-B14F-4D97-AF65-F5344CB8AC3E}">
        <p14:creationId xmlns:p14="http://schemas.microsoft.com/office/powerpoint/2010/main" val="2746657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BEB3D-DCBB-45C3-794D-484882F94D84}"/>
              </a:ext>
            </a:extLst>
          </p:cNvPr>
          <p:cNvSpPr>
            <a:spLocks noGrp="1"/>
          </p:cNvSpPr>
          <p:nvPr>
            <p:ph type="title"/>
          </p:nvPr>
        </p:nvSpPr>
        <p:spPr>
          <a:xfrm>
            <a:off x="1512258" y="109058"/>
            <a:ext cx="9167483" cy="645952"/>
          </a:xfrm>
        </p:spPr>
        <p:txBody>
          <a:bodyPr>
            <a:normAutofit fontScale="90000"/>
          </a:bodyPr>
          <a:lstStyle/>
          <a:p>
            <a:pPr algn="ctr"/>
            <a:r>
              <a:rPr lang="en-GB" dirty="0">
                <a:solidFill>
                  <a:srgbClr val="1A7E95"/>
                </a:solidFill>
              </a:rPr>
              <a:t>What Children &amp; Young People would like…</a:t>
            </a:r>
          </a:p>
        </p:txBody>
      </p:sp>
      <p:sp>
        <p:nvSpPr>
          <p:cNvPr id="3" name="Content Placeholder 2">
            <a:extLst>
              <a:ext uri="{FF2B5EF4-FFF2-40B4-BE49-F238E27FC236}">
                <a16:creationId xmlns:a16="http://schemas.microsoft.com/office/drawing/2014/main" id="{4B6278E5-A9C2-A74F-D467-C7211F48A890}"/>
              </a:ext>
            </a:extLst>
          </p:cNvPr>
          <p:cNvSpPr>
            <a:spLocks noGrp="1"/>
          </p:cNvSpPr>
          <p:nvPr>
            <p:ph idx="1"/>
          </p:nvPr>
        </p:nvSpPr>
        <p:spPr>
          <a:xfrm>
            <a:off x="3245174" y="731838"/>
            <a:ext cx="8570685" cy="5710526"/>
          </a:xfrm>
        </p:spPr>
        <p:txBody>
          <a:bodyPr>
            <a:noAutofit/>
          </a:bodyPr>
          <a:lstStyle/>
          <a:p>
            <a:pPr>
              <a:buFont typeface="Wingdings" panose="05000000000000000000" pitchFamily="2" charset="2"/>
              <a:buChar char="ü"/>
            </a:pPr>
            <a:r>
              <a:rPr lang="en-GB" sz="1500" dirty="0"/>
              <a:t>Ask me what my access needs are, before you do anything else</a:t>
            </a:r>
          </a:p>
          <a:p>
            <a:pPr>
              <a:buFont typeface="Wingdings" panose="05000000000000000000" pitchFamily="2" charset="2"/>
              <a:buChar char="ü"/>
            </a:pPr>
            <a:r>
              <a:rPr lang="en-GB" sz="1500" dirty="0"/>
              <a:t>Tell me a bit about yourself before I meet you ( a photo profile or similar)  Are you the right person for me?</a:t>
            </a:r>
          </a:p>
          <a:p>
            <a:pPr>
              <a:buFont typeface="Wingdings" panose="05000000000000000000" pitchFamily="2" charset="2"/>
              <a:buChar char="ü"/>
            </a:pPr>
            <a:r>
              <a:rPr lang="en-GB" sz="1500" dirty="0"/>
              <a:t> Ask me how best to communicate with me</a:t>
            </a:r>
          </a:p>
          <a:p>
            <a:pPr>
              <a:buFont typeface="Wingdings" panose="05000000000000000000" pitchFamily="2" charset="2"/>
              <a:buChar char="ü"/>
            </a:pPr>
            <a:r>
              <a:rPr lang="en-GB" sz="1500" dirty="0"/>
              <a:t>Adjust your communication to ‘meet me halfway’.</a:t>
            </a:r>
          </a:p>
          <a:p>
            <a:pPr>
              <a:buFont typeface="Wingdings" panose="05000000000000000000" pitchFamily="2" charset="2"/>
              <a:buChar char="ü"/>
            </a:pPr>
            <a:r>
              <a:rPr lang="en-GB" sz="1500" dirty="0"/>
              <a:t>Offer me choices of ways to communicate e.g. email, text , face to face, images, drawing, letters, through an advocate</a:t>
            </a:r>
          </a:p>
          <a:p>
            <a:pPr>
              <a:buFont typeface="Wingdings" panose="05000000000000000000" pitchFamily="2" charset="2"/>
              <a:buChar char="ü"/>
            </a:pPr>
            <a:r>
              <a:rPr lang="en-GB" sz="1500" dirty="0"/>
              <a:t>Think universal design and accessibility; things like captions on video calls should be business as usual</a:t>
            </a:r>
          </a:p>
          <a:p>
            <a:pPr>
              <a:buFont typeface="Wingdings" panose="05000000000000000000" pitchFamily="2" charset="2"/>
              <a:buChar char="ü"/>
            </a:pPr>
            <a:r>
              <a:rPr lang="en-GB" sz="1500" dirty="0"/>
              <a:t>If you can’t answer my question straight away, let me know you’re working on it and will get back to me</a:t>
            </a:r>
          </a:p>
          <a:p>
            <a:pPr>
              <a:buFont typeface="Wingdings" panose="05000000000000000000" pitchFamily="2" charset="2"/>
              <a:buChar char="ü"/>
            </a:pPr>
            <a:r>
              <a:rPr lang="en-GB" sz="1500" dirty="0"/>
              <a:t>Communicate directly with me, not just through my parents/carers</a:t>
            </a:r>
          </a:p>
          <a:p>
            <a:pPr>
              <a:buFont typeface="Wingdings" panose="05000000000000000000" pitchFamily="2" charset="2"/>
              <a:buChar char="ü"/>
            </a:pPr>
            <a:r>
              <a:rPr lang="en-GB" sz="1500" dirty="0"/>
              <a:t> Support me to advocate for myself and help me to develop the skills to do this effectively ( ‘let me have a say and give me some help to have a say’)</a:t>
            </a:r>
          </a:p>
          <a:p>
            <a:pPr>
              <a:buFont typeface="Wingdings" panose="05000000000000000000" pitchFamily="2" charset="2"/>
              <a:buChar char="ü"/>
            </a:pPr>
            <a:r>
              <a:rPr lang="en-GB" sz="1500" dirty="0"/>
              <a:t>Be prepared to develop your own skills in listening and communicating with me</a:t>
            </a:r>
          </a:p>
          <a:p>
            <a:pPr>
              <a:buFont typeface="Wingdings" panose="05000000000000000000" pitchFamily="2" charset="2"/>
              <a:buChar char="ü"/>
            </a:pPr>
            <a:r>
              <a:rPr lang="en-GB" sz="1500" dirty="0"/>
              <a:t> Make an effort to understand, and don’t judge</a:t>
            </a:r>
          </a:p>
          <a:p>
            <a:pPr>
              <a:buFont typeface="Wingdings" panose="05000000000000000000" pitchFamily="2" charset="2"/>
              <a:buChar char="ü"/>
            </a:pPr>
            <a:r>
              <a:rPr lang="en-GB" sz="1500" dirty="0"/>
              <a:t>Respect me, my experiences, and my perspective</a:t>
            </a:r>
          </a:p>
          <a:p>
            <a:pPr>
              <a:buFont typeface="Wingdings" panose="05000000000000000000" pitchFamily="2" charset="2"/>
              <a:buChar char="ü"/>
            </a:pPr>
            <a:r>
              <a:rPr lang="en-GB" sz="1500" dirty="0"/>
              <a:t> ‘How people talk to you and how they explain things is important; explain things clearly’</a:t>
            </a:r>
            <a:br>
              <a:rPr lang="en-GB" sz="1400" dirty="0"/>
            </a:br>
            <a:br>
              <a:rPr lang="en-GB" sz="1400" dirty="0"/>
            </a:br>
            <a:endParaRPr lang="en-GB" sz="1400" dirty="0"/>
          </a:p>
        </p:txBody>
      </p:sp>
      <p:pic>
        <p:nvPicPr>
          <p:cNvPr id="4" name="Picture 3">
            <a:extLst>
              <a:ext uri="{FF2B5EF4-FFF2-40B4-BE49-F238E27FC236}">
                <a16:creationId xmlns:a16="http://schemas.microsoft.com/office/drawing/2014/main" id="{79CE2B45-2447-FA80-A6F3-B956AFE9AA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6140" y="1608824"/>
            <a:ext cx="2869034" cy="2869034"/>
          </a:xfrm>
          <a:prstGeom prst="rect">
            <a:avLst/>
          </a:prstGeom>
        </p:spPr>
      </p:pic>
      <p:pic>
        <p:nvPicPr>
          <p:cNvPr id="5" name="Picture 4">
            <a:extLst>
              <a:ext uri="{FF2B5EF4-FFF2-40B4-BE49-F238E27FC236}">
                <a16:creationId xmlns:a16="http://schemas.microsoft.com/office/drawing/2014/main" id="{035FD2EE-472A-1A5C-C266-02E7FAEF38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12" y="5547941"/>
            <a:ext cx="12101812" cy="1251117"/>
          </a:xfrm>
          <a:prstGeom prst="rect">
            <a:avLst/>
          </a:prstGeom>
        </p:spPr>
      </p:pic>
      <p:sp>
        <p:nvSpPr>
          <p:cNvPr id="6" name="Rectangle 5">
            <a:extLst>
              <a:ext uri="{FF2B5EF4-FFF2-40B4-BE49-F238E27FC236}">
                <a16:creationId xmlns:a16="http://schemas.microsoft.com/office/drawing/2014/main" id="{1C4673B8-3A6A-AA98-DFC5-F828F8B02AA8}"/>
              </a:ext>
            </a:extLst>
          </p:cNvPr>
          <p:cNvSpPr/>
          <p:nvPr/>
        </p:nvSpPr>
        <p:spPr>
          <a:xfrm>
            <a:off x="34836" y="0"/>
            <a:ext cx="12157164" cy="6855098"/>
          </a:xfrm>
          <a:prstGeom prst="rect">
            <a:avLst/>
          </a:prstGeom>
          <a:noFill/>
          <a:ln w="76200">
            <a:solidFill>
              <a:srgbClr val="1A7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81814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BEB3D-DCBB-45C3-794D-484882F94D84}"/>
              </a:ext>
            </a:extLst>
          </p:cNvPr>
          <p:cNvSpPr>
            <a:spLocks noGrp="1"/>
          </p:cNvSpPr>
          <p:nvPr>
            <p:ph type="title"/>
          </p:nvPr>
        </p:nvSpPr>
        <p:spPr>
          <a:xfrm>
            <a:off x="1512258" y="109058"/>
            <a:ext cx="9167483" cy="645952"/>
          </a:xfrm>
        </p:spPr>
        <p:txBody>
          <a:bodyPr>
            <a:normAutofit fontScale="90000"/>
          </a:bodyPr>
          <a:lstStyle/>
          <a:p>
            <a:pPr algn="ctr"/>
            <a:r>
              <a:rPr lang="en-GB" dirty="0">
                <a:solidFill>
                  <a:srgbClr val="1A7E95"/>
                </a:solidFill>
              </a:rPr>
              <a:t>How we capture child voice.</a:t>
            </a:r>
          </a:p>
        </p:txBody>
      </p:sp>
      <p:pic>
        <p:nvPicPr>
          <p:cNvPr id="5" name="Picture 4">
            <a:extLst>
              <a:ext uri="{FF2B5EF4-FFF2-40B4-BE49-F238E27FC236}">
                <a16:creationId xmlns:a16="http://schemas.microsoft.com/office/drawing/2014/main" id="{035FD2EE-472A-1A5C-C266-02E7FAEF38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12" y="5547941"/>
            <a:ext cx="12101812" cy="1251117"/>
          </a:xfrm>
          <a:prstGeom prst="rect">
            <a:avLst/>
          </a:prstGeom>
        </p:spPr>
      </p:pic>
      <p:sp>
        <p:nvSpPr>
          <p:cNvPr id="6" name="Rectangle 5">
            <a:extLst>
              <a:ext uri="{FF2B5EF4-FFF2-40B4-BE49-F238E27FC236}">
                <a16:creationId xmlns:a16="http://schemas.microsoft.com/office/drawing/2014/main" id="{1C4673B8-3A6A-AA98-DFC5-F828F8B02AA8}"/>
              </a:ext>
            </a:extLst>
          </p:cNvPr>
          <p:cNvSpPr/>
          <p:nvPr/>
        </p:nvSpPr>
        <p:spPr>
          <a:xfrm>
            <a:off x="34836" y="0"/>
            <a:ext cx="12157164" cy="6855098"/>
          </a:xfrm>
          <a:prstGeom prst="rect">
            <a:avLst/>
          </a:prstGeom>
          <a:noFill/>
          <a:ln w="76200">
            <a:solidFill>
              <a:srgbClr val="1A7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ontent Placeholder 7">
            <a:extLst>
              <a:ext uri="{FF2B5EF4-FFF2-40B4-BE49-F238E27FC236}">
                <a16:creationId xmlns:a16="http://schemas.microsoft.com/office/drawing/2014/main" id="{25C78171-8A67-9FD3-67A0-10AF29DB953A}"/>
              </a:ext>
            </a:extLst>
          </p:cNvPr>
          <p:cNvSpPr>
            <a:spLocks noGrp="1"/>
          </p:cNvSpPr>
          <p:nvPr>
            <p:ph idx="1"/>
          </p:nvPr>
        </p:nvSpPr>
        <p:spPr>
          <a:xfrm>
            <a:off x="855618" y="975806"/>
            <a:ext cx="10515600" cy="4351338"/>
          </a:xfrm>
        </p:spPr>
        <p:txBody>
          <a:bodyPr>
            <a:normAutofit fontScale="92500" lnSpcReduction="10000"/>
          </a:bodyPr>
          <a:lstStyle/>
          <a:p>
            <a:r>
              <a:rPr lang="en-GB" sz="2000" dirty="0">
                <a:latin typeface="+mj-lt"/>
              </a:rPr>
              <a:t>· Creating a Lego model of your ideal school to enable a child to show what they like and don’t like at school</a:t>
            </a:r>
            <a:br>
              <a:rPr lang="en-GB" sz="2000" dirty="0">
                <a:latin typeface="+mj-lt"/>
              </a:rPr>
            </a:br>
            <a:br>
              <a:rPr lang="en-GB" sz="2000" dirty="0">
                <a:latin typeface="+mj-lt"/>
              </a:rPr>
            </a:br>
            <a:r>
              <a:rPr lang="en-GB" sz="2000" dirty="0">
                <a:latin typeface="+mj-lt"/>
              </a:rPr>
              <a:t>· Drawing or sculpting from playdough someone who is important them such as a teacher , family member or pet.</a:t>
            </a:r>
            <a:br>
              <a:rPr lang="en-GB" sz="2000" dirty="0">
                <a:latin typeface="+mj-lt"/>
              </a:rPr>
            </a:br>
            <a:br>
              <a:rPr lang="en-GB" sz="2000" dirty="0">
                <a:latin typeface="+mj-lt"/>
              </a:rPr>
            </a:br>
            <a:r>
              <a:rPr lang="en-GB" sz="2000" dirty="0">
                <a:latin typeface="+mj-lt"/>
              </a:rPr>
              <a:t>· Creating a ‘worry monster’ from art materials that represents their worries about transition.</a:t>
            </a:r>
            <a:br>
              <a:rPr lang="en-GB" sz="2000" dirty="0">
                <a:latin typeface="+mj-lt"/>
              </a:rPr>
            </a:br>
            <a:br>
              <a:rPr lang="en-GB" sz="2000" dirty="0">
                <a:latin typeface="+mj-lt"/>
              </a:rPr>
            </a:br>
            <a:r>
              <a:rPr lang="en-GB" sz="2000" dirty="0">
                <a:latin typeface="+mj-lt"/>
              </a:rPr>
              <a:t>· Using a tablet to create an online book about themselves</a:t>
            </a:r>
            <a:br>
              <a:rPr lang="en-GB" sz="2000" dirty="0">
                <a:latin typeface="+mj-lt"/>
              </a:rPr>
            </a:br>
            <a:br>
              <a:rPr lang="en-GB" sz="2000" dirty="0">
                <a:latin typeface="+mj-lt"/>
              </a:rPr>
            </a:br>
            <a:r>
              <a:rPr lang="en-GB" sz="2000" dirty="0">
                <a:latin typeface="+mj-lt"/>
              </a:rPr>
              <a:t>· Free phone apps available from app stores such as C board ( picture based) and Speech Assistant (text and emoji based)</a:t>
            </a:r>
            <a:br>
              <a:rPr lang="en-GB" sz="2000" dirty="0">
                <a:latin typeface="+mj-lt"/>
              </a:rPr>
            </a:br>
            <a:br>
              <a:rPr lang="en-GB" sz="2000" dirty="0">
                <a:latin typeface="+mj-lt"/>
              </a:rPr>
            </a:br>
            <a:r>
              <a:rPr lang="en-GB" sz="2000" dirty="0">
                <a:latin typeface="+mj-lt"/>
              </a:rPr>
              <a:t>· Drawing ( you don’t have to be an artist!)</a:t>
            </a:r>
            <a:br>
              <a:rPr lang="en-GB" sz="2000" dirty="0">
                <a:latin typeface="+mj-lt"/>
              </a:rPr>
            </a:br>
            <a:br>
              <a:rPr lang="en-GB" sz="2000" dirty="0">
                <a:latin typeface="+mj-lt"/>
              </a:rPr>
            </a:br>
            <a:r>
              <a:rPr lang="en-GB" sz="2000" dirty="0">
                <a:latin typeface="+mj-lt"/>
              </a:rPr>
              <a:t>· Note pad and pen ( sometimes it is easier to write down difficult things than find the words verbally) · Talking mats – </a:t>
            </a:r>
            <a:r>
              <a:rPr lang="en-GB" sz="2000" dirty="0">
                <a:latin typeface="+mj-lt"/>
                <a:hlinkClick r:id="rId4"/>
              </a:rPr>
              <a:t>https://www.communicationmatters.org.uk/what-is-aac/types-of-aac/talking-mats/</a:t>
            </a:r>
            <a:br>
              <a:rPr lang="en-GB" sz="2000" dirty="0">
                <a:latin typeface="+mj-lt"/>
                <a:hlinkClick r:id="rId4"/>
              </a:rPr>
            </a:br>
            <a:endParaRPr lang="en-GB" sz="2000" dirty="0">
              <a:latin typeface="+mj-lt"/>
            </a:endParaRPr>
          </a:p>
        </p:txBody>
      </p:sp>
    </p:spTree>
    <p:extLst>
      <p:ext uri="{BB962C8B-B14F-4D97-AF65-F5344CB8AC3E}">
        <p14:creationId xmlns:p14="http://schemas.microsoft.com/office/powerpoint/2010/main" val="1171383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CAA52B-5522-7816-90DF-D5109885621D}"/>
              </a:ext>
            </a:extLst>
          </p:cNvPr>
          <p:cNvSpPr>
            <a:spLocks noGrp="1"/>
          </p:cNvSpPr>
          <p:nvPr>
            <p:ph type="ctrTitle"/>
          </p:nvPr>
        </p:nvSpPr>
        <p:spPr>
          <a:xfrm>
            <a:off x="1703582" y="104061"/>
            <a:ext cx="9144000" cy="5639514"/>
          </a:xfrm>
        </p:spPr>
        <p:txBody>
          <a:bodyPr>
            <a:normAutofit/>
          </a:bodyPr>
          <a:lstStyle/>
          <a:p>
            <a:pPr>
              <a:lnSpc>
                <a:spcPct val="100000"/>
              </a:lnSpc>
            </a:pPr>
            <a:r>
              <a:rPr lang="en-GB" dirty="0">
                <a:solidFill>
                  <a:srgbClr val="1A7E95"/>
                </a:solidFill>
              </a:rPr>
              <a:t>Quality First Teaching</a:t>
            </a:r>
            <a:br>
              <a:rPr lang="en-GB" dirty="0"/>
            </a:br>
            <a:br>
              <a:rPr lang="en-GB" dirty="0"/>
            </a:br>
            <a:r>
              <a:rPr lang="en-GB" sz="2100" dirty="0"/>
              <a:t>Quality First Teaching is a whole-class teaching concept that focuses on inclusive and high-quality teaching for every child in a classroom, regardless of their background. QFT uses a variety of different learning methods, such as differentiated learning and the use of SEND resources, to meet the diverse needs of learners. This includes children who may have a SEND need.  </a:t>
            </a:r>
            <a:br>
              <a:rPr lang="en-GB" sz="2100" dirty="0"/>
            </a:br>
            <a:br>
              <a:rPr lang="en-GB" sz="2100" dirty="0"/>
            </a:br>
            <a:br>
              <a:rPr lang="en-GB" sz="2200" dirty="0"/>
            </a:br>
            <a:r>
              <a:rPr lang="en-GB" dirty="0">
                <a:solidFill>
                  <a:srgbClr val="D74D89"/>
                </a:solidFill>
                <a:latin typeface="Rastanty Cortez" panose="020F0502020204030204" pitchFamily="2" charset="0"/>
              </a:rPr>
              <a:t>Be</a:t>
            </a:r>
            <a:r>
              <a:rPr lang="en-GB" i="0" dirty="0">
                <a:solidFill>
                  <a:srgbClr val="D74D89"/>
                </a:solidFill>
                <a:effectLst/>
                <a:latin typeface="Rastanty Cortez" panose="020F0502020204030204" pitchFamily="2" charset="0"/>
              </a:rPr>
              <a:t> inclusive by design, not as an afterthought</a:t>
            </a:r>
            <a:endParaRPr lang="en-GB" dirty="0">
              <a:solidFill>
                <a:srgbClr val="D74D89"/>
              </a:solidFill>
              <a:latin typeface="Rastanty Cortez" panose="020F0502020204030204" pitchFamily="2" charset="0"/>
            </a:endParaRPr>
          </a:p>
        </p:txBody>
      </p:sp>
      <p:sp>
        <p:nvSpPr>
          <p:cNvPr id="5" name="Rectangle 4">
            <a:extLst>
              <a:ext uri="{FF2B5EF4-FFF2-40B4-BE49-F238E27FC236}">
                <a16:creationId xmlns:a16="http://schemas.microsoft.com/office/drawing/2014/main" id="{B23104B1-01B2-7213-4BF0-57357A0BC2D0}"/>
              </a:ext>
            </a:extLst>
          </p:cNvPr>
          <p:cNvSpPr/>
          <p:nvPr/>
        </p:nvSpPr>
        <p:spPr>
          <a:xfrm>
            <a:off x="34836" y="0"/>
            <a:ext cx="12157164" cy="6855098"/>
          </a:xfrm>
          <a:prstGeom prst="rect">
            <a:avLst/>
          </a:prstGeom>
          <a:noFill/>
          <a:ln w="76200">
            <a:solidFill>
              <a:srgbClr val="1A7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58E301D4-1A1B-8E76-9F65-73833EC1BD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52" y="5743575"/>
            <a:ext cx="12101812" cy="1089736"/>
          </a:xfrm>
          <a:prstGeom prst="rect">
            <a:avLst/>
          </a:prstGeom>
        </p:spPr>
      </p:pic>
    </p:spTree>
    <p:extLst>
      <p:ext uri="{BB962C8B-B14F-4D97-AF65-F5344CB8AC3E}">
        <p14:creationId xmlns:p14="http://schemas.microsoft.com/office/powerpoint/2010/main" val="3278326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CAA52B-5522-7816-90DF-D5109885621D}"/>
              </a:ext>
            </a:extLst>
          </p:cNvPr>
          <p:cNvSpPr>
            <a:spLocks noGrp="1"/>
          </p:cNvSpPr>
          <p:nvPr>
            <p:ph type="ctrTitle"/>
          </p:nvPr>
        </p:nvSpPr>
        <p:spPr>
          <a:xfrm>
            <a:off x="203492" y="704826"/>
            <a:ext cx="11971090" cy="4877368"/>
          </a:xfrm>
        </p:spPr>
        <p:txBody>
          <a:bodyPr>
            <a:normAutofit/>
          </a:bodyPr>
          <a:lstStyle/>
          <a:p>
            <a:r>
              <a:rPr lang="en-GB" dirty="0">
                <a:solidFill>
                  <a:srgbClr val="1A7E95"/>
                </a:solidFill>
              </a:rPr>
              <a:t>Quality First Teaching</a:t>
            </a:r>
            <a:br>
              <a:rPr lang="en-GB" dirty="0"/>
            </a:br>
            <a:br>
              <a:rPr lang="en-GB" dirty="0"/>
            </a:br>
            <a:r>
              <a:rPr lang="en-GB" sz="4000" dirty="0">
                <a:solidFill>
                  <a:srgbClr val="D74D89"/>
                </a:solidFill>
              </a:rPr>
              <a:t>How do Kirklees support this?</a:t>
            </a:r>
            <a:br>
              <a:rPr lang="en-GB" sz="4400" dirty="0"/>
            </a:br>
            <a:br>
              <a:rPr lang="en-GB" sz="4400" dirty="0"/>
            </a:br>
            <a:r>
              <a:rPr lang="en-GB" sz="2400" dirty="0"/>
              <a:t>Kirklees have produced audits and toolkits for schools and settings to use, to support them in ensuring that their practise is as strong as it can be, meeting the needs of a range of different needs within their setting. </a:t>
            </a:r>
            <a:br>
              <a:rPr lang="en-GB" sz="3200" dirty="0"/>
            </a:br>
            <a:endParaRPr lang="en-GB" dirty="0"/>
          </a:p>
        </p:txBody>
      </p:sp>
      <p:sp>
        <p:nvSpPr>
          <p:cNvPr id="5" name="Rectangle 4">
            <a:extLst>
              <a:ext uri="{FF2B5EF4-FFF2-40B4-BE49-F238E27FC236}">
                <a16:creationId xmlns:a16="http://schemas.microsoft.com/office/drawing/2014/main" id="{B23104B1-01B2-7213-4BF0-57357A0BC2D0}"/>
              </a:ext>
            </a:extLst>
          </p:cNvPr>
          <p:cNvSpPr/>
          <p:nvPr/>
        </p:nvSpPr>
        <p:spPr>
          <a:xfrm>
            <a:off x="34836" y="0"/>
            <a:ext cx="12157164" cy="6855098"/>
          </a:xfrm>
          <a:prstGeom prst="rect">
            <a:avLst/>
          </a:prstGeom>
          <a:noFill/>
          <a:ln w="76200">
            <a:solidFill>
              <a:srgbClr val="1A7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58E301D4-1A1B-8E76-9F65-73833EC1BD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52" y="5582194"/>
            <a:ext cx="12101812" cy="1251117"/>
          </a:xfrm>
          <a:prstGeom prst="rect">
            <a:avLst/>
          </a:prstGeom>
        </p:spPr>
      </p:pic>
    </p:spTree>
    <p:extLst>
      <p:ext uri="{BB962C8B-B14F-4D97-AF65-F5344CB8AC3E}">
        <p14:creationId xmlns:p14="http://schemas.microsoft.com/office/powerpoint/2010/main" val="4052449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3104B1-01B2-7213-4BF0-57357A0BC2D0}"/>
              </a:ext>
            </a:extLst>
          </p:cNvPr>
          <p:cNvSpPr/>
          <p:nvPr/>
        </p:nvSpPr>
        <p:spPr>
          <a:xfrm>
            <a:off x="34836" y="0"/>
            <a:ext cx="12157164" cy="6855098"/>
          </a:xfrm>
          <a:prstGeom prst="rect">
            <a:avLst/>
          </a:prstGeom>
          <a:noFill/>
          <a:ln w="76200">
            <a:solidFill>
              <a:srgbClr val="1A7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58E301D4-1A1B-8E76-9F65-73833EC1BD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52" y="5582194"/>
            <a:ext cx="12101812" cy="1251117"/>
          </a:xfrm>
          <a:prstGeom prst="rect">
            <a:avLst/>
          </a:prstGeom>
        </p:spPr>
      </p:pic>
      <p:sp>
        <p:nvSpPr>
          <p:cNvPr id="2" name="TextBox 1">
            <a:extLst>
              <a:ext uri="{FF2B5EF4-FFF2-40B4-BE49-F238E27FC236}">
                <a16:creationId xmlns:a16="http://schemas.microsoft.com/office/drawing/2014/main" id="{FDFCB683-AE78-E53B-A93F-54A2E7705D21}"/>
              </a:ext>
            </a:extLst>
          </p:cNvPr>
          <p:cNvSpPr txBox="1"/>
          <p:nvPr/>
        </p:nvSpPr>
        <p:spPr>
          <a:xfrm>
            <a:off x="55352" y="24689"/>
            <a:ext cx="12101812" cy="5324535"/>
          </a:xfrm>
          <a:prstGeom prst="rect">
            <a:avLst/>
          </a:prstGeom>
          <a:noFill/>
        </p:spPr>
        <p:txBody>
          <a:bodyPr wrap="square" rtlCol="0">
            <a:spAutoFit/>
          </a:bodyPr>
          <a:lstStyle/>
          <a:p>
            <a:pPr algn="ctr"/>
            <a:r>
              <a:rPr lang="en-GB" sz="3600" dirty="0">
                <a:solidFill>
                  <a:srgbClr val="1A7E95"/>
                </a:solidFill>
                <a:latin typeface="+mj-lt"/>
              </a:rPr>
              <a:t>Inclusion Counts – Section A – Early Years settings</a:t>
            </a:r>
          </a:p>
          <a:p>
            <a:pPr algn="ctr"/>
            <a:endParaRPr lang="en-GB" sz="3600" dirty="0">
              <a:latin typeface="+mj-lt"/>
            </a:endParaRPr>
          </a:p>
          <a:p>
            <a:pPr algn="ctr"/>
            <a:endParaRPr lang="en-GB" sz="3600" dirty="0">
              <a:latin typeface="+mj-lt"/>
            </a:endParaRPr>
          </a:p>
          <a:p>
            <a:pPr algn="ctr"/>
            <a:endParaRPr lang="en-GB" sz="3600" dirty="0">
              <a:latin typeface="+mj-lt"/>
            </a:endParaRPr>
          </a:p>
          <a:p>
            <a:pPr algn="ctr"/>
            <a:endParaRPr lang="en-GB" sz="3600" dirty="0">
              <a:latin typeface="+mj-lt"/>
            </a:endParaRPr>
          </a:p>
          <a:p>
            <a:pPr algn="ctr"/>
            <a:endParaRPr lang="en-GB" sz="3600" dirty="0">
              <a:latin typeface="+mj-lt"/>
            </a:endParaRPr>
          </a:p>
          <a:p>
            <a:pPr algn="ctr"/>
            <a:endParaRPr lang="en-GB" sz="3600" dirty="0">
              <a:latin typeface="+mj-lt"/>
            </a:endParaRPr>
          </a:p>
          <a:p>
            <a:pPr algn="ctr"/>
            <a:endParaRPr lang="en-GB" sz="3600" dirty="0">
              <a:latin typeface="+mj-lt"/>
            </a:endParaRPr>
          </a:p>
          <a:p>
            <a:pPr algn="ctr"/>
            <a:endParaRPr lang="en-GB" sz="3600" dirty="0">
              <a:latin typeface="+mj-lt"/>
            </a:endParaRPr>
          </a:p>
          <a:p>
            <a:pPr algn="ctr"/>
            <a:r>
              <a:rPr lang="en-GB" sz="1600" dirty="0">
                <a:latin typeface="+mj-lt"/>
              </a:rPr>
              <a:t>Available here - </a:t>
            </a:r>
            <a:r>
              <a:rPr lang="en-GB" sz="1600" dirty="0">
                <a:hlinkClick r:id="rId4"/>
              </a:rPr>
              <a:t>Inclusion Counts | Early Years | Kirklees SEND Local Offer (kirkleeslocaloffer.org.uk)</a:t>
            </a:r>
            <a:r>
              <a:rPr lang="en-GB" sz="1600" dirty="0">
                <a:latin typeface="+mj-lt"/>
              </a:rPr>
              <a:t> </a:t>
            </a:r>
          </a:p>
        </p:txBody>
      </p:sp>
      <p:pic>
        <p:nvPicPr>
          <p:cNvPr id="6" name="Picture 5" descr="A close-up of a child's face&#10;&#10;Description automatically generated">
            <a:extLst>
              <a:ext uri="{FF2B5EF4-FFF2-40B4-BE49-F238E27FC236}">
                <a16:creationId xmlns:a16="http://schemas.microsoft.com/office/drawing/2014/main" id="{27513836-0FE4-B18F-C2D9-D4822FFDC0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33894" y="895504"/>
            <a:ext cx="6544728" cy="3815876"/>
          </a:xfrm>
          <a:prstGeom prst="rect">
            <a:avLst/>
          </a:prstGeom>
        </p:spPr>
      </p:pic>
    </p:spTree>
    <p:extLst>
      <p:ext uri="{BB962C8B-B14F-4D97-AF65-F5344CB8AC3E}">
        <p14:creationId xmlns:p14="http://schemas.microsoft.com/office/powerpoint/2010/main" val="4673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3104B1-01B2-7213-4BF0-57357A0BC2D0}"/>
              </a:ext>
            </a:extLst>
          </p:cNvPr>
          <p:cNvSpPr/>
          <p:nvPr/>
        </p:nvSpPr>
        <p:spPr>
          <a:xfrm>
            <a:off x="34836" y="0"/>
            <a:ext cx="12157164" cy="6855098"/>
          </a:xfrm>
          <a:prstGeom prst="rect">
            <a:avLst/>
          </a:prstGeom>
          <a:noFill/>
          <a:ln w="76200">
            <a:solidFill>
              <a:srgbClr val="1A7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58E301D4-1A1B-8E76-9F65-73833EC1BD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52" y="5582194"/>
            <a:ext cx="12101812" cy="1251117"/>
          </a:xfrm>
          <a:prstGeom prst="rect">
            <a:avLst/>
          </a:prstGeom>
        </p:spPr>
      </p:pic>
      <p:sp>
        <p:nvSpPr>
          <p:cNvPr id="2" name="TextBox 1">
            <a:extLst>
              <a:ext uri="{FF2B5EF4-FFF2-40B4-BE49-F238E27FC236}">
                <a16:creationId xmlns:a16="http://schemas.microsoft.com/office/drawing/2014/main" id="{FDFCB683-AE78-E53B-A93F-54A2E7705D21}"/>
              </a:ext>
            </a:extLst>
          </p:cNvPr>
          <p:cNvSpPr txBox="1"/>
          <p:nvPr/>
        </p:nvSpPr>
        <p:spPr>
          <a:xfrm>
            <a:off x="55352" y="24689"/>
            <a:ext cx="12101812" cy="5078313"/>
          </a:xfrm>
          <a:prstGeom prst="rect">
            <a:avLst/>
          </a:prstGeom>
          <a:noFill/>
        </p:spPr>
        <p:txBody>
          <a:bodyPr wrap="square" rtlCol="0">
            <a:spAutoFit/>
          </a:bodyPr>
          <a:lstStyle/>
          <a:p>
            <a:pPr algn="ctr"/>
            <a:r>
              <a:rPr lang="en-GB" sz="3600" dirty="0">
                <a:solidFill>
                  <a:srgbClr val="1A7E95"/>
                </a:solidFill>
                <a:latin typeface="+mj-lt"/>
              </a:rPr>
              <a:t>Inclusion Counts – Section A – Early Years settings</a:t>
            </a:r>
          </a:p>
          <a:p>
            <a:pPr algn="ctr"/>
            <a:endParaRPr lang="en-GB" sz="3600" dirty="0">
              <a:latin typeface="+mj-lt"/>
            </a:endParaRPr>
          </a:p>
          <a:p>
            <a:pPr algn="ctr"/>
            <a:endParaRPr lang="en-GB" sz="3600" dirty="0">
              <a:latin typeface="+mj-lt"/>
            </a:endParaRPr>
          </a:p>
          <a:p>
            <a:pPr algn="ctr"/>
            <a:endParaRPr lang="en-GB" sz="3600" dirty="0">
              <a:latin typeface="+mj-lt"/>
            </a:endParaRPr>
          </a:p>
          <a:p>
            <a:pPr algn="ctr"/>
            <a:endParaRPr lang="en-GB" sz="3600" dirty="0">
              <a:latin typeface="+mj-lt"/>
            </a:endParaRPr>
          </a:p>
          <a:p>
            <a:pPr algn="ctr"/>
            <a:endParaRPr lang="en-GB" sz="3600" dirty="0">
              <a:latin typeface="+mj-lt"/>
            </a:endParaRPr>
          </a:p>
          <a:p>
            <a:pPr algn="ctr"/>
            <a:endParaRPr lang="en-GB" sz="3600" dirty="0">
              <a:latin typeface="+mj-lt"/>
            </a:endParaRPr>
          </a:p>
          <a:p>
            <a:pPr algn="ctr"/>
            <a:endParaRPr lang="en-GB" sz="3600" dirty="0">
              <a:latin typeface="+mj-lt"/>
            </a:endParaRPr>
          </a:p>
          <a:p>
            <a:pPr algn="ctr"/>
            <a:endParaRPr lang="en-GB" sz="3600" dirty="0">
              <a:latin typeface="+mj-lt"/>
            </a:endParaRPr>
          </a:p>
        </p:txBody>
      </p:sp>
      <p:pic>
        <p:nvPicPr>
          <p:cNvPr id="4" name="Picture 3" descr="A page of a book">
            <a:extLst>
              <a:ext uri="{FF2B5EF4-FFF2-40B4-BE49-F238E27FC236}">
                <a16:creationId xmlns:a16="http://schemas.microsoft.com/office/drawing/2014/main" id="{703FD3C4-8FD0-4AAF-12B6-11288BDF15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6676"/>
            <a:ext cx="12277725" cy="7038975"/>
          </a:xfrm>
          <a:prstGeom prst="rect">
            <a:avLst/>
          </a:prstGeom>
        </p:spPr>
      </p:pic>
    </p:spTree>
    <p:extLst>
      <p:ext uri="{BB962C8B-B14F-4D97-AF65-F5344CB8AC3E}">
        <p14:creationId xmlns:p14="http://schemas.microsoft.com/office/powerpoint/2010/main" val="2421635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3104B1-01B2-7213-4BF0-57357A0BC2D0}"/>
              </a:ext>
            </a:extLst>
          </p:cNvPr>
          <p:cNvSpPr/>
          <p:nvPr/>
        </p:nvSpPr>
        <p:spPr>
          <a:xfrm>
            <a:off x="34836" y="0"/>
            <a:ext cx="12157164" cy="6855098"/>
          </a:xfrm>
          <a:prstGeom prst="rect">
            <a:avLst/>
          </a:prstGeom>
          <a:noFill/>
          <a:ln w="76200">
            <a:solidFill>
              <a:srgbClr val="1A7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58E301D4-1A1B-8E76-9F65-73833EC1BD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52" y="5582194"/>
            <a:ext cx="12101812" cy="1251117"/>
          </a:xfrm>
          <a:prstGeom prst="rect">
            <a:avLst/>
          </a:prstGeom>
        </p:spPr>
      </p:pic>
      <p:pic>
        <p:nvPicPr>
          <p:cNvPr id="3" name="Picture 2" descr="A blue and white advertisement with text and images of a child and child&#10;&#10;Description automatically generated">
            <a:extLst>
              <a:ext uri="{FF2B5EF4-FFF2-40B4-BE49-F238E27FC236}">
                <a16:creationId xmlns:a16="http://schemas.microsoft.com/office/drawing/2014/main" id="{AC6996E1-100E-7CAF-DD21-49FA80C3FA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4078" y="811539"/>
            <a:ext cx="5243843" cy="3617537"/>
          </a:xfrm>
          <a:prstGeom prst="rect">
            <a:avLst/>
          </a:prstGeom>
        </p:spPr>
      </p:pic>
      <p:sp>
        <p:nvSpPr>
          <p:cNvPr id="9" name="TextBox 8">
            <a:extLst>
              <a:ext uri="{FF2B5EF4-FFF2-40B4-BE49-F238E27FC236}">
                <a16:creationId xmlns:a16="http://schemas.microsoft.com/office/drawing/2014/main" id="{BE284591-7B1A-D238-0EB0-C318BA230C02}"/>
              </a:ext>
            </a:extLst>
          </p:cNvPr>
          <p:cNvSpPr txBox="1"/>
          <p:nvPr/>
        </p:nvSpPr>
        <p:spPr>
          <a:xfrm>
            <a:off x="683491" y="165208"/>
            <a:ext cx="11066812" cy="646331"/>
          </a:xfrm>
          <a:prstGeom prst="rect">
            <a:avLst/>
          </a:prstGeom>
          <a:noFill/>
        </p:spPr>
        <p:txBody>
          <a:bodyPr wrap="none" rtlCol="0">
            <a:spAutoFit/>
          </a:bodyPr>
          <a:lstStyle/>
          <a:p>
            <a:pPr algn="ctr"/>
            <a:r>
              <a:rPr lang="en-GB" sz="3600" dirty="0">
                <a:solidFill>
                  <a:srgbClr val="1A7E95"/>
                </a:solidFill>
                <a:latin typeface="+mj-lt"/>
              </a:rPr>
              <a:t>Inclusive High Quality Teaching Audit Tool – School settings</a:t>
            </a:r>
          </a:p>
        </p:txBody>
      </p:sp>
      <p:sp>
        <p:nvSpPr>
          <p:cNvPr id="10" name="TextBox 9">
            <a:extLst>
              <a:ext uri="{FF2B5EF4-FFF2-40B4-BE49-F238E27FC236}">
                <a16:creationId xmlns:a16="http://schemas.microsoft.com/office/drawing/2014/main" id="{8EF88DAD-5929-82F4-2CA9-17BF3E937D03}"/>
              </a:ext>
            </a:extLst>
          </p:cNvPr>
          <p:cNvSpPr txBox="1"/>
          <p:nvPr/>
        </p:nvSpPr>
        <p:spPr>
          <a:xfrm>
            <a:off x="151346" y="4490632"/>
            <a:ext cx="11924144" cy="1077218"/>
          </a:xfrm>
          <a:prstGeom prst="rect">
            <a:avLst/>
          </a:prstGeom>
          <a:noFill/>
        </p:spPr>
        <p:txBody>
          <a:bodyPr wrap="square" rtlCol="0">
            <a:spAutoFit/>
          </a:bodyPr>
          <a:lstStyle/>
          <a:p>
            <a:pPr algn="ctr"/>
            <a:r>
              <a:rPr lang="en-GB" sz="1600" dirty="0"/>
              <a:t>Available here - </a:t>
            </a:r>
            <a:r>
              <a:rPr lang="en-GB" sz="1600" dirty="0">
                <a:hlinkClick r:id="rId5"/>
              </a:rPr>
              <a:t>Inclusive High Quality Teaching toolkit | Kirklees SEND Local Offer </a:t>
            </a:r>
            <a:endParaRPr lang="en-GB" sz="1600" dirty="0"/>
          </a:p>
          <a:p>
            <a:pPr algn="ctr"/>
            <a:endParaRPr lang="en-GB" sz="1600" dirty="0"/>
          </a:p>
          <a:p>
            <a:pPr algn="ctr"/>
            <a:r>
              <a:rPr lang="en-GB" sz="1600" dirty="0"/>
              <a:t>Support is available to all education settings in Kirklees around Quality First Teaching &amp; SEND Support through the Inclusion Support Offer, more information is available here - </a:t>
            </a:r>
            <a:r>
              <a:rPr lang="en-GB" sz="1600" dirty="0">
                <a:hlinkClick r:id="rId6"/>
              </a:rPr>
              <a:t>Help for SENCO's and education professionals - The Inclusion Support Offer </a:t>
            </a:r>
            <a:endParaRPr lang="en-GB" sz="1600" dirty="0"/>
          </a:p>
        </p:txBody>
      </p:sp>
    </p:spTree>
    <p:extLst>
      <p:ext uri="{BB962C8B-B14F-4D97-AF65-F5344CB8AC3E}">
        <p14:creationId xmlns:p14="http://schemas.microsoft.com/office/powerpoint/2010/main" val="14963298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7769</TotalTime>
  <Words>2413</Words>
  <Application>Microsoft Office PowerPoint</Application>
  <PresentationFormat>Widescreen</PresentationFormat>
  <Paragraphs>160</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Rastanty Cortez</vt:lpstr>
      <vt:lpstr>Roboto</vt:lpstr>
      <vt:lpstr>Wingdings</vt:lpstr>
      <vt:lpstr>Office Theme</vt:lpstr>
      <vt:lpstr>SEND systems in education settings  What teachers should be doing to support Children &amp; Young People with SEND | Getting support in educational settings | Kirklees SEND Local Offer (kirkleeslocaloffer.org.uk)   "Educational settings must use their best endeavours to make sure that a child with SEND gets the support they need – this means doing everything they can to meet Children and Young People’s SEND“ (SEND Code of Practice).</vt:lpstr>
      <vt:lpstr>Child/parental voice Why is it important?    Our vision for children with special educational needs and disabilities is the same as for all children and young people that they achieve well in their early years, at school and in college, and lead happy and fulfilled lives. …….the aspirations for children and young people will be raised through an increased focus on life outcomes, including employment and greater independence’.    </vt:lpstr>
      <vt:lpstr>What Children &amp; Young People would like…</vt:lpstr>
      <vt:lpstr>How we capture child voice.</vt:lpstr>
      <vt:lpstr>Quality First Teaching  Quality First Teaching is a whole-class teaching concept that focuses on inclusive and high-quality teaching for every child in a classroom, regardless of their background. QFT uses a variety of different learning methods, such as differentiated learning and the use of SEND resources, to meet the diverse needs of learners. This includes children who may have a SEND need.     Be inclusive by design, not as an afterthought</vt:lpstr>
      <vt:lpstr>Quality First Teaching  How do Kirklees support this?  Kirklees have produced audits and toolkits for schools and settings to use, to support them in ensuring that their practise is as strong as it can be, meeting the needs of a range of different needs within their setting.  </vt:lpstr>
      <vt:lpstr>PowerPoint Presentation</vt:lpstr>
      <vt:lpstr>PowerPoint Presentation</vt:lpstr>
      <vt:lpstr>PowerPoint Presentation</vt:lpstr>
      <vt:lpstr>PowerPoint Presentation</vt:lpstr>
      <vt:lpstr>Support Plans There are a huge variety of plans that schools can use to support children to make progress through Quality First Teaching.  More common plans are Individual Educational Plans (IEP’s), Individual Learning Plans (ILP’s), Pupil passports etc.  None of these plans are legal documents.  A child can be placed on a support plan whilst still being supported through Quality First Teaching.    </vt:lpstr>
      <vt:lpstr>Support Plans - QFT .        </vt:lpstr>
      <vt:lpstr>Support Plans       </vt:lpstr>
      <vt:lpstr>The Graduated Approach The Graduated Approach is a four-step cycle of Assess, Plan, Do, Review that aims to understand and meet the SEND needs of a child or young person to ensure progress. The cycle encourages earlier decisions to be made and actions to be taken for a child to make progress. It is a holistic approach and should not be a single process, but a continuous review and there may be more than one cycle in progress at the same time.  Through the cycles, a growing understanding of the child or young people’s needs are identified which allows educational settings to support the child or young person to secure good outcomes.     </vt:lpstr>
      <vt:lpstr>PowerPoint Presentation</vt:lpstr>
      <vt:lpstr>PowerPoint Presentation</vt:lpstr>
      <vt:lpstr>PowerPoint Presentation</vt:lpstr>
      <vt:lpstr>PowerPoint Presentation</vt:lpstr>
      <vt:lpstr>Support Plans – The Graduated Approach  Education settings can use the Graduated Approach documents to support them in evidencing the support they are providing for children and young people. There are also a range of different plans that can also be used, such as a My Support Plan (MSP) or an Individual Assess, Plan, Do, Review plan (I-APDR). Schools can also create their own plans.    It is good practise to review these plans at least 3 times a year (termly) with parents/carers of the child or young person as well as any relevant professionals. The child’s voice should also be reflected within these plans &amp; they should have a say on the plan, where appropriate.  None of these plans are legal documents.   These plans are usually put into place when a plan under Quality First Teaching is not having the desired impact and a child is not making progress.   More information is available here - IEP's ANPs, provision maps and I-APDR's and MSPs | Getting support in educational settings | Kirklees SEND Local Offer (kirkleeslocaloffer.org.uk)   </vt:lpstr>
      <vt:lpstr>PowerPoint Presentation</vt:lpstr>
      <vt:lpstr>PowerPoint Presentation</vt:lpstr>
      <vt:lpstr>Further support available for schools  Kirklees have a range of different services available to educational settings, which support schools to provide the most inclusive school experience for children and young people with complex needs, whose needs cannot be met by Quality First Teaching and the Graduated Approach.  Different teams have different referral criteria, but the general consensus is that schools must have evidence meaningful action and support through an effective support plan.           </vt:lpstr>
      <vt:lpstr>Educational Health &amp;Care Plan’s (EHCP)    An EHCP is a legal document which describes the special needs and disabilities (SEND) of a young person (from 0 – 25) as well as what help they need in an educational setting to help them make progress and learn. They are for young people who have complex additional or special needs (SEND)and need more help in an educational setting than most children or young people.  If a school feels that the child is not making the desired progress through Quality First Teaching and the Graduated Approach, they may consider applying for an EHCP to support the young person.   Parents must consent to an EHCP request.  Parents can also make the request themselves.       More information is available here - Education, Health and Care Plans (EHCP's) - The Local Offer      </vt:lpstr>
      <vt:lpstr>One size DOESN’T fit all.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Local Offer</dc:title>
  <dc:creator>Alison O'Neill</dc:creator>
  <cp:lastModifiedBy>Richard Dresser</cp:lastModifiedBy>
  <cp:revision>57</cp:revision>
  <dcterms:created xsi:type="dcterms:W3CDTF">2021-04-29T15:05:12Z</dcterms:created>
  <dcterms:modified xsi:type="dcterms:W3CDTF">2024-03-22T11:50:58Z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2127eb8-1c2a-4c17-86cc-a5ba0926d1f9_Enabled">
    <vt:lpwstr>true</vt:lpwstr>
  </property>
  <property fmtid="{D5CDD505-2E9C-101B-9397-08002B2CF9AE}" pid="3" name="MSIP_Label_22127eb8-1c2a-4c17-86cc-a5ba0926d1f9_SetDate">
    <vt:lpwstr>2022-09-09T08:36:28Z</vt:lpwstr>
  </property>
  <property fmtid="{D5CDD505-2E9C-101B-9397-08002B2CF9AE}" pid="4" name="MSIP_Label_22127eb8-1c2a-4c17-86cc-a5ba0926d1f9_Method">
    <vt:lpwstr>Standard</vt:lpwstr>
  </property>
  <property fmtid="{D5CDD505-2E9C-101B-9397-08002B2CF9AE}" pid="5" name="MSIP_Label_22127eb8-1c2a-4c17-86cc-a5ba0926d1f9_Name">
    <vt:lpwstr>22127eb8-1c2a-4c17-86cc-a5ba0926d1f9</vt:lpwstr>
  </property>
  <property fmtid="{D5CDD505-2E9C-101B-9397-08002B2CF9AE}" pid="6" name="MSIP_Label_22127eb8-1c2a-4c17-86cc-a5ba0926d1f9_SiteId">
    <vt:lpwstr>61d0734f-7fce-4063-b638-09ac5ad5a43f</vt:lpwstr>
  </property>
  <property fmtid="{D5CDD505-2E9C-101B-9397-08002B2CF9AE}" pid="7" name="MSIP_Label_22127eb8-1c2a-4c17-86cc-a5ba0926d1f9_ContentBits">
    <vt:lpwstr>0</vt:lpwstr>
  </property>
</Properties>
</file>